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4"/>
    <p:sldMasterId id="2147483660" r:id="rId5"/>
  </p:sldMasterIdLst>
  <p:notesMasterIdLst>
    <p:notesMasterId r:id="rId70"/>
  </p:notesMasterIdLst>
  <p:handoutMasterIdLst>
    <p:handoutMasterId r:id="rId71"/>
  </p:handoutMasterIdLst>
  <p:sldIdLst>
    <p:sldId id="261" r:id="rId6"/>
    <p:sldId id="263" r:id="rId7"/>
    <p:sldId id="272" r:id="rId8"/>
    <p:sldId id="273" r:id="rId9"/>
    <p:sldId id="274" r:id="rId10"/>
    <p:sldId id="275" r:id="rId11"/>
    <p:sldId id="353" r:id="rId12"/>
    <p:sldId id="277" r:id="rId13"/>
    <p:sldId id="262" r:id="rId14"/>
    <p:sldId id="282" r:id="rId15"/>
    <p:sldId id="278" r:id="rId16"/>
    <p:sldId id="284" r:id="rId17"/>
    <p:sldId id="285" r:id="rId18"/>
    <p:sldId id="286" r:id="rId19"/>
    <p:sldId id="287" r:id="rId20"/>
    <p:sldId id="288" r:id="rId21"/>
    <p:sldId id="364" r:id="rId22"/>
    <p:sldId id="354" r:id="rId23"/>
    <p:sldId id="355" r:id="rId24"/>
    <p:sldId id="289" r:id="rId25"/>
    <p:sldId id="290" r:id="rId26"/>
    <p:sldId id="352" r:id="rId27"/>
    <p:sldId id="291" r:id="rId28"/>
    <p:sldId id="292" r:id="rId29"/>
    <p:sldId id="294" r:id="rId30"/>
    <p:sldId id="295" r:id="rId31"/>
    <p:sldId id="296" r:id="rId32"/>
    <p:sldId id="297" r:id="rId33"/>
    <p:sldId id="298" r:id="rId34"/>
    <p:sldId id="357" r:id="rId35"/>
    <p:sldId id="299" r:id="rId36"/>
    <p:sldId id="356" r:id="rId37"/>
    <p:sldId id="347" r:id="rId38"/>
    <p:sldId id="303" r:id="rId39"/>
    <p:sldId id="358" r:id="rId40"/>
    <p:sldId id="359" r:id="rId41"/>
    <p:sldId id="304" r:id="rId42"/>
    <p:sldId id="306" r:id="rId43"/>
    <p:sldId id="307" r:id="rId44"/>
    <p:sldId id="305" r:id="rId45"/>
    <p:sldId id="308" r:id="rId46"/>
    <p:sldId id="309" r:id="rId47"/>
    <p:sldId id="348" r:id="rId48"/>
    <p:sldId id="312" r:id="rId49"/>
    <p:sldId id="313" r:id="rId50"/>
    <p:sldId id="314" r:id="rId51"/>
    <p:sldId id="315" r:id="rId52"/>
    <p:sldId id="316" r:id="rId53"/>
    <p:sldId id="319" r:id="rId54"/>
    <p:sldId id="320" r:id="rId55"/>
    <p:sldId id="349" r:id="rId56"/>
    <p:sldId id="317" r:id="rId57"/>
    <p:sldId id="362" r:id="rId58"/>
    <p:sldId id="366" r:id="rId59"/>
    <p:sldId id="360" r:id="rId60"/>
    <p:sldId id="333" r:id="rId61"/>
    <p:sldId id="332" r:id="rId62"/>
    <p:sldId id="334" r:id="rId63"/>
    <p:sldId id="345" r:id="rId64"/>
    <p:sldId id="350" r:id="rId65"/>
    <p:sldId id="337" r:id="rId66"/>
    <p:sldId id="338" r:id="rId67"/>
    <p:sldId id="343" r:id="rId68"/>
    <p:sldId id="344" r:id="rId69"/>
  </p:sldIdLst>
  <p:sldSz cx="9144000" cy="6858000" type="screen4x3"/>
  <p:notesSz cx="7010400" cy="92964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87"/>
    <a:srgbClr val="FFE699"/>
    <a:srgbClr val="3266CC"/>
    <a:srgbClr val="9DBEFF"/>
    <a:srgbClr val="5881D5"/>
    <a:srgbClr val="E6EFFD"/>
    <a:srgbClr val="4573F6"/>
    <a:srgbClr val="6599FF"/>
    <a:srgbClr val="FFAB00"/>
    <a:srgbClr val="33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90" autoAdjust="0"/>
    <p:restoredTop sz="96296" autoAdjust="0"/>
  </p:normalViewPr>
  <p:slideViewPr>
    <p:cSldViewPr>
      <p:cViewPr varScale="1">
        <p:scale>
          <a:sx n="110" d="100"/>
          <a:sy n="110" d="100"/>
        </p:scale>
        <p:origin x="1806" y="138"/>
      </p:cViewPr>
      <p:guideLst>
        <p:guide orient="horz" pos="2160"/>
        <p:guide pos="288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1" y="0"/>
            <a:ext cx="3038475" cy="465138"/>
          </a:xfrm>
          <a:prstGeom prst="rect">
            <a:avLst/>
          </a:prstGeom>
        </p:spPr>
        <p:txBody>
          <a:bodyPr vert="horz" lIns="91440" tIns="45720" rIns="91440" bIns="45720" rtlCol="0"/>
          <a:lstStyle>
            <a:lvl1pPr algn="l">
              <a:defRPr sz="1200"/>
            </a:lvl1pPr>
          </a:lstStyle>
          <a:p>
            <a:endParaRPr lang="es-CO"/>
          </a:p>
        </p:txBody>
      </p:sp>
      <p:sp>
        <p:nvSpPr>
          <p:cNvPr id="3" name="2 Marcador de fecha"/>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355A01E4-DB4A-4A14-A617-4DA86338124C}" type="datetimeFigureOut">
              <a:rPr lang="es-CO" smtClean="0"/>
              <a:t>17/09/2024</a:t>
            </a:fld>
            <a:endParaRPr lang="es-CO"/>
          </a:p>
        </p:txBody>
      </p:sp>
      <p:sp>
        <p:nvSpPr>
          <p:cNvPr id="4" name="3 Marcador de pie de página"/>
          <p:cNvSpPr>
            <a:spLocks noGrp="1"/>
          </p:cNvSpPr>
          <p:nvPr>
            <p:ph type="ftr" sz="quarter" idx="2"/>
          </p:nvPr>
        </p:nvSpPr>
        <p:spPr>
          <a:xfrm>
            <a:off x="1" y="8829675"/>
            <a:ext cx="3038475" cy="465138"/>
          </a:xfrm>
          <a:prstGeom prst="rect">
            <a:avLst/>
          </a:prstGeom>
        </p:spPr>
        <p:txBody>
          <a:bodyPr vert="horz" lIns="91440" tIns="45720" rIns="91440" bIns="45720" rtlCol="0" anchor="b"/>
          <a:lstStyle>
            <a:lvl1pPr algn="l">
              <a:defRPr sz="1200"/>
            </a:lvl1pPr>
          </a:lstStyle>
          <a:p>
            <a:endParaRPr lang="es-CO"/>
          </a:p>
        </p:txBody>
      </p:sp>
      <p:sp>
        <p:nvSpPr>
          <p:cNvPr id="5" name="4 Marcador de número de diapositiva"/>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F6ADC6FB-6C75-4741-92E5-CE546F2C9C28}" type="slidenum">
              <a:rPr lang="es-CO" smtClean="0"/>
              <a:t>‹Nº›</a:t>
            </a:fld>
            <a:endParaRPr lang="es-CO"/>
          </a:p>
        </p:txBody>
      </p:sp>
    </p:spTree>
    <p:extLst>
      <p:ext uri="{BB962C8B-B14F-4D97-AF65-F5344CB8AC3E}">
        <p14:creationId xmlns:p14="http://schemas.microsoft.com/office/powerpoint/2010/main" val="184407429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1" y="0"/>
            <a:ext cx="3038475" cy="465138"/>
          </a:xfrm>
          <a:prstGeom prst="rect">
            <a:avLst/>
          </a:prstGeom>
        </p:spPr>
        <p:txBody>
          <a:bodyPr vert="horz" lIns="91440" tIns="45720" rIns="91440" bIns="45720" rtlCol="0"/>
          <a:lstStyle>
            <a:lvl1pPr algn="l">
              <a:defRPr sz="1200"/>
            </a:lvl1pPr>
          </a:lstStyle>
          <a:p>
            <a:endParaRPr lang="es-CO"/>
          </a:p>
        </p:txBody>
      </p:sp>
      <p:sp>
        <p:nvSpPr>
          <p:cNvPr id="3" name="2 Marcador de fecha"/>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88C25909-C692-496C-B072-C31FF1CAAAEA}" type="datetimeFigureOut">
              <a:rPr lang="es-CO" smtClean="0"/>
              <a:t>17/09/2024</a:t>
            </a:fld>
            <a:endParaRPr lang="es-CO"/>
          </a:p>
        </p:txBody>
      </p:sp>
      <p:sp>
        <p:nvSpPr>
          <p:cNvPr id="4" name="3 Marcador de imagen de diapositiva"/>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s-CO"/>
          </a:p>
        </p:txBody>
      </p:sp>
      <p:sp>
        <p:nvSpPr>
          <p:cNvPr id="5" name="4 Marcador de notas"/>
          <p:cNvSpPr>
            <a:spLocks noGrp="1"/>
          </p:cNvSpPr>
          <p:nvPr>
            <p:ph type="body" sz="quarter" idx="3"/>
          </p:nvPr>
        </p:nvSpPr>
        <p:spPr>
          <a:xfrm>
            <a:off x="701676" y="4416427"/>
            <a:ext cx="5607050" cy="4183063"/>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5 Marcador de pie de página"/>
          <p:cNvSpPr>
            <a:spLocks noGrp="1"/>
          </p:cNvSpPr>
          <p:nvPr>
            <p:ph type="ftr" sz="quarter" idx="4"/>
          </p:nvPr>
        </p:nvSpPr>
        <p:spPr>
          <a:xfrm>
            <a:off x="1" y="8829675"/>
            <a:ext cx="3038475" cy="465138"/>
          </a:xfrm>
          <a:prstGeom prst="rect">
            <a:avLst/>
          </a:prstGeom>
        </p:spPr>
        <p:txBody>
          <a:bodyPr vert="horz" lIns="91440" tIns="45720" rIns="91440" bIns="45720" rtlCol="0" anchor="b"/>
          <a:lstStyle>
            <a:lvl1pPr algn="l">
              <a:defRPr sz="1200"/>
            </a:lvl1pPr>
          </a:lstStyle>
          <a:p>
            <a:endParaRPr lang="es-CO"/>
          </a:p>
        </p:txBody>
      </p:sp>
      <p:sp>
        <p:nvSpPr>
          <p:cNvPr id="7" name="6 Marcador de número de diapositiva"/>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A288F486-32A4-4397-8128-3A12672C5B74}" type="slidenum">
              <a:rPr lang="es-CO" smtClean="0"/>
              <a:t>‹Nº›</a:t>
            </a:fld>
            <a:endParaRPr lang="es-CO"/>
          </a:p>
        </p:txBody>
      </p:sp>
    </p:spTree>
    <p:extLst>
      <p:ext uri="{BB962C8B-B14F-4D97-AF65-F5344CB8AC3E}">
        <p14:creationId xmlns:p14="http://schemas.microsoft.com/office/powerpoint/2010/main" val="67738269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a:p>
        </p:txBody>
      </p:sp>
    </p:spTree>
    <p:extLst>
      <p:ext uri="{BB962C8B-B14F-4D97-AF65-F5344CB8AC3E}">
        <p14:creationId xmlns:p14="http://schemas.microsoft.com/office/powerpoint/2010/main" val="3375481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a:p>
        </p:txBody>
      </p:sp>
    </p:spTree>
    <p:extLst>
      <p:ext uri="{BB962C8B-B14F-4D97-AF65-F5344CB8AC3E}">
        <p14:creationId xmlns:p14="http://schemas.microsoft.com/office/powerpoint/2010/main" val="1399125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2278932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240497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1652906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980463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a:prstGeom prst="rect">
            <a:avLst/>
          </a:prstGeom>
        </p:spPr>
        <p:txBody>
          <a:bodyPr/>
          <a:lstStyle/>
          <a:p>
            <a:r>
              <a:rPr lang="es-ES"/>
              <a:t>Haga clic para modificar el estilo de título del patrón</a:t>
            </a:r>
            <a:endParaRPr lang="es-CO"/>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CO"/>
          </a:p>
        </p:txBody>
      </p:sp>
      <p:sp>
        <p:nvSpPr>
          <p:cNvPr id="4" name="3 Marcador de fecha"/>
          <p:cNvSpPr>
            <a:spLocks noGrp="1"/>
          </p:cNvSpPr>
          <p:nvPr>
            <p:ph type="dt" sz="half" idx="10"/>
          </p:nvPr>
        </p:nvSpPr>
        <p:spPr/>
        <p:txBody>
          <a:bodyPr/>
          <a:lstStyle/>
          <a:p>
            <a:fld id="{9EB30F4F-556D-4308-A6A7-FCAC50F03B8D}" type="datetime1">
              <a:rPr lang="es-CO" smtClean="0"/>
              <a:t>17/09/2024</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011873C9-0872-4F2B-ACF4-1106354A11C0}" type="slidenum">
              <a:rPr lang="es-CO" smtClean="0"/>
              <a:t>‹Nº›</a:t>
            </a:fld>
            <a:endParaRPr lang="es-CO"/>
          </a:p>
        </p:txBody>
      </p:sp>
    </p:spTree>
    <p:extLst>
      <p:ext uri="{BB962C8B-B14F-4D97-AF65-F5344CB8AC3E}">
        <p14:creationId xmlns:p14="http://schemas.microsoft.com/office/powerpoint/2010/main" val="2372067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F5B3B55F-D310-42FA-A51A-A9BB500AE991}" type="datetime1">
              <a:rPr lang="es-CO" smtClean="0"/>
              <a:t>17/09/2024</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011873C9-0872-4F2B-ACF4-1106354A11C0}" type="slidenum">
              <a:rPr lang="es-CO" smtClean="0"/>
              <a:t>‹Nº›</a:t>
            </a:fld>
            <a:endParaRPr lang="es-CO"/>
          </a:p>
        </p:txBody>
      </p:sp>
    </p:spTree>
    <p:extLst>
      <p:ext uri="{BB962C8B-B14F-4D97-AF65-F5344CB8AC3E}">
        <p14:creationId xmlns:p14="http://schemas.microsoft.com/office/powerpoint/2010/main" val="770239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834162FA-D257-4282-A244-1B9A2CE70CD3}" type="datetime1">
              <a:rPr lang="es-CO" smtClean="0"/>
              <a:t>17/09/2024</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011873C9-0872-4F2B-ACF4-1106354A11C0}" type="slidenum">
              <a:rPr lang="es-CO" smtClean="0"/>
              <a:t>‹Nº›</a:t>
            </a:fld>
            <a:endParaRPr lang="es-CO"/>
          </a:p>
        </p:txBody>
      </p:sp>
    </p:spTree>
    <p:extLst>
      <p:ext uri="{BB962C8B-B14F-4D97-AF65-F5344CB8AC3E}">
        <p14:creationId xmlns:p14="http://schemas.microsoft.com/office/powerpoint/2010/main" val="1971877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D2C20-0F2C-467A-85E2-45259D1605FA}"/>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0C7698-D37A-7361-4254-C679FB9CF57A}"/>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04439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dirty="0"/>
              <a:t>Haga clic para modificar el estilo de título del patrón</a:t>
            </a:r>
            <a:endParaRPr lang="es-CO" dirty="0"/>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B70718D5-9C44-4054-B347-6AB4B0DC7817}" type="datetime1">
              <a:rPr lang="es-CO" smtClean="0"/>
              <a:t>17/09/2024</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011873C9-0872-4F2B-ACF4-1106354A11C0}" type="slidenum">
              <a:rPr lang="es-CO" smtClean="0"/>
              <a:t>‹Nº›</a:t>
            </a:fld>
            <a:endParaRPr lang="es-CO"/>
          </a:p>
        </p:txBody>
      </p:sp>
    </p:spTree>
    <p:extLst>
      <p:ext uri="{BB962C8B-B14F-4D97-AF65-F5344CB8AC3E}">
        <p14:creationId xmlns:p14="http://schemas.microsoft.com/office/powerpoint/2010/main" val="1047418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a:t>Haga clic para modificar el estilo de título del patrón</a:t>
            </a:r>
            <a:endParaRPr lang="es-CO"/>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42ACB0F8-7163-4AD2-ACDD-22F127A086F0}" type="datetime1">
              <a:rPr lang="es-CO" smtClean="0"/>
              <a:t>17/09/2024</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011873C9-0872-4F2B-ACF4-1106354A11C0}" type="slidenum">
              <a:rPr lang="es-CO" smtClean="0"/>
              <a:t>‹Nº›</a:t>
            </a:fld>
            <a:endParaRPr lang="es-CO"/>
          </a:p>
        </p:txBody>
      </p:sp>
    </p:spTree>
    <p:extLst>
      <p:ext uri="{BB962C8B-B14F-4D97-AF65-F5344CB8AC3E}">
        <p14:creationId xmlns:p14="http://schemas.microsoft.com/office/powerpoint/2010/main" val="689564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CO"/>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fecha"/>
          <p:cNvSpPr>
            <a:spLocks noGrp="1"/>
          </p:cNvSpPr>
          <p:nvPr>
            <p:ph type="dt" sz="half" idx="10"/>
          </p:nvPr>
        </p:nvSpPr>
        <p:spPr/>
        <p:txBody>
          <a:bodyPr/>
          <a:lstStyle/>
          <a:p>
            <a:fld id="{8012F2E6-8905-4006-A8B2-66D482EC6065}" type="datetime1">
              <a:rPr lang="es-CO" smtClean="0"/>
              <a:t>17/09/2024</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011873C9-0872-4F2B-ACF4-1106354A11C0}" type="slidenum">
              <a:rPr lang="es-CO" smtClean="0"/>
              <a:t>‹Nº›</a:t>
            </a:fld>
            <a:endParaRPr lang="es-CO"/>
          </a:p>
        </p:txBody>
      </p:sp>
    </p:spTree>
    <p:extLst>
      <p:ext uri="{BB962C8B-B14F-4D97-AF65-F5344CB8AC3E}">
        <p14:creationId xmlns:p14="http://schemas.microsoft.com/office/powerpoint/2010/main" val="2410584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6 Marcador de fecha"/>
          <p:cNvSpPr>
            <a:spLocks noGrp="1"/>
          </p:cNvSpPr>
          <p:nvPr>
            <p:ph type="dt" sz="half" idx="10"/>
          </p:nvPr>
        </p:nvSpPr>
        <p:spPr/>
        <p:txBody>
          <a:bodyPr/>
          <a:lstStyle/>
          <a:p>
            <a:fld id="{CFD63D19-FDA1-4F9E-AC87-6F3B29C8764F}" type="datetime1">
              <a:rPr lang="es-CO" smtClean="0"/>
              <a:t>17/09/2024</a:t>
            </a:fld>
            <a:endParaRPr lang="es-CO"/>
          </a:p>
        </p:txBody>
      </p:sp>
      <p:sp>
        <p:nvSpPr>
          <p:cNvPr id="8" name="7 Marcador de pie de página"/>
          <p:cNvSpPr>
            <a:spLocks noGrp="1"/>
          </p:cNvSpPr>
          <p:nvPr>
            <p:ph type="ftr" sz="quarter" idx="11"/>
          </p:nvPr>
        </p:nvSpPr>
        <p:spPr/>
        <p:txBody>
          <a:bodyPr/>
          <a:lstStyle/>
          <a:p>
            <a:endParaRPr lang="es-CO"/>
          </a:p>
        </p:txBody>
      </p:sp>
      <p:sp>
        <p:nvSpPr>
          <p:cNvPr id="9" name="8 Marcador de número de diapositiva"/>
          <p:cNvSpPr>
            <a:spLocks noGrp="1"/>
          </p:cNvSpPr>
          <p:nvPr>
            <p:ph type="sldNum" sz="quarter" idx="12"/>
          </p:nvPr>
        </p:nvSpPr>
        <p:spPr/>
        <p:txBody>
          <a:bodyPr/>
          <a:lstStyle/>
          <a:p>
            <a:fld id="{011873C9-0872-4F2B-ACF4-1106354A11C0}" type="slidenum">
              <a:rPr lang="es-CO" smtClean="0"/>
              <a:t>‹Nº›</a:t>
            </a:fld>
            <a:endParaRPr lang="es-CO"/>
          </a:p>
        </p:txBody>
      </p:sp>
    </p:spTree>
    <p:extLst>
      <p:ext uri="{BB962C8B-B14F-4D97-AF65-F5344CB8AC3E}">
        <p14:creationId xmlns:p14="http://schemas.microsoft.com/office/powerpoint/2010/main" val="1887849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CO"/>
          </a:p>
        </p:txBody>
      </p:sp>
      <p:sp>
        <p:nvSpPr>
          <p:cNvPr id="3" name="2 Marcador de fecha"/>
          <p:cNvSpPr>
            <a:spLocks noGrp="1"/>
          </p:cNvSpPr>
          <p:nvPr>
            <p:ph type="dt" sz="half" idx="10"/>
          </p:nvPr>
        </p:nvSpPr>
        <p:spPr/>
        <p:txBody>
          <a:bodyPr/>
          <a:lstStyle/>
          <a:p>
            <a:fld id="{69ECC8C4-20A0-4705-BCDC-E03B70D7A5FB}" type="datetime1">
              <a:rPr lang="es-CO" smtClean="0"/>
              <a:t>17/09/2024</a:t>
            </a:fld>
            <a:endParaRPr lang="es-CO"/>
          </a:p>
        </p:txBody>
      </p:sp>
      <p:sp>
        <p:nvSpPr>
          <p:cNvPr id="4" name="3 Marcador de pie de página"/>
          <p:cNvSpPr>
            <a:spLocks noGrp="1"/>
          </p:cNvSpPr>
          <p:nvPr>
            <p:ph type="ftr" sz="quarter" idx="11"/>
          </p:nvPr>
        </p:nvSpPr>
        <p:spPr/>
        <p:txBody>
          <a:bodyPr/>
          <a:lstStyle/>
          <a:p>
            <a:endParaRPr lang="es-CO"/>
          </a:p>
        </p:txBody>
      </p:sp>
      <p:sp>
        <p:nvSpPr>
          <p:cNvPr id="5" name="4 Marcador de número de diapositiva"/>
          <p:cNvSpPr>
            <a:spLocks noGrp="1"/>
          </p:cNvSpPr>
          <p:nvPr>
            <p:ph type="sldNum" sz="quarter" idx="12"/>
          </p:nvPr>
        </p:nvSpPr>
        <p:spPr/>
        <p:txBody>
          <a:bodyPr/>
          <a:lstStyle/>
          <a:p>
            <a:fld id="{011873C9-0872-4F2B-ACF4-1106354A11C0}" type="slidenum">
              <a:rPr lang="es-CO" smtClean="0"/>
              <a:t>‹Nº›</a:t>
            </a:fld>
            <a:endParaRPr lang="es-CO"/>
          </a:p>
        </p:txBody>
      </p:sp>
    </p:spTree>
    <p:extLst>
      <p:ext uri="{BB962C8B-B14F-4D97-AF65-F5344CB8AC3E}">
        <p14:creationId xmlns:p14="http://schemas.microsoft.com/office/powerpoint/2010/main" val="1294355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614F83A-681E-436B-A7D6-E6933FED6B37}" type="datetime1">
              <a:rPr lang="es-CO" smtClean="0"/>
              <a:t>17/09/2024</a:t>
            </a:fld>
            <a:endParaRPr lang="es-CO"/>
          </a:p>
        </p:txBody>
      </p:sp>
      <p:sp>
        <p:nvSpPr>
          <p:cNvPr id="3" name="2 Marcador de pie de página"/>
          <p:cNvSpPr>
            <a:spLocks noGrp="1"/>
          </p:cNvSpPr>
          <p:nvPr>
            <p:ph type="ftr" sz="quarter" idx="11"/>
          </p:nvPr>
        </p:nvSpPr>
        <p:spPr/>
        <p:txBody>
          <a:bodyPr/>
          <a:lstStyle/>
          <a:p>
            <a:endParaRPr lang="es-CO"/>
          </a:p>
        </p:txBody>
      </p:sp>
      <p:sp>
        <p:nvSpPr>
          <p:cNvPr id="4" name="3 Marcador de número de diapositiva"/>
          <p:cNvSpPr>
            <a:spLocks noGrp="1"/>
          </p:cNvSpPr>
          <p:nvPr>
            <p:ph type="sldNum" sz="quarter" idx="12"/>
          </p:nvPr>
        </p:nvSpPr>
        <p:spPr/>
        <p:txBody>
          <a:bodyPr/>
          <a:lstStyle/>
          <a:p>
            <a:fld id="{011873C9-0872-4F2B-ACF4-1106354A11C0}" type="slidenum">
              <a:rPr lang="es-CO" smtClean="0"/>
              <a:t>‹Nº›</a:t>
            </a:fld>
            <a:endParaRPr lang="es-CO"/>
          </a:p>
        </p:txBody>
      </p:sp>
    </p:spTree>
    <p:extLst>
      <p:ext uri="{BB962C8B-B14F-4D97-AF65-F5344CB8AC3E}">
        <p14:creationId xmlns:p14="http://schemas.microsoft.com/office/powerpoint/2010/main" val="6034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01D176D6-2E55-49F9-8010-944EBD469022}" type="datetime1">
              <a:rPr lang="es-CO" smtClean="0"/>
              <a:t>17/09/2024</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011873C9-0872-4F2B-ACF4-1106354A11C0}" type="slidenum">
              <a:rPr lang="es-CO" smtClean="0"/>
              <a:t>‹Nº›</a:t>
            </a:fld>
            <a:endParaRPr lang="es-CO"/>
          </a:p>
        </p:txBody>
      </p:sp>
    </p:spTree>
    <p:extLst>
      <p:ext uri="{BB962C8B-B14F-4D97-AF65-F5344CB8AC3E}">
        <p14:creationId xmlns:p14="http://schemas.microsoft.com/office/powerpoint/2010/main" val="1443290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2784A097-1D66-4B71-B1E2-DAED922EF1F8}" type="datetime1">
              <a:rPr lang="es-CO" smtClean="0"/>
              <a:t>17/09/2024</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011873C9-0872-4F2B-ACF4-1106354A11C0}" type="slidenum">
              <a:rPr lang="es-CO" smtClean="0"/>
              <a:t>‹Nº›</a:t>
            </a:fld>
            <a:endParaRPr lang="es-CO"/>
          </a:p>
        </p:txBody>
      </p:sp>
    </p:spTree>
    <p:extLst>
      <p:ext uri="{BB962C8B-B14F-4D97-AF65-F5344CB8AC3E}">
        <p14:creationId xmlns:p14="http://schemas.microsoft.com/office/powerpoint/2010/main" val="2138367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032F77-7E37-4259-B0E1-4C3E4CC2738F}" type="datetime1">
              <a:rPr lang="es-CO" smtClean="0"/>
              <a:t>17/09/2024</a:t>
            </a:fld>
            <a:endParaRPr lang="es-CO"/>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1873C9-0872-4F2B-ACF4-1106354A11C0}" type="slidenum">
              <a:rPr lang="es-CO" smtClean="0"/>
              <a:t>‹Nº›</a:t>
            </a:fld>
            <a:endParaRPr lang="es-CO"/>
          </a:p>
        </p:txBody>
      </p:sp>
      <p:pic>
        <p:nvPicPr>
          <p:cNvPr id="9" name="Imagen 8">
            <a:extLst>
              <a:ext uri="{FF2B5EF4-FFF2-40B4-BE49-F238E27FC236}">
                <a16:creationId xmlns:a16="http://schemas.microsoft.com/office/drawing/2014/main" id="{CB4CB3ED-BBCA-C3AC-68D2-1E2E9ECBC185}"/>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1153" t="2110" r="83288" b="87286"/>
          <a:stretch/>
        </p:blipFill>
        <p:spPr>
          <a:xfrm>
            <a:off x="-36513" y="-27384"/>
            <a:ext cx="1512169" cy="633226"/>
          </a:xfrm>
          <a:prstGeom prst="rect">
            <a:avLst/>
          </a:prstGeom>
        </p:spPr>
      </p:pic>
      <p:pic>
        <p:nvPicPr>
          <p:cNvPr id="11" name="Imagen 10">
            <a:extLst>
              <a:ext uri="{FF2B5EF4-FFF2-40B4-BE49-F238E27FC236}">
                <a16:creationId xmlns:a16="http://schemas.microsoft.com/office/drawing/2014/main" id="{30217394-7636-FD5C-9A7F-0FA68A0D56AB}"/>
              </a:ext>
            </a:extLst>
          </p:cNvPr>
          <p:cNvPicPr>
            <a:picLocks noChangeAspect="1"/>
          </p:cNvPicPr>
          <p:nvPr/>
        </p:nvPicPr>
        <p:blipFill rotWithShape="1">
          <a:blip r:embed="rId13">
            <a:extLst>
              <a:ext uri="{28A0092B-C50C-407E-A947-70E740481C1C}">
                <a14:useLocalDpi xmlns:a14="http://schemas.microsoft.com/office/drawing/2010/main" val="0"/>
              </a:ext>
            </a:extLst>
          </a:blip>
          <a:srcRect l="88231" b="87286"/>
          <a:stretch/>
        </p:blipFill>
        <p:spPr>
          <a:xfrm>
            <a:off x="1323026" y="-297211"/>
            <a:ext cx="1592790" cy="1029048"/>
          </a:xfrm>
          <a:prstGeom prst="rect">
            <a:avLst/>
          </a:prstGeom>
        </p:spPr>
      </p:pic>
      <p:pic>
        <p:nvPicPr>
          <p:cNvPr id="12" name="Imagen 11">
            <a:extLst>
              <a:ext uri="{FF2B5EF4-FFF2-40B4-BE49-F238E27FC236}">
                <a16:creationId xmlns:a16="http://schemas.microsoft.com/office/drawing/2014/main" id="{2AD9CA3D-6D8A-4125-9F16-9C8B7F2DE5F9}"/>
              </a:ext>
            </a:extLst>
          </p:cNvPr>
          <p:cNvPicPr>
            <a:picLocks noChangeAspect="1"/>
          </p:cNvPicPr>
          <p:nvPr/>
        </p:nvPicPr>
        <p:blipFill>
          <a:blip r:embed="rId14">
            <a:duotone>
              <a:schemeClr val="accent5">
                <a:shade val="45000"/>
                <a:satMod val="135000"/>
              </a:schemeClr>
              <a:prstClr val="white"/>
            </a:duotone>
          </a:blip>
          <a:stretch>
            <a:fillRect/>
          </a:stretch>
        </p:blipFill>
        <p:spPr>
          <a:xfrm>
            <a:off x="2699792" y="59697"/>
            <a:ext cx="720080" cy="510069"/>
          </a:xfrm>
          <a:prstGeom prst="rect">
            <a:avLst/>
          </a:prstGeom>
        </p:spPr>
      </p:pic>
    </p:spTree>
    <p:extLst>
      <p:ext uri="{BB962C8B-B14F-4D97-AF65-F5344CB8AC3E}">
        <p14:creationId xmlns:p14="http://schemas.microsoft.com/office/powerpoint/2010/main" val="2193106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85D9ABD-6F37-1338-A5F2-5F0AE758239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153" t="2110" r="83288" b="87286"/>
          <a:stretch/>
        </p:blipFill>
        <p:spPr>
          <a:xfrm>
            <a:off x="179511" y="116632"/>
            <a:ext cx="1719579" cy="720080"/>
          </a:xfrm>
          <a:prstGeom prst="rect">
            <a:avLst/>
          </a:prstGeom>
        </p:spPr>
      </p:pic>
      <p:grpSp>
        <p:nvGrpSpPr>
          <p:cNvPr id="3" name="Grupo 2">
            <a:extLst>
              <a:ext uri="{FF2B5EF4-FFF2-40B4-BE49-F238E27FC236}">
                <a16:creationId xmlns:a16="http://schemas.microsoft.com/office/drawing/2014/main" id="{785B5B18-605A-6458-AB79-48DB5CAF72D0}"/>
              </a:ext>
            </a:extLst>
          </p:cNvPr>
          <p:cNvGrpSpPr/>
          <p:nvPr userDrawn="1"/>
        </p:nvGrpSpPr>
        <p:grpSpPr>
          <a:xfrm>
            <a:off x="7092280" y="-36232"/>
            <a:ext cx="2146015" cy="832516"/>
            <a:chOff x="7492962" y="-191915"/>
            <a:chExt cx="1785975" cy="724861"/>
          </a:xfrm>
        </p:grpSpPr>
        <p:pic>
          <p:nvPicPr>
            <p:cNvPr id="4" name="Imagen 3">
              <a:extLst>
                <a:ext uri="{FF2B5EF4-FFF2-40B4-BE49-F238E27FC236}">
                  <a16:creationId xmlns:a16="http://schemas.microsoft.com/office/drawing/2014/main" id="{37CC66F9-DFA3-206E-1497-856FC8E37DA4}"/>
                </a:ext>
              </a:extLst>
            </p:cNvPr>
            <p:cNvPicPr>
              <a:picLocks noChangeAspect="1"/>
            </p:cNvPicPr>
            <p:nvPr/>
          </p:nvPicPr>
          <p:blipFill rotWithShape="1">
            <a:blip r:embed="rId3">
              <a:extLst>
                <a:ext uri="{28A0092B-C50C-407E-A947-70E740481C1C}">
                  <a14:useLocalDpi xmlns:a14="http://schemas.microsoft.com/office/drawing/2010/main" val="0"/>
                </a:ext>
              </a:extLst>
            </a:blip>
            <a:srcRect l="80752" b="87286"/>
            <a:stretch/>
          </p:blipFill>
          <p:spPr>
            <a:xfrm>
              <a:off x="7492962" y="-191915"/>
              <a:ext cx="1785975" cy="724861"/>
            </a:xfrm>
            <a:prstGeom prst="rect">
              <a:avLst/>
            </a:prstGeom>
          </p:spPr>
        </p:pic>
        <p:pic>
          <p:nvPicPr>
            <p:cNvPr id="5" name="Imagen 4">
              <a:extLst>
                <a:ext uri="{FF2B5EF4-FFF2-40B4-BE49-F238E27FC236}">
                  <a16:creationId xmlns:a16="http://schemas.microsoft.com/office/drawing/2014/main" id="{5ED19901-4BF0-F767-C87A-8B652AE10AD9}"/>
                </a:ext>
              </a:extLst>
            </p:cNvPr>
            <p:cNvPicPr>
              <a:picLocks noChangeAspect="1"/>
            </p:cNvPicPr>
            <p:nvPr/>
          </p:nvPicPr>
          <p:blipFill>
            <a:blip r:embed="rId4">
              <a:duotone>
                <a:schemeClr val="accent5">
                  <a:shade val="45000"/>
                  <a:satMod val="135000"/>
                </a:schemeClr>
                <a:prstClr val="white"/>
              </a:duotone>
            </a:blip>
            <a:stretch>
              <a:fillRect/>
            </a:stretch>
          </p:blipFill>
          <p:spPr>
            <a:xfrm>
              <a:off x="7581303" y="86524"/>
              <a:ext cx="594167" cy="360694"/>
            </a:xfrm>
            <a:prstGeom prst="rect">
              <a:avLst/>
            </a:prstGeom>
          </p:spPr>
        </p:pic>
      </p:grpSp>
    </p:spTree>
    <p:extLst>
      <p:ext uri="{BB962C8B-B14F-4D97-AF65-F5344CB8AC3E}">
        <p14:creationId xmlns:p14="http://schemas.microsoft.com/office/powerpoint/2010/main" val="2703101782"/>
      </p:ext>
    </p:extLst>
  </p:cSld>
  <p:clrMap bg1="lt1" tx1="dk1" bg2="lt2" tx2="dk2" accent1="accent1" accent2="accent2" accent3="accent3" accent4="accent4" accent5="accent5" accent6="accent6" hlink="hlink" folHlink="folHlink"/>
  <p:sldLayoutIdLst>
    <p:sldLayoutId id="2147483661" r:id="rId1"/>
  </p:sldLayoutIdLst>
  <p:hf hdr="0" ftr="0" dt="0"/>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12%20Gr&#225;fico-3" TargetMode="External"/><Relationship Id="rId3" Type="http://schemas.openxmlformats.org/officeDocument/2006/relationships/image" Target="../media/image16.emf"/><Relationship Id="rId7" Type="http://schemas.openxmlformats.org/officeDocument/2006/relationships/image" Target="../media/image18.emf"/><Relationship Id="rId2"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12%20Gr&#225;fico" TargetMode="External"/><Relationship Id="rId1" Type="http://schemas.openxmlformats.org/officeDocument/2006/relationships/slideLayout" Target="../slideLayouts/slideLayout1.xml"/><Relationship Id="rId6"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12%20Gr&#225;fico-2" TargetMode="External"/><Relationship Id="rId11" Type="http://schemas.openxmlformats.org/officeDocument/2006/relationships/image" Target="../media/image20.emf"/><Relationship Id="rId5" Type="http://schemas.openxmlformats.org/officeDocument/2006/relationships/image" Target="../media/image17.emf"/><Relationship Id="rId10" Type="http://schemas.openxmlformats.org/officeDocument/2006/relationships/oleObject" Target="file:///\\filesvr01\Direccion_Estudios_Sectoriales\GIE\Datos\Manejo%20Mensual%20SSJ\Tablas%20departamentales%20y%20municipales\Graficas%20Indicadores%20Nacionales.xlsx!Hoja1!F44C1:F46C5" TargetMode="External"/><Relationship Id="rId4"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12%20Gr&#225;fico-1" TargetMode="External"/><Relationship Id="rId9" Type="http://schemas.openxmlformats.org/officeDocument/2006/relationships/image" Target="../media/image19.emf"/></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17%20Gr&#225;fico" TargetMode="External"/><Relationship Id="rId7"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16%20Gr&#225;fico"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3.emf"/><Relationship Id="rId5"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15%20Gr&#225;fico" TargetMode="External"/><Relationship Id="rId10" Type="http://schemas.openxmlformats.org/officeDocument/2006/relationships/image" Target="../media/image25.emf"/><Relationship Id="rId4" Type="http://schemas.openxmlformats.org/officeDocument/2006/relationships/image" Target="../media/image22.emf"/><Relationship Id="rId9" Type="http://schemas.openxmlformats.org/officeDocument/2006/relationships/oleObject" Target="file:///\\filesvr01\Direccion_Estudios_Sectoriales\GIE\Datos\Manejo%20Mensual%20SSJ\Tablas%20departamentales%20y%20municipales\Graficas%20Indicadores%20Nacionales.xlsx!Hoja1!F74C2:F76C6" TargetMode="External"/></Relationships>
</file>

<file path=ppt/slides/_rels/slide13.xml.rels><?xml version="1.0" encoding="UTF-8" standalone="yes"?>
<Relationships xmlns="http://schemas.openxmlformats.org/package/2006/relationships"><Relationship Id="rId8" Type="http://schemas.openxmlformats.org/officeDocument/2006/relationships/oleObject" Target="file:///\\filesvr01\Direccion_Estudios_Sectoriales\GIE\Datos\Manejo%20Mensual%20SSJ\Tablas%20departamentales%20y%20municipales\Graficas%20Indicadores%20Nacionales.xlsx!Hoja1!F97C2:F98C5" TargetMode="External"/><Relationship Id="rId3" Type="http://schemas.openxmlformats.org/officeDocument/2006/relationships/image" Target="../media/image26.emf"/><Relationship Id="rId7" Type="http://schemas.openxmlformats.org/officeDocument/2006/relationships/image" Target="../media/image28.emf"/><Relationship Id="rId2"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23%20Gr&#225;fico" TargetMode="External"/><Relationship Id="rId1" Type="http://schemas.openxmlformats.org/officeDocument/2006/relationships/slideLayout" Target="../slideLayouts/slideLayout1.xml"/><Relationship Id="rId6"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22%20Gr&#225;fico" TargetMode="External"/><Relationship Id="rId5" Type="http://schemas.openxmlformats.org/officeDocument/2006/relationships/image" Target="../media/image27.emf"/><Relationship Id="rId4"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21%20Gr&#225;fico" TargetMode="External"/><Relationship Id="rId9" Type="http://schemas.openxmlformats.org/officeDocument/2006/relationships/image" Target="../media/image29.emf"/></Relationships>
</file>

<file path=ppt/slides/_rels/slide14.xml.rels><?xml version="1.0" encoding="UTF-8" standalone="yes"?>
<Relationships xmlns="http://schemas.openxmlformats.org/package/2006/relationships"><Relationship Id="rId8" Type="http://schemas.openxmlformats.org/officeDocument/2006/relationships/oleObject" Target="file:///\\filesvr01\Direccion_Estudios_Sectoriales\GIE\Datos\Manejo%20Mensual%20SSJ\Tablas%20departamentales%20y%20municipales\Graficas%20Indicadores%20Nacionales.xlsx!Hoja1!F120C2:F121C5" TargetMode="External"/><Relationship Id="rId3" Type="http://schemas.openxmlformats.org/officeDocument/2006/relationships/image" Target="../media/image30.emf"/><Relationship Id="rId7" Type="http://schemas.openxmlformats.org/officeDocument/2006/relationships/image" Target="../media/image32.emf"/><Relationship Id="rId2"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26%20Gr&#225;fico" TargetMode="External"/><Relationship Id="rId1" Type="http://schemas.openxmlformats.org/officeDocument/2006/relationships/slideLayout" Target="../slideLayouts/slideLayout1.xml"/><Relationship Id="rId6"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25%20Gr&#225;fico" TargetMode="External"/><Relationship Id="rId5" Type="http://schemas.openxmlformats.org/officeDocument/2006/relationships/image" Target="../media/image31.emf"/><Relationship Id="rId4"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24%20Gr&#225;fico" TargetMode="External"/><Relationship Id="rId9" Type="http://schemas.openxmlformats.org/officeDocument/2006/relationships/image" Target="../media/image33.emf"/></Relationships>
</file>

<file path=ppt/slides/_rels/slide15.xml.rels><?xml version="1.0" encoding="UTF-8" standalone="yes"?>
<Relationships xmlns="http://schemas.openxmlformats.org/package/2006/relationships"><Relationship Id="rId8" Type="http://schemas.openxmlformats.org/officeDocument/2006/relationships/oleObject" Target="file:///\\filesvr01\Direccion_Estudios_Sectoriales\GIE\Datos\Manejo%20Mensual%20SSJ\Tablas%20departamentales%20y%20municipales\Graficas%20Indicadores%20Nacionales.xlsx!Hoja1!F152C23:F159C27" TargetMode="External"/><Relationship Id="rId3" Type="http://schemas.openxmlformats.org/officeDocument/2006/relationships/image" Target="../media/image34.emf"/><Relationship Id="rId7" Type="http://schemas.openxmlformats.org/officeDocument/2006/relationships/image" Target="../media/image36.emf"/><Relationship Id="rId2"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27%20Gr&#225;fico" TargetMode="External"/><Relationship Id="rId1" Type="http://schemas.openxmlformats.org/officeDocument/2006/relationships/slideLayout" Target="../slideLayouts/slideLayout1.xml"/><Relationship Id="rId6" Type="http://schemas.openxmlformats.org/officeDocument/2006/relationships/oleObject" Target="file:///\\filesvr01\Direccion_Estudios_Sectoriales\GIE\Datos\Manejo%20Mensual%20SSJ\Tablas%20departamentales%20y%20municipales\Graficas%20Indicadores%20Nacionales.xlsx!Hoja1!F143C2:F144C5" TargetMode="External"/><Relationship Id="rId5" Type="http://schemas.openxmlformats.org/officeDocument/2006/relationships/image" Target="../media/image35.emf"/><Relationship Id="rId4" Type="http://schemas.openxmlformats.org/officeDocument/2006/relationships/oleObject" Target="file:///\\filesvr01\Direccion_Estudios_Sectoriales\GIE\Datos\Manejo%20Mensual%20SSJ\Tablas%20departamentales%20y%20municipales\Graficas%20Indicadores%20Nacionales.xlsx!Hoja1!F143C23:F149C27" TargetMode="External"/><Relationship Id="rId9" Type="http://schemas.openxmlformats.org/officeDocument/2006/relationships/image" Target="../media/image37.emf"/></Relationships>
</file>

<file path=ppt/slides/_rels/slide16.xml.rels><?xml version="1.0" encoding="UTF-8" standalone="yes"?>
<Relationships xmlns="http://schemas.openxmlformats.org/package/2006/relationships"><Relationship Id="rId8" Type="http://schemas.openxmlformats.org/officeDocument/2006/relationships/oleObject" Target="file:///\\filesvr01\Direccion_Estudios_Sectoriales\GIE\Datos\Manejo%20Mensual%20SSJ\Tablas%20departamentales%20y%20municipales\Graficas%20Indicadores%20Nacionales.xlsx!Hoja1!F506C2:F507C5" TargetMode="External"/><Relationship Id="rId3" Type="http://schemas.openxmlformats.org/officeDocument/2006/relationships/image" Target="../media/image38.emf"/><Relationship Id="rId7" Type="http://schemas.openxmlformats.org/officeDocument/2006/relationships/image" Target="../media/image40.emf"/><Relationship Id="rId2"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68%20Gr&#225;fico-1" TargetMode="External"/><Relationship Id="rId1" Type="http://schemas.openxmlformats.org/officeDocument/2006/relationships/slideLayout" Target="../slideLayouts/slideLayout1.xml"/><Relationship Id="rId6"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67%20Gr&#225;fico-1" TargetMode="External"/><Relationship Id="rId5" Type="http://schemas.openxmlformats.org/officeDocument/2006/relationships/image" Target="../media/image39.emf"/><Relationship Id="rId4"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66%20Gr&#225;fico-1" TargetMode="External"/><Relationship Id="rId9" Type="http://schemas.openxmlformats.org/officeDocument/2006/relationships/image" Target="../media/image41.emf"/></Relationships>
</file>

<file path=ppt/slides/_rels/slide17.xml.rels><?xml version="1.0" encoding="UTF-8" standalone="yes"?>
<Relationships xmlns="http://schemas.openxmlformats.org/package/2006/relationships"><Relationship Id="rId8"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67%20Gr&#225;fico-5" TargetMode="External"/><Relationship Id="rId3" Type="http://schemas.openxmlformats.org/officeDocument/2006/relationships/image" Target="../media/image42.emf"/><Relationship Id="rId7" Type="http://schemas.openxmlformats.org/officeDocument/2006/relationships/image" Target="../media/image44.emf"/><Relationship Id="rId2"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68%20Gr&#225;fico-5" TargetMode="External"/><Relationship Id="rId1" Type="http://schemas.openxmlformats.org/officeDocument/2006/relationships/slideLayout" Target="../slideLayouts/slideLayout1.xml"/><Relationship Id="rId6"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66%20Gr&#225;fico-5" TargetMode="External"/><Relationship Id="rId5" Type="http://schemas.openxmlformats.org/officeDocument/2006/relationships/image" Target="../media/image43.emf"/><Relationship Id="rId4" Type="http://schemas.openxmlformats.org/officeDocument/2006/relationships/oleObject" Target="file:///\\filesvr01\Direccion_Estudios_Sectoriales\GIE\Datos\Manejo%20Mensual%20SSJ\Tablas%20departamentales%20y%20municipales\Graficas%20Indicadores%20Nacionales.xlsx!Hoja1!F527C2:F528C5" TargetMode="External"/><Relationship Id="rId9" Type="http://schemas.openxmlformats.org/officeDocument/2006/relationships/image" Target="../media/image45.emf"/></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oleObject" Target="file:///\\filesvr01\Direccion_Estudios_Sectoriales\GIE\Datos\Manejo%20Mensual%20SSJ\Tablas%20departamentales%20y%20municipales\Graficas%20Indicadores%20Nacionales.xlsx!Hoja1!F166C2:F167C5" TargetMode="External"/><Relationship Id="rId3" Type="http://schemas.openxmlformats.org/officeDocument/2006/relationships/image" Target="../media/image47.emf"/><Relationship Id="rId7" Type="http://schemas.openxmlformats.org/officeDocument/2006/relationships/image" Target="../media/image49.emf"/><Relationship Id="rId2"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32%20Gr&#225;fico" TargetMode="External"/><Relationship Id="rId1" Type="http://schemas.openxmlformats.org/officeDocument/2006/relationships/slideLayout" Target="../slideLayouts/slideLayout1.xml"/><Relationship Id="rId6"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31%20Gr&#225;fico" TargetMode="External"/><Relationship Id="rId5" Type="http://schemas.openxmlformats.org/officeDocument/2006/relationships/image" Target="../media/image48.emf"/><Relationship Id="rId4"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30%20Gr&#225;fico" TargetMode="External"/><Relationship Id="rId9" Type="http://schemas.openxmlformats.org/officeDocument/2006/relationships/image" Target="../media/image50.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oleObject" Target="file:///\\filesvr01\Direccion_Estudios_Sectoriales\GIE\Datos\Manejo%20Mensual%20SSJ\Tablas%20departamentales%20y%20municipales\Graficas%20Indicadores%20Nacionales.xlsx!Hoja1!F189C2:F190C5" TargetMode="External"/><Relationship Id="rId3" Type="http://schemas.openxmlformats.org/officeDocument/2006/relationships/image" Target="../media/image53.emf"/><Relationship Id="rId7" Type="http://schemas.openxmlformats.org/officeDocument/2006/relationships/image" Target="../media/image55.emf"/><Relationship Id="rId2"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35%20Gr&#225;fico" TargetMode="External"/><Relationship Id="rId1" Type="http://schemas.openxmlformats.org/officeDocument/2006/relationships/slideLayout" Target="../slideLayouts/slideLayout1.xml"/><Relationship Id="rId6"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33%20Gr&#225;fico" TargetMode="External"/><Relationship Id="rId5" Type="http://schemas.openxmlformats.org/officeDocument/2006/relationships/image" Target="../media/image54.emf"/><Relationship Id="rId4"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34%20Gr&#225;fico" TargetMode="External"/><Relationship Id="rId9" Type="http://schemas.openxmlformats.org/officeDocument/2006/relationships/image" Target="../media/image56.emf"/></Relationships>
</file>

<file path=ppt/slides/_rels/slide23.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38%20Gr&#225;fico" TargetMode="External"/><Relationship Id="rId7"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36%20Gr&#225;fico"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8.emf"/><Relationship Id="rId5"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37%20Gr&#225;fico" TargetMode="External"/><Relationship Id="rId10" Type="http://schemas.openxmlformats.org/officeDocument/2006/relationships/image" Target="../media/image60.emf"/><Relationship Id="rId4" Type="http://schemas.openxmlformats.org/officeDocument/2006/relationships/image" Target="../media/image57.emf"/><Relationship Id="rId9" Type="http://schemas.openxmlformats.org/officeDocument/2006/relationships/oleObject" Target="file:///\\filesvr01\Direccion_Estudios_Sectoriales\GIE\Datos\Manejo%20Mensual%20SSJ\Tablas%20departamentales%20y%20municipales\Graficas%20Indicadores%20Nacionales.xlsx!Hoja1!F212C2:F213C5" TargetMode="External"/></Relationships>
</file>

<file path=ppt/slides/_rels/slide24.xml.rels><?xml version="1.0" encoding="UTF-8" standalone="yes"?>
<Relationships xmlns="http://schemas.openxmlformats.org/package/2006/relationships"><Relationship Id="rId8" Type="http://schemas.openxmlformats.org/officeDocument/2006/relationships/oleObject" Target="file:///\\filesvr01\Direccion_Estudios_Sectoriales\GIE\Datos\Manejo%20Mensual%20SSJ\Tablas%20departamentales%20y%20municipales\Graficas%20Indicadores%20Nacionales.xlsx!Hoja1!F235C2:F236C5" TargetMode="External"/><Relationship Id="rId3" Type="http://schemas.openxmlformats.org/officeDocument/2006/relationships/image" Target="../media/image61.emf"/><Relationship Id="rId7" Type="http://schemas.openxmlformats.org/officeDocument/2006/relationships/image" Target="../media/image63.emf"/><Relationship Id="rId2"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41%20Gr&#225;fico" TargetMode="External"/><Relationship Id="rId1" Type="http://schemas.openxmlformats.org/officeDocument/2006/relationships/slideLayout" Target="../slideLayouts/slideLayout1.xml"/><Relationship Id="rId6"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39%20Gr&#225;fico" TargetMode="External"/><Relationship Id="rId5" Type="http://schemas.openxmlformats.org/officeDocument/2006/relationships/image" Target="../media/image62.emf"/><Relationship Id="rId4"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40%20Gr&#225;fico" TargetMode="External"/><Relationship Id="rId9" Type="http://schemas.openxmlformats.org/officeDocument/2006/relationships/image" Target="../media/image64.emf"/></Relationships>
</file>

<file path=ppt/slides/_rels/slide25.xml.rels><?xml version="1.0" encoding="UTF-8" standalone="yes"?>
<Relationships xmlns="http://schemas.openxmlformats.org/package/2006/relationships"><Relationship Id="rId8" Type="http://schemas.openxmlformats.org/officeDocument/2006/relationships/oleObject" Target="file:///\\filesvr01\Direccion_Estudios_Sectoriales\GIE\Datos\Manejo%20Mensual%20SSJ\Tablas%20departamentales%20y%20municipales\Graficas%20Indicadores%20Nacionales.xlsx!Hoja1!F259C2:F260C5" TargetMode="External"/><Relationship Id="rId3" Type="http://schemas.openxmlformats.org/officeDocument/2006/relationships/image" Target="../media/image65.emf"/><Relationship Id="rId7" Type="http://schemas.openxmlformats.org/officeDocument/2006/relationships/image" Target="../media/image67.emf"/><Relationship Id="rId2"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47%20Gr&#225;fico" TargetMode="External"/><Relationship Id="rId1" Type="http://schemas.openxmlformats.org/officeDocument/2006/relationships/slideLayout" Target="../slideLayouts/slideLayout1.xml"/><Relationship Id="rId6"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45%20Gr&#225;fico" TargetMode="External"/><Relationship Id="rId5" Type="http://schemas.openxmlformats.org/officeDocument/2006/relationships/image" Target="../media/image66.emf"/><Relationship Id="rId4"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46%20Gr&#225;fico" TargetMode="External"/><Relationship Id="rId9" Type="http://schemas.openxmlformats.org/officeDocument/2006/relationships/image" Target="../media/image68.emf"/></Relationships>
</file>

<file path=ppt/slides/_rels/slide26.xml.rels><?xml version="1.0" encoding="UTF-8" standalone="yes"?>
<Relationships xmlns="http://schemas.openxmlformats.org/package/2006/relationships"><Relationship Id="rId8" Type="http://schemas.openxmlformats.org/officeDocument/2006/relationships/oleObject" Target="file:///\\filesvr01\Direccion_Estudios_Sectoriales\GIE\Datos\Manejo%20Mensual%20SSJ\Tablas%20departamentales%20y%20municipales\Graficas%20Indicadores%20Nacionales.xlsx!Hoja1!F282C2:F283C5" TargetMode="External"/><Relationship Id="rId3" Type="http://schemas.openxmlformats.org/officeDocument/2006/relationships/image" Target="../media/image69.emf"/><Relationship Id="rId7" Type="http://schemas.openxmlformats.org/officeDocument/2006/relationships/image" Target="../media/image71.emf"/><Relationship Id="rId2"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50%20Gr&#225;fico" TargetMode="External"/><Relationship Id="rId1" Type="http://schemas.openxmlformats.org/officeDocument/2006/relationships/slideLayout" Target="../slideLayouts/slideLayout1.xml"/><Relationship Id="rId6"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48%20Gr&#225;fico" TargetMode="External"/><Relationship Id="rId5" Type="http://schemas.openxmlformats.org/officeDocument/2006/relationships/image" Target="../media/image70.emf"/><Relationship Id="rId4"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49%20Gr&#225;fico" TargetMode="External"/><Relationship Id="rId9" Type="http://schemas.openxmlformats.org/officeDocument/2006/relationships/image" Target="../media/image72.emf"/></Relationships>
</file>

<file path=ppt/slides/_rels/slide27.xml.rels><?xml version="1.0" encoding="UTF-8" standalone="yes"?>
<Relationships xmlns="http://schemas.openxmlformats.org/package/2006/relationships"><Relationship Id="rId8" Type="http://schemas.openxmlformats.org/officeDocument/2006/relationships/oleObject" Target="file:///\\filesvr01\Direccion_Estudios_Sectoriales\GIE\Datos\Manejo%20Mensual%20SSJ\Tablas%20departamentales%20y%20municipales\Graficas%20Indicadores%20Nacionales.xlsx!Hoja1!F305C2:F306C5" TargetMode="External"/><Relationship Id="rId3" Type="http://schemas.openxmlformats.org/officeDocument/2006/relationships/image" Target="../media/image73.emf"/><Relationship Id="rId7" Type="http://schemas.openxmlformats.org/officeDocument/2006/relationships/image" Target="../media/image75.emf"/><Relationship Id="rId2"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53%20Gr&#225;fico" TargetMode="External"/><Relationship Id="rId1" Type="http://schemas.openxmlformats.org/officeDocument/2006/relationships/slideLayout" Target="../slideLayouts/slideLayout1.xml"/><Relationship Id="rId6"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51%20Gr&#225;fico" TargetMode="External"/><Relationship Id="rId5" Type="http://schemas.openxmlformats.org/officeDocument/2006/relationships/image" Target="../media/image74.emf"/><Relationship Id="rId4"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52%20Gr&#225;fico" TargetMode="External"/><Relationship Id="rId9" Type="http://schemas.openxmlformats.org/officeDocument/2006/relationships/image" Target="../media/image76.emf"/></Relationships>
</file>

<file path=ppt/slides/_rels/slide28.xml.rels><?xml version="1.0" encoding="UTF-8" standalone="yes"?>
<Relationships xmlns="http://schemas.openxmlformats.org/package/2006/relationships"><Relationship Id="rId8" Type="http://schemas.openxmlformats.org/officeDocument/2006/relationships/oleObject" Target="file:///\\filesvr01\Direccion_Estudios_Sectoriales\GIE\Datos\Manejo%20Mensual%20SSJ\Tablas%20departamentales%20y%20municipales\Graficas%20Indicadores%20Nacionales.xlsx!Hoja1!F328C2:F329C5" TargetMode="External"/><Relationship Id="rId3" Type="http://schemas.openxmlformats.org/officeDocument/2006/relationships/image" Target="../media/image77.emf"/><Relationship Id="rId7" Type="http://schemas.openxmlformats.org/officeDocument/2006/relationships/image" Target="../media/image79.emf"/><Relationship Id="rId2"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56%20Gr&#225;fico" TargetMode="External"/><Relationship Id="rId1" Type="http://schemas.openxmlformats.org/officeDocument/2006/relationships/slideLayout" Target="../slideLayouts/slideLayout1.xml"/><Relationship Id="rId6"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54%20Gr&#225;fico" TargetMode="External"/><Relationship Id="rId5" Type="http://schemas.openxmlformats.org/officeDocument/2006/relationships/image" Target="../media/image78.emf"/><Relationship Id="rId4"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55%20Gr&#225;fico" TargetMode="External"/><Relationship Id="rId9" Type="http://schemas.openxmlformats.org/officeDocument/2006/relationships/image" Target="../media/image80.emf"/></Relationships>
</file>

<file path=ppt/slides/_rels/slide29.xml.rels><?xml version="1.0" encoding="UTF-8" standalone="yes"?>
<Relationships xmlns="http://schemas.openxmlformats.org/package/2006/relationships"><Relationship Id="rId8" Type="http://schemas.openxmlformats.org/officeDocument/2006/relationships/oleObject" Target="file:///\\filesvr01\Direccion_Estudios_Sectoriales\GIE\Datos\Manejo%20Mensual%20SSJ\Tablas%20departamentales%20y%20municipales\Graficas%20Indicadores%20Nacionales.xlsx!Hoja1!F351C2:F352C5" TargetMode="External"/><Relationship Id="rId3" Type="http://schemas.openxmlformats.org/officeDocument/2006/relationships/image" Target="../media/image81.emf"/><Relationship Id="rId7" Type="http://schemas.openxmlformats.org/officeDocument/2006/relationships/image" Target="../media/image83.emf"/><Relationship Id="rId2"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59%20Gr&#225;fico" TargetMode="External"/><Relationship Id="rId1" Type="http://schemas.openxmlformats.org/officeDocument/2006/relationships/slideLayout" Target="../slideLayouts/slideLayout1.xml"/><Relationship Id="rId6"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57%20Gr&#225;fico" TargetMode="External"/><Relationship Id="rId5" Type="http://schemas.openxmlformats.org/officeDocument/2006/relationships/image" Target="../media/image82.emf"/><Relationship Id="rId4"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58%20Gr&#225;fico" TargetMode="External"/><Relationship Id="rId9" Type="http://schemas.openxmlformats.org/officeDocument/2006/relationships/image" Target="../media/image84.emf"/></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oleObject" Target="file:///\\filesvr01\Direccion_Estudios_Sectoriales\GIE\Datos\Manejo%20Mensual%20SSJ\Tablas%20departamentales%20y%20municipales\Graficas%20Indicadores%20Nacionales.xlsx!Hoja1!F572C2:F573C5" TargetMode="External"/><Relationship Id="rId3" Type="http://schemas.openxmlformats.org/officeDocument/2006/relationships/image" Target="../media/image85.emf"/><Relationship Id="rId7" Type="http://schemas.openxmlformats.org/officeDocument/2006/relationships/image" Target="../media/image87.emf"/><Relationship Id="rId2"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68%20Gr&#225;fico-3" TargetMode="External"/><Relationship Id="rId1" Type="http://schemas.openxmlformats.org/officeDocument/2006/relationships/slideLayout" Target="../slideLayouts/slideLayout1.xml"/><Relationship Id="rId6"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66%20Gr&#225;fico-3" TargetMode="External"/><Relationship Id="rId5" Type="http://schemas.openxmlformats.org/officeDocument/2006/relationships/image" Target="../media/image86.emf"/><Relationship Id="rId4"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67%20Gr&#225;fico-3" TargetMode="External"/><Relationship Id="rId9" Type="http://schemas.openxmlformats.org/officeDocument/2006/relationships/image" Target="../media/image88.emf"/></Relationships>
</file>

<file path=ppt/slides/_rels/slide31.xml.rels><?xml version="1.0" encoding="UTF-8" standalone="yes"?>
<Relationships xmlns="http://schemas.openxmlformats.org/package/2006/relationships"><Relationship Id="rId8" Type="http://schemas.openxmlformats.org/officeDocument/2006/relationships/oleObject" Target="file:///\\filesvr01\Direccion_Estudios_Sectoriales\GIE\Datos\Manejo%20Mensual%20SSJ\Tablas%20departamentales%20y%20municipales\Graficas%20Indicadores%20Nacionales.xlsx!Hoja1!F374C2:F375C5" TargetMode="External"/><Relationship Id="rId3" Type="http://schemas.openxmlformats.org/officeDocument/2006/relationships/image" Target="../media/image89.emf"/><Relationship Id="rId7" Type="http://schemas.openxmlformats.org/officeDocument/2006/relationships/image" Target="../media/image91.emf"/><Relationship Id="rId2"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62%20Gr&#225;fico" TargetMode="External"/><Relationship Id="rId1" Type="http://schemas.openxmlformats.org/officeDocument/2006/relationships/slideLayout" Target="../slideLayouts/slideLayout1.xml"/><Relationship Id="rId6"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60%20Gr&#225;fico" TargetMode="External"/><Relationship Id="rId5" Type="http://schemas.openxmlformats.org/officeDocument/2006/relationships/image" Target="../media/image90.emf"/><Relationship Id="rId4"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61%20Gr&#225;fico" TargetMode="External"/><Relationship Id="rId9" Type="http://schemas.openxmlformats.org/officeDocument/2006/relationships/image" Target="../media/image92.emf"/></Relationships>
</file>

<file path=ppt/slides/_rels/slide32.xml.rels><?xml version="1.0" encoding="UTF-8" standalone="yes"?>
<Relationships xmlns="http://schemas.openxmlformats.org/package/2006/relationships"><Relationship Id="rId8" Type="http://schemas.openxmlformats.org/officeDocument/2006/relationships/oleObject" Target="file:///\\filesvr01\Direccion_Estudios_Sectoriales\GIE\Datos\Manejo%20Mensual%20SSJ\Tablas%20departamentales%20y%20municipales\Graficas%20Indicadores%20Nacionales.xlsx!Hoja1!F549C2:F550C5" TargetMode="External"/><Relationship Id="rId3" Type="http://schemas.openxmlformats.org/officeDocument/2006/relationships/image" Target="../media/image93.emf"/><Relationship Id="rId7" Type="http://schemas.openxmlformats.org/officeDocument/2006/relationships/image" Target="../media/image95.emf"/><Relationship Id="rId2"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66%20Gr&#225;fico-2" TargetMode="External"/><Relationship Id="rId1" Type="http://schemas.openxmlformats.org/officeDocument/2006/relationships/slideLayout" Target="../slideLayouts/slideLayout1.xml"/><Relationship Id="rId6"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68%20Gr&#225;fico-2" TargetMode="External"/><Relationship Id="rId5" Type="http://schemas.openxmlformats.org/officeDocument/2006/relationships/image" Target="../media/image94.emf"/><Relationship Id="rId4"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67%20Gr&#225;fico-2" TargetMode="External"/><Relationship Id="rId9" Type="http://schemas.openxmlformats.org/officeDocument/2006/relationships/image" Target="../media/image96.emf"/></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7.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oleObject" Target="file:///\\filesvr01\Direccion_Estudios_Sectoriales\GIE\Datos\Manejo%20Mensual%20SSJ\Tablas%20departamentales%20y%20municipales\Graficas%20Indicadores%20Nacionales.xlsx!Hoja1!F397C2:F398C5" TargetMode="External"/><Relationship Id="rId3" Type="http://schemas.openxmlformats.org/officeDocument/2006/relationships/image" Target="../media/image98.emf"/><Relationship Id="rId7" Type="http://schemas.openxmlformats.org/officeDocument/2006/relationships/image" Target="../media/image100.emf"/><Relationship Id="rId2"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65%20Gr&#225;fico" TargetMode="External"/><Relationship Id="rId1" Type="http://schemas.openxmlformats.org/officeDocument/2006/relationships/slideLayout" Target="../slideLayouts/slideLayout1.xml"/><Relationship Id="rId6"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64%20Gr&#225;fico" TargetMode="External"/><Relationship Id="rId5" Type="http://schemas.openxmlformats.org/officeDocument/2006/relationships/image" Target="../media/image99.emf"/><Relationship Id="rId4"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63%20Gr&#225;fico" TargetMode="External"/><Relationship Id="rId9" Type="http://schemas.openxmlformats.org/officeDocument/2006/relationships/image" Target="../media/image101.emf"/></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2.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8" Type="http://schemas.openxmlformats.org/officeDocument/2006/relationships/oleObject" Target="file:///\\filesvr01\Direccion_Estudios_Sectoriales\GIE\Datos\Manejo%20Mensual%20SSJ\Tablas%20departamentales%20y%20municipales\Graficas%20Indicadores%20Nacionales.xlsx!Hoja1!F600C2:F601C5" TargetMode="External"/><Relationship Id="rId3" Type="http://schemas.openxmlformats.org/officeDocument/2006/relationships/image" Target="../media/image103.emf"/><Relationship Id="rId7" Type="http://schemas.openxmlformats.org/officeDocument/2006/relationships/image" Target="../media/image105.emf"/><Relationship Id="rId2"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68%20Gr&#225;fico-4" TargetMode="External"/><Relationship Id="rId1" Type="http://schemas.openxmlformats.org/officeDocument/2006/relationships/slideLayout" Target="../slideLayouts/slideLayout1.xml"/><Relationship Id="rId6"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67%20Gr&#225;fico-4" TargetMode="External"/><Relationship Id="rId5" Type="http://schemas.openxmlformats.org/officeDocument/2006/relationships/image" Target="../media/image104.emf"/><Relationship Id="rId4"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66%20Gr&#225;fico-4" TargetMode="External"/><Relationship Id="rId9" Type="http://schemas.openxmlformats.org/officeDocument/2006/relationships/image" Target="../media/image106.emf"/></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7.jp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1.xml"/><Relationship Id="rId4" Type="http://schemas.openxmlformats.org/officeDocument/2006/relationships/image" Target="../media/image110.png"/></Relationships>
</file>

<file path=ppt/slides/_rels/slide39.xml.rels><?xml version="1.0" encoding="UTF-8" standalone="yes"?>
<Relationships xmlns="http://schemas.openxmlformats.org/package/2006/relationships"><Relationship Id="rId8" Type="http://schemas.openxmlformats.org/officeDocument/2006/relationships/oleObject" Target="file:///\\filesvr01\Direccion_Estudios_Sectoriales\GIE\Datos\Manejo%20Mensual%20SSJ\Tablas%20departamentales%20y%20municipales\Graficas%20Indicadores%20Nacionales.xlsx!Hoja1!F420C2:F421C5" TargetMode="External"/><Relationship Id="rId3" Type="http://schemas.openxmlformats.org/officeDocument/2006/relationships/image" Target="../media/image111.emf"/><Relationship Id="rId7" Type="http://schemas.openxmlformats.org/officeDocument/2006/relationships/image" Target="../media/image113.emf"/><Relationship Id="rId2"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68%20Gr&#225;fico" TargetMode="External"/><Relationship Id="rId1" Type="http://schemas.openxmlformats.org/officeDocument/2006/relationships/slideLayout" Target="../slideLayouts/slideLayout1.xml"/><Relationship Id="rId6"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67%20Gr&#225;fico" TargetMode="External"/><Relationship Id="rId5" Type="http://schemas.openxmlformats.org/officeDocument/2006/relationships/image" Target="../media/image112.emf"/><Relationship Id="rId4"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66%20Gr&#225;fico" TargetMode="External"/><Relationship Id="rId9" Type="http://schemas.openxmlformats.org/officeDocument/2006/relationships/image" Target="../media/image114.emf"/></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5.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8" Type="http://schemas.openxmlformats.org/officeDocument/2006/relationships/oleObject" Target="file:///\\filesvr01\Direccion_Estudios_Sectoriales\GIE\Datos\Manejo%20Mensual%20SSJ\Tablas%20departamentales%20y%20municipales\Graficas%20Indicadores%20Nacionales.xlsx!Hoja1!F443C2:F444C5" TargetMode="External"/><Relationship Id="rId3" Type="http://schemas.openxmlformats.org/officeDocument/2006/relationships/image" Target="../media/image116.emf"/><Relationship Id="rId7" Type="http://schemas.openxmlformats.org/officeDocument/2006/relationships/image" Target="../media/image118.emf"/><Relationship Id="rId2"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71%20Gr&#225;fico" TargetMode="External"/><Relationship Id="rId1" Type="http://schemas.openxmlformats.org/officeDocument/2006/relationships/slideLayout" Target="../slideLayouts/slideLayout1.xml"/><Relationship Id="rId6"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70%20Gr&#225;fico" TargetMode="External"/><Relationship Id="rId5" Type="http://schemas.openxmlformats.org/officeDocument/2006/relationships/image" Target="../media/image117.emf"/><Relationship Id="rId4"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69%20Gr&#225;fico" TargetMode="External"/><Relationship Id="rId9" Type="http://schemas.openxmlformats.org/officeDocument/2006/relationships/image" Target="../media/image119.emf"/></Relationships>
</file>

<file path=ppt/slides/_rels/slide42.xml.rels><?xml version="1.0" encoding="UTF-8" standalone="yes"?>
<Relationships xmlns="http://schemas.openxmlformats.org/package/2006/relationships"><Relationship Id="rId3" Type="http://schemas.openxmlformats.org/officeDocument/2006/relationships/image" Target="../media/image120.emf"/><Relationship Id="rId7" Type="http://schemas.openxmlformats.org/officeDocument/2006/relationships/image" Target="../media/image122.emf"/><Relationship Id="rId2"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75%20Gr&#225;fico" TargetMode="External"/><Relationship Id="rId1" Type="http://schemas.openxmlformats.org/officeDocument/2006/relationships/slideLayout" Target="../slideLayouts/slideLayout1.xml"/><Relationship Id="rId6" Type="http://schemas.openxmlformats.org/officeDocument/2006/relationships/oleObject" Target="file:///\\filesvr01\Direccion_Estudios_Sectoriales\GIE\Datos\Manejo%20Mensual%20SSJ\Tablas%20departamentales%20y%20municipales\Graficas%20Indicadores%20Nacionales.xlsx!Hoja1!F485C23:F489C27" TargetMode="External"/><Relationship Id="rId5" Type="http://schemas.openxmlformats.org/officeDocument/2006/relationships/image" Target="../media/image121.emf"/><Relationship Id="rId4"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76%20Gr&#225;fico"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3.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8" Type="http://schemas.openxmlformats.org/officeDocument/2006/relationships/image" Target="../media/image126.emf"/><Relationship Id="rId3" Type="http://schemas.openxmlformats.org/officeDocument/2006/relationships/image" Target="../media/image124.emf"/><Relationship Id="rId7" Type="http://schemas.openxmlformats.org/officeDocument/2006/relationships/oleObject" Target="file:///\\filesvr01\Direccion_Estudios_Sectoriales\GIE\Datos\Manejo%20Mensual%20SSJ\Tablas%20departamentales%20y%20municipales\Graficas%20Indicadores%20Nacionales.xlsx!Hoja2!%5bGraficas%20Indicadores%20Nacionales.xlsx%5dHoja2%205%20Gr&#225;fico" TargetMode="External"/><Relationship Id="rId2" Type="http://schemas.openxmlformats.org/officeDocument/2006/relationships/oleObject" Target="file:///\\filesvr01\Direccion_Estudios_Sectoriales\GIE\Datos\Manejo%20Mensual%20SSJ\Tablas%20departamentales%20y%20municipales\Graficas%20Indicadores%20Nacionales.xlsx!Hoja2!%5bGraficas%20Indicadores%20Nacionales.xlsx%5dHoja2%206%20Gr&#225;fico" TargetMode="External"/><Relationship Id="rId1" Type="http://schemas.openxmlformats.org/officeDocument/2006/relationships/slideLayout" Target="../slideLayouts/slideLayout1.xml"/><Relationship Id="rId6" Type="http://schemas.openxmlformats.org/officeDocument/2006/relationships/image" Target="../media/image125.emf"/><Relationship Id="rId5" Type="http://schemas.openxmlformats.org/officeDocument/2006/relationships/oleObject" Target="file:///\\filesvr01\Direccion_Estudios_Sectoriales\GIE\Datos\Manejo%20Mensual%20SSJ\Tablas%20departamentales%20y%20municipales\Graficas%20Indicadores%20Nacionales.xlsx!Hoja2!%5bGraficas%20Indicadores%20Nacionales.xlsx%5dHoja2%204%20Gr&#225;fico" TargetMode="External"/><Relationship Id="rId10" Type="http://schemas.openxmlformats.org/officeDocument/2006/relationships/image" Target="../media/image127.emf"/><Relationship Id="rId4" Type="http://schemas.openxmlformats.org/officeDocument/2006/relationships/image" Target="../media/image4.png"/><Relationship Id="rId9" Type="http://schemas.openxmlformats.org/officeDocument/2006/relationships/oleObject" Target="file:///\\filesvr01\Direccion_Estudios_Sectoriales\GIE\Datos\Manejo%20Mensual%20SSJ\Tablas%20departamentales%20y%20municipales\Graficas%20Indicadores%20Nacionales.xlsx!Hoja2!F5C2:F6C5" TargetMode="External"/></Relationships>
</file>

<file path=ppt/slides/_rels/slide45.xml.rels><?xml version="1.0" encoding="UTF-8" standalone="yes"?>
<Relationships xmlns="http://schemas.openxmlformats.org/package/2006/relationships"><Relationship Id="rId8" Type="http://schemas.openxmlformats.org/officeDocument/2006/relationships/oleObject" Target="file:///\\filesvr01\Direccion_Estudios_Sectoriales\GIE\Datos\Manejo%20Mensual%20SSJ\Tablas%20departamentales%20y%20municipales\Graficas%20Indicadores%20Nacionales.xlsx!Hoja2!F28C2:F29C5" TargetMode="External"/><Relationship Id="rId3" Type="http://schemas.openxmlformats.org/officeDocument/2006/relationships/image" Target="../media/image128.emf"/><Relationship Id="rId7" Type="http://schemas.openxmlformats.org/officeDocument/2006/relationships/image" Target="../media/image130.emf"/><Relationship Id="rId2" Type="http://schemas.openxmlformats.org/officeDocument/2006/relationships/oleObject" Target="file:///\\filesvr01\Direccion_Estudios_Sectoriales\GIE\Datos\Manejo%20Mensual%20SSJ\Tablas%20departamentales%20y%20municipales\Graficas%20Indicadores%20Nacionales.xlsx!Hoja2!%5bGraficas%20Indicadores%20Nacionales.xlsx%5dHoja2%209%20Gr&#225;fico" TargetMode="External"/><Relationship Id="rId1" Type="http://schemas.openxmlformats.org/officeDocument/2006/relationships/slideLayout" Target="../slideLayouts/slideLayout1.xml"/><Relationship Id="rId6" Type="http://schemas.openxmlformats.org/officeDocument/2006/relationships/oleObject" Target="file:///\\filesvr01\Direccion_Estudios_Sectoriales\GIE\Datos\Manejo%20Mensual%20SSJ\Tablas%20departamentales%20y%20municipales\Graficas%20Indicadores%20Nacionales.xlsx!Hoja2!%5bGraficas%20Indicadores%20Nacionales.xlsx%5dHoja2%207%20Gr&#225;fico" TargetMode="External"/><Relationship Id="rId5" Type="http://schemas.openxmlformats.org/officeDocument/2006/relationships/image" Target="../media/image129.emf"/><Relationship Id="rId4" Type="http://schemas.openxmlformats.org/officeDocument/2006/relationships/oleObject" Target="file:///\\filesvr01\Direccion_Estudios_Sectoriales\GIE\Datos\Manejo%20Mensual%20SSJ\Tablas%20departamentales%20y%20municipales\Graficas%20Indicadores%20Nacionales.xlsx!Hoja2!%5bGraficas%20Indicadores%20Nacionales.xlsx%5dHoja2%208%20Gr&#225;fico" TargetMode="External"/><Relationship Id="rId9" Type="http://schemas.openxmlformats.org/officeDocument/2006/relationships/image" Target="../media/image131.emf"/></Relationships>
</file>

<file path=ppt/slides/_rels/slide46.xml.rels><?xml version="1.0" encoding="UTF-8" standalone="yes"?>
<Relationships xmlns="http://schemas.openxmlformats.org/package/2006/relationships"><Relationship Id="rId8" Type="http://schemas.openxmlformats.org/officeDocument/2006/relationships/image" Target="../media/image134.emf"/><Relationship Id="rId3" Type="http://schemas.openxmlformats.org/officeDocument/2006/relationships/oleObject" Target="file:///\\filesvr01\Direccion_Estudios_Sectoriales\GIE\Datos\Manejo%20Mensual%20SSJ\Tablas%20departamentales%20y%20municipales\Graficas%20Indicadores%20Nacionales.xlsx!Hoja2!%5bGraficas%20Indicadores%20Nacionales.xlsx%5dHoja2%2010%20Gr&#225;fico" TargetMode="External"/><Relationship Id="rId7" Type="http://schemas.openxmlformats.org/officeDocument/2006/relationships/oleObject" Target="file:///\\filesvr01\Direccion_Estudios_Sectoriales\GIE\Datos\Manejo%20Mensual%20SSJ\Tablas%20departamentales%20y%20municipales\Graficas%20Indicadores%20Nacionales.xlsx!Hoja2!F51C2:F52C5" TargetMode="Externa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3.emf"/><Relationship Id="rId5" Type="http://schemas.openxmlformats.org/officeDocument/2006/relationships/oleObject" Target="file:///\\filesvr01\Direccion_Estudios_Sectoriales\GIE\Datos\Manejo%20Mensual%20SSJ\Tablas%20departamentales%20y%20municipales\Graficas%20Indicadores%20Nacionales.xlsx!Hoja2!%5bGraficas%20Indicadores%20Nacionales.xlsx%5dHoja2%2011%20Gr&#225;fico" TargetMode="External"/><Relationship Id="rId10" Type="http://schemas.openxmlformats.org/officeDocument/2006/relationships/image" Target="../media/image135.emf"/><Relationship Id="rId4" Type="http://schemas.openxmlformats.org/officeDocument/2006/relationships/image" Target="../media/image132.emf"/><Relationship Id="rId9" Type="http://schemas.openxmlformats.org/officeDocument/2006/relationships/oleObject" Target="file:///\\filesvr01\Direccion_Estudios_Sectoriales\GIE\Datos\Manejo%20Mensual%20SSJ\Tablas%20departamentales%20y%20municipales\Graficas%20Indicadores%20Nacionales.xlsx!Hoja2!%5bGraficas%20Indicadores%20Nacionales.xlsx%5dHoja2%2012%20Gr&#225;fico" TargetMode="External"/></Relationships>
</file>

<file path=ppt/slides/_rels/slide47.xml.rels><?xml version="1.0" encoding="UTF-8" standalone="yes"?>
<Relationships xmlns="http://schemas.openxmlformats.org/package/2006/relationships"><Relationship Id="rId8" Type="http://schemas.openxmlformats.org/officeDocument/2006/relationships/oleObject" Target="file:///\\filesvr01\Direccion_Estudios_Sectoriales\GIE\Datos\Manejo%20Mensual%20SSJ\Tablas%20departamentales%20y%20municipales\Graficas%20Indicadores%20Nacionales.xlsx!Hoja2!F74C2:F75C5" TargetMode="External"/><Relationship Id="rId3" Type="http://schemas.openxmlformats.org/officeDocument/2006/relationships/image" Target="../media/image136.emf"/><Relationship Id="rId7" Type="http://schemas.openxmlformats.org/officeDocument/2006/relationships/image" Target="../media/image138.emf"/><Relationship Id="rId2" Type="http://schemas.openxmlformats.org/officeDocument/2006/relationships/oleObject" Target="file:///\\filesvr01\Direccion_Estudios_Sectoriales\GIE\Datos\Manejo%20Mensual%20SSJ\Tablas%20departamentales%20y%20municipales\Graficas%20Indicadores%20Nacionales.xlsx!Hoja2!%5bGraficas%20Indicadores%20Nacionales.xlsx%5dHoja2%2015%20Gr&#225;fico" TargetMode="External"/><Relationship Id="rId1" Type="http://schemas.openxmlformats.org/officeDocument/2006/relationships/slideLayout" Target="../slideLayouts/slideLayout1.xml"/><Relationship Id="rId6" Type="http://schemas.openxmlformats.org/officeDocument/2006/relationships/oleObject" Target="file:///\\filesvr01\Direccion_Estudios_Sectoriales\GIE\Datos\Manejo%20Mensual%20SSJ\Tablas%20departamentales%20y%20municipales\Graficas%20Indicadores%20Nacionales.xlsx!Hoja2!%5bGraficas%20Indicadores%20Nacionales.xlsx%5dHoja2%2014%20Gr&#225;fico" TargetMode="External"/><Relationship Id="rId5" Type="http://schemas.openxmlformats.org/officeDocument/2006/relationships/image" Target="../media/image137.emf"/><Relationship Id="rId4" Type="http://schemas.openxmlformats.org/officeDocument/2006/relationships/oleObject" Target="file:///\\filesvr01\Direccion_Estudios_Sectoriales\GIE\Datos\Manejo%20Mensual%20SSJ\Tablas%20departamentales%20y%20municipales\Graficas%20Indicadores%20Nacionales.xlsx!Hoja2!%5bGraficas%20Indicadores%20Nacionales.xlsx%5dHoja2%2013%20Gr&#225;fico" TargetMode="External"/><Relationship Id="rId9" Type="http://schemas.openxmlformats.org/officeDocument/2006/relationships/image" Target="../media/image139.emf"/></Relationships>
</file>

<file path=ppt/slides/_rels/slide48.xml.rels><?xml version="1.0" encoding="UTF-8" standalone="yes"?>
<Relationships xmlns="http://schemas.openxmlformats.org/package/2006/relationships"><Relationship Id="rId8" Type="http://schemas.openxmlformats.org/officeDocument/2006/relationships/oleObject" Target="file:///\\filesvr01\Direccion_Estudios_Sectoriales\GIE\Datos\Manejo%20Mensual%20SSJ\Tablas%20departamentales%20y%20municipales\Graficas%20Indicadores%20Nacionales.xlsx!Hoja2!%5bGraficas%20Indicadores%20Nacionales.xlsx%5dHoja2%2017%20Gr&#225;fico" TargetMode="External"/><Relationship Id="rId3" Type="http://schemas.openxmlformats.org/officeDocument/2006/relationships/image" Target="../media/image140.emf"/><Relationship Id="rId7" Type="http://schemas.openxmlformats.org/officeDocument/2006/relationships/image" Target="../media/image142.emf"/><Relationship Id="rId2" Type="http://schemas.openxmlformats.org/officeDocument/2006/relationships/oleObject" Target="file:///\\filesvr01\Direccion_Estudios_Sectoriales\GIE\Datos\Manejo%20Mensual%20SSJ\Tablas%20departamentales%20y%20municipales\Graficas%20Indicadores%20Nacionales.xlsx!Hoja2!%5bGraficas%20Indicadores%20Nacionales.xlsx%5dHoja2%2018%20Gr&#225;fico" TargetMode="External"/><Relationship Id="rId1" Type="http://schemas.openxmlformats.org/officeDocument/2006/relationships/slideLayout" Target="../slideLayouts/slideLayout1.xml"/><Relationship Id="rId6" Type="http://schemas.openxmlformats.org/officeDocument/2006/relationships/oleObject" Target="file:///\\filesvr01\Direccion_Estudios_Sectoriales\GIE\Datos\Manejo%20Mensual%20SSJ\Tablas%20departamentales%20y%20municipales\Graficas%20Indicadores%20Nacionales.xlsx!Hoja2!F97C2:F98C5" TargetMode="External"/><Relationship Id="rId5" Type="http://schemas.openxmlformats.org/officeDocument/2006/relationships/image" Target="../media/image141.emf"/><Relationship Id="rId4" Type="http://schemas.openxmlformats.org/officeDocument/2006/relationships/oleObject" Target="file:///\\filesvr01\Direccion_Estudios_Sectoriales\GIE\Datos\Manejo%20Mensual%20SSJ\Tablas%20departamentales%20y%20municipales\Graficas%20Indicadores%20Nacionales.xlsx!Hoja2!%5bGraficas%20Indicadores%20Nacionales.xlsx%5dHoja2%2016%20Gr&#225;fico" TargetMode="External"/><Relationship Id="rId9" Type="http://schemas.openxmlformats.org/officeDocument/2006/relationships/image" Target="../media/image143.emf"/></Relationships>
</file>

<file path=ppt/slides/_rels/slide49.xml.rels><?xml version="1.0" encoding="UTF-8" standalone="yes"?>
<Relationships xmlns="http://schemas.openxmlformats.org/package/2006/relationships"><Relationship Id="rId8" Type="http://schemas.openxmlformats.org/officeDocument/2006/relationships/oleObject" Target="file:///\\filesvr01\Direccion_Estudios_Sectoriales\GIE\Datos\Manejo%20Mensual%20SSJ\Tablas%20departamentales%20y%20municipales\Graficas%20Indicadores%20Nacionales.xlsx!Hoja2!%5bGraficas%20Indicadores%20Nacionales.xlsx%5dHoja2%2026%20Gr&#225;fico" TargetMode="External"/><Relationship Id="rId3" Type="http://schemas.openxmlformats.org/officeDocument/2006/relationships/image" Target="../media/image144.emf"/><Relationship Id="rId7" Type="http://schemas.openxmlformats.org/officeDocument/2006/relationships/image" Target="../media/image146.emf"/><Relationship Id="rId2" Type="http://schemas.openxmlformats.org/officeDocument/2006/relationships/oleObject" Target="file:///\\filesvr01\Direccion_Estudios_Sectoriales\GIE\Datos\Manejo%20Mensual%20SSJ\Tablas%20departamentales%20y%20municipales\Graficas%20Indicadores%20Nacionales.xlsx!Hoja2!%5bGraficas%20Indicadores%20Nacionales.xlsx%5dHoja2%2027%20Gr&#225;fico" TargetMode="External"/><Relationship Id="rId1" Type="http://schemas.openxmlformats.org/officeDocument/2006/relationships/slideLayout" Target="../slideLayouts/slideLayout1.xml"/><Relationship Id="rId6" Type="http://schemas.openxmlformats.org/officeDocument/2006/relationships/oleObject" Target="file:///\\filesvr01\Direccion_Estudios_Sectoriales\GIE\Datos\Manejo%20Mensual%20SSJ\Tablas%20departamentales%20y%20municipales\Graficas%20Indicadores%20Nacionales.xlsx!Hoja2!F166C2:F167C5" TargetMode="External"/><Relationship Id="rId5" Type="http://schemas.openxmlformats.org/officeDocument/2006/relationships/image" Target="../media/image145.emf"/><Relationship Id="rId4" Type="http://schemas.openxmlformats.org/officeDocument/2006/relationships/oleObject" Target="file:///\\filesvr01\Direccion_Estudios_Sectoriales\GIE\Datos\Manejo%20Mensual%20SSJ\Tablas%20departamentales%20y%20municipales\Graficas%20Indicadores%20Nacionales.xlsx!Hoja2!%5bGraficas%20Indicadores%20Nacionales.xlsx%5dHoja2%2025%20Gr&#225;fico" TargetMode="External"/><Relationship Id="rId9" Type="http://schemas.openxmlformats.org/officeDocument/2006/relationships/image" Target="../media/image147.emf"/></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oleObject" Target="file:///\\filesvr01\Direccion_Estudios_Sectoriales\GIE\Datos\Manejo%20Mensual%20SSJ\Tablas%20departamentales%20y%20municipales\Graficas%20Indicadores%20Nacionales.xlsx!Hoja2!%5bGraficas%20Indicadores%20Nacionales.xlsx%5dHoja2%2029%20Gr&#225;fico" TargetMode="External"/><Relationship Id="rId3" Type="http://schemas.openxmlformats.org/officeDocument/2006/relationships/image" Target="../media/image148.emf"/><Relationship Id="rId7" Type="http://schemas.openxmlformats.org/officeDocument/2006/relationships/image" Target="../media/image150.emf"/><Relationship Id="rId2" Type="http://schemas.openxmlformats.org/officeDocument/2006/relationships/oleObject" Target="file:///\\filesvr01\Direccion_Estudios_Sectoriales\GIE\Datos\Manejo%20Mensual%20SSJ\Tablas%20departamentales%20y%20municipales\Graficas%20Indicadores%20Nacionales.xlsx!Hoja2!%5bGraficas%20Indicadores%20Nacionales.xlsx%5dHoja2%2030%20Gr&#225;fico" TargetMode="External"/><Relationship Id="rId1" Type="http://schemas.openxmlformats.org/officeDocument/2006/relationships/slideLayout" Target="../slideLayouts/slideLayout1.xml"/><Relationship Id="rId6" Type="http://schemas.openxmlformats.org/officeDocument/2006/relationships/oleObject" Target="file:///\\filesvr01\Direccion_Estudios_Sectoriales\GIE\Datos\Manejo%20Mensual%20SSJ\Tablas%20departamentales%20y%20municipales\Graficas%20Indicadores%20Nacionales.xlsx!Hoja2!F189C2:F190C5" TargetMode="External"/><Relationship Id="rId5" Type="http://schemas.openxmlformats.org/officeDocument/2006/relationships/image" Target="../media/image149.emf"/><Relationship Id="rId4" Type="http://schemas.openxmlformats.org/officeDocument/2006/relationships/oleObject" Target="file:///\\filesvr01\Direccion_Estudios_Sectoriales\GIE\Datos\Manejo%20Mensual%20SSJ\Tablas%20departamentales%20y%20municipales\Graficas%20Indicadores%20Nacionales.xlsx!Hoja2!%5bGraficas%20Indicadores%20Nacionales.xlsx%5dHoja2%2028%20Gr&#225;fico" TargetMode="External"/><Relationship Id="rId9" Type="http://schemas.openxmlformats.org/officeDocument/2006/relationships/image" Target="../media/image151.emf"/></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2.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2.xml.rels><?xml version="1.0" encoding="UTF-8" standalone="yes"?>
<Relationships xmlns="http://schemas.openxmlformats.org/package/2006/relationships"><Relationship Id="rId8" Type="http://schemas.openxmlformats.org/officeDocument/2006/relationships/oleObject" Target="file:///\\filesvr01\Direccion_Estudios_Sectoriales\GIE\Datos\Manejo%20Mensual%20SSJ\Tablas%20departamentales%20y%20municipales\Graficas%20Indicadores%20Nacionales.xlsx!Hoja2!F351C2:F352C5" TargetMode="External"/><Relationship Id="rId3" Type="http://schemas.openxmlformats.org/officeDocument/2006/relationships/image" Target="../media/image153.emf"/><Relationship Id="rId7" Type="http://schemas.openxmlformats.org/officeDocument/2006/relationships/image" Target="../media/image155.emf"/><Relationship Id="rId2" Type="http://schemas.openxmlformats.org/officeDocument/2006/relationships/oleObject" Target="file:///\\filesvr01\Direccion_Estudios_Sectoriales\GIE\Datos\Manejo%20Mensual%20SSJ\Tablas%20departamentales%20y%20municipales\Graficas%20Indicadores%20Nacionales.xlsx!Hoja2!%5bGraficas%20Indicadores%20Nacionales.xlsx%5dHoja2%20105%20Gr&#225;fico-1" TargetMode="External"/><Relationship Id="rId1" Type="http://schemas.openxmlformats.org/officeDocument/2006/relationships/slideLayout" Target="../slideLayouts/slideLayout1.xml"/><Relationship Id="rId6" Type="http://schemas.openxmlformats.org/officeDocument/2006/relationships/oleObject" Target="file:///\\filesvr01\Direccion_Estudios_Sectoriales\GIE\Datos\Manejo%20Mensual%20SSJ\Tablas%20departamentales%20y%20municipales\Graficas%20Indicadores%20Nacionales.xlsx!Hoja2!%5bGraficas%20Indicadores%20Nacionales.xlsx%5dHoja2%20104%20Gr&#225;fico-1" TargetMode="External"/><Relationship Id="rId5" Type="http://schemas.openxmlformats.org/officeDocument/2006/relationships/image" Target="../media/image154.emf"/><Relationship Id="rId4" Type="http://schemas.openxmlformats.org/officeDocument/2006/relationships/oleObject" Target="file:///\\filesvr01\Direccion_Estudios_Sectoriales\GIE\Datos\Manejo%20Mensual%20SSJ\Tablas%20departamentales%20y%20municipales\Graficas%20Indicadores%20Nacionales.xlsx!Hoja2!%5bGraficas%20Indicadores%20Nacionales.xlsx%5dHoja2%20103%20Gr&#225;fico-1" TargetMode="External"/><Relationship Id="rId9" Type="http://schemas.openxmlformats.org/officeDocument/2006/relationships/image" Target="../media/image156.emf"/></Relationships>
</file>

<file path=ppt/slides/_rels/slide53.xml.rels><?xml version="1.0" encoding="UTF-8" standalone="yes"?>
<Relationships xmlns="http://schemas.openxmlformats.org/package/2006/relationships"><Relationship Id="rId8" Type="http://schemas.openxmlformats.org/officeDocument/2006/relationships/oleObject" Target="file:///\\filesvr01\Direccion_Estudios_Sectoriales\GIE\Datos\Manejo%20Mensual%20SSJ\Tablas%20departamentales%20y%20municipales\Graficas%20Indicadores%20Nacionales.xlsx!Hoja2!F377C18:F382C22" TargetMode="External"/><Relationship Id="rId3" Type="http://schemas.openxmlformats.org/officeDocument/2006/relationships/image" Target="../media/image157.emf"/><Relationship Id="rId7" Type="http://schemas.openxmlformats.org/officeDocument/2006/relationships/image" Target="../media/image159.emf"/><Relationship Id="rId2" Type="http://schemas.openxmlformats.org/officeDocument/2006/relationships/oleObject" Target="file:///\\filesvr01\Direccion_Estudios_Sectoriales\GIE\Datos\Manejo%20Mensual%20SSJ\Tablas%20departamentales%20y%20municipales\Graficas%20Indicadores%20Nacionales.xlsx!Hoja2!%5bGraficas%20Indicadores%20Nacionales.xlsx%5dHoja2%20103%20Gr&#225;fico-2" TargetMode="External"/><Relationship Id="rId1" Type="http://schemas.openxmlformats.org/officeDocument/2006/relationships/slideLayout" Target="../slideLayouts/slideLayout1.xml"/><Relationship Id="rId6" Type="http://schemas.openxmlformats.org/officeDocument/2006/relationships/oleObject" Target="file:///\\filesvr01\Direccion_Estudios_Sectoriales\GIE\Datos\Manejo%20Mensual%20SSJ\Tablas%20departamentales%20y%20municipales\Graficas%20Indicadores%20Nacionales.xlsx!Hoja2!F373C2:F374C5" TargetMode="External"/><Relationship Id="rId5" Type="http://schemas.openxmlformats.org/officeDocument/2006/relationships/image" Target="../media/image158.emf"/><Relationship Id="rId4" Type="http://schemas.openxmlformats.org/officeDocument/2006/relationships/oleObject" Target="file:///\\filesvr01\Direccion_Estudios_Sectoriales\GIE\Datos\Manejo%20Mensual%20SSJ\Tablas%20departamentales%20y%20municipales\Graficas%20Indicadores%20Nacionales.xlsx!Hoja2!%5bGraficas%20Indicadores%20Nacionales.xlsx%5dHoja2%20104%20Gr&#225;fico-2" TargetMode="External"/><Relationship Id="rId9" Type="http://schemas.openxmlformats.org/officeDocument/2006/relationships/image" Target="../media/image160.emf"/></Relationships>
</file>

<file path=ppt/slides/_rels/slide54.xml.rels><?xml version="1.0" encoding="UTF-8" standalone="yes"?>
<Relationships xmlns="http://schemas.openxmlformats.org/package/2006/relationships"><Relationship Id="rId8" Type="http://schemas.openxmlformats.org/officeDocument/2006/relationships/oleObject" Target="file:///\\filesvr01\Direccion_Estudios_Sectoriales\GIE\Datos\Manejo%20Mensual%20SSJ\Tablas%20departamentales%20y%20municipales\Graficas%20Indicadores%20Nacionales.xlsx!Hoja2!F398C18:F403C22" TargetMode="External"/><Relationship Id="rId3" Type="http://schemas.openxmlformats.org/officeDocument/2006/relationships/image" Target="../media/image161.emf"/><Relationship Id="rId7" Type="http://schemas.openxmlformats.org/officeDocument/2006/relationships/image" Target="../media/image163.emf"/><Relationship Id="rId2" Type="http://schemas.openxmlformats.org/officeDocument/2006/relationships/oleObject" Target="file:///\\filesvr01\Direccion_Estudios_Sectoriales\GIE\Datos\Manejo%20Mensual%20SSJ\Tablas%20departamentales%20y%20municipales\Graficas%20Indicadores%20Nacionales.xlsx!Hoja2!F394C2:F395C5" TargetMode="External"/><Relationship Id="rId1" Type="http://schemas.openxmlformats.org/officeDocument/2006/relationships/slideLayout" Target="../slideLayouts/slideLayout1.xml"/><Relationship Id="rId6" Type="http://schemas.openxmlformats.org/officeDocument/2006/relationships/oleObject" Target="file:///\\filesvr01\Direccion_Estudios_Sectoriales\GIE\Datos\Manejo%20Mensual%20SSJ\Tablas%20departamentales%20y%20municipales\Graficas%20Indicadores%20Nacionales.xlsx!Hoja2!%5bGraficas%20Indicadores%20Nacionales.xlsx%5dHoja2%20104%20Gr&#225;fico-3" TargetMode="External"/><Relationship Id="rId5" Type="http://schemas.openxmlformats.org/officeDocument/2006/relationships/image" Target="../media/image162.emf"/><Relationship Id="rId4" Type="http://schemas.openxmlformats.org/officeDocument/2006/relationships/oleObject" Target="file:///\\filesvr01\Direccion_Estudios_Sectoriales\GIE\Datos\Manejo%20Mensual%20SSJ\Tablas%20departamentales%20y%20municipales\Graficas%20Indicadores%20Nacionales.xlsx!Hoja2!%5bGraficas%20Indicadores%20Nacionales.xlsx%5dHoja2%20103%20Gr&#225;fico-3" TargetMode="External"/><Relationship Id="rId9" Type="http://schemas.openxmlformats.org/officeDocument/2006/relationships/image" Target="../media/image164.emf"/></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5.tiff"/><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6.xml.rels><?xml version="1.0" encoding="UTF-8" standalone="yes"?>
<Relationships xmlns="http://schemas.openxmlformats.org/package/2006/relationships"><Relationship Id="rId8" Type="http://schemas.openxmlformats.org/officeDocument/2006/relationships/oleObject" Target="file:///\\filesvr01\Direccion_Estudios_Sectoriales\GIE\Datos\Manejo%20Mensual%20SSJ\Tablas%20departamentales%20y%20municipales\Graficas%20Indicadores%20Nacionales.xlsx!Hoja2!F214C2:F215C5" TargetMode="External"/><Relationship Id="rId3" Type="http://schemas.openxmlformats.org/officeDocument/2006/relationships/image" Target="../media/image166.emf"/><Relationship Id="rId7" Type="http://schemas.openxmlformats.org/officeDocument/2006/relationships/image" Target="../media/image168.emf"/><Relationship Id="rId2" Type="http://schemas.openxmlformats.org/officeDocument/2006/relationships/oleObject" Target="file:///\\filesvr01\Direccion_Estudios_Sectoriales\GIE\Datos\Manejo%20Mensual%20SSJ\Tablas%20departamentales%20y%20municipales\Graficas%20Indicadores%20Nacionales.xlsx!Hoja2!%5bGraficas%20Indicadores%20Nacionales.xlsx%5dHoja2%2075%20Gr&#225;fico" TargetMode="External"/><Relationship Id="rId1" Type="http://schemas.openxmlformats.org/officeDocument/2006/relationships/slideLayout" Target="../slideLayouts/slideLayout1.xml"/><Relationship Id="rId6" Type="http://schemas.openxmlformats.org/officeDocument/2006/relationships/oleObject" Target="file:///\\filesvr01\Direccion_Estudios_Sectoriales\GIE\Datos\Manejo%20Mensual%20SSJ\Tablas%20departamentales%20y%20municipales\Graficas%20Indicadores%20Nacionales.xlsx!Hoja2!%5bGraficas%20Indicadores%20Nacionales.xlsx%5dHoja2%2074%20Gr&#225;fico" TargetMode="External"/><Relationship Id="rId5" Type="http://schemas.openxmlformats.org/officeDocument/2006/relationships/image" Target="../media/image167.emf"/><Relationship Id="rId4" Type="http://schemas.openxmlformats.org/officeDocument/2006/relationships/oleObject" Target="file:///\\filesvr01\Direccion_Estudios_Sectoriales\GIE\Datos\Manejo%20Mensual%20SSJ\Tablas%20departamentales%20y%20municipales\Graficas%20Indicadores%20Nacionales.xlsx!Hoja2!%5bGraficas%20Indicadores%20Nacionales.xlsx%5dHoja2%2073%20Gr&#225;fico" TargetMode="External"/><Relationship Id="rId9" Type="http://schemas.openxmlformats.org/officeDocument/2006/relationships/image" Target="../media/image169.emf"/></Relationships>
</file>

<file path=ppt/slides/_rels/slide57.xml.rels><?xml version="1.0" encoding="UTF-8" standalone="yes"?>
<Relationships xmlns="http://schemas.openxmlformats.org/package/2006/relationships"><Relationship Id="rId8" Type="http://schemas.openxmlformats.org/officeDocument/2006/relationships/oleObject" Target="file:///\\filesvr01\Direccion_Estudios_Sectoriales\GIE\Datos\Manejo%20Mensual%20SSJ\Tablas%20departamentales%20y%20municipales\Graficas%20Indicadores%20Nacionales.xlsx!Hoja2!F237C2:F238C5" TargetMode="External"/><Relationship Id="rId3" Type="http://schemas.openxmlformats.org/officeDocument/2006/relationships/image" Target="../media/image170.emf"/><Relationship Id="rId7" Type="http://schemas.openxmlformats.org/officeDocument/2006/relationships/image" Target="../media/image172.emf"/><Relationship Id="rId2" Type="http://schemas.openxmlformats.org/officeDocument/2006/relationships/oleObject" Target="file:///\\filesvr01\Direccion_Estudios_Sectoriales\GIE\Datos\Manejo%20Mensual%20SSJ\Tablas%20departamentales%20y%20municipales\Graficas%20Indicadores%20Nacionales.xlsx!Hoja2!%5bGraficas%20Indicadores%20Nacionales.xlsx%5dHoja2%2081%20Gr&#225;fico" TargetMode="External"/><Relationship Id="rId1" Type="http://schemas.openxmlformats.org/officeDocument/2006/relationships/slideLayout" Target="../slideLayouts/slideLayout1.xml"/><Relationship Id="rId6" Type="http://schemas.openxmlformats.org/officeDocument/2006/relationships/oleObject" Target="file:///\\filesvr01\Direccion_Estudios_Sectoriales\GIE\Datos\Manejo%20Mensual%20SSJ\Tablas%20departamentales%20y%20municipales\Graficas%20Indicadores%20Nacionales.xlsx!Hoja2!%5bGraficas%20Indicadores%20Nacionales.xlsx%5dHoja2%2080%20Gr&#225;fico" TargetMode="External"/><Relationship Id="rId5" Type="http://schemas.openxmlformats.org/officeDocument/2006/relationships/image" Target="../media/image171.emf"/><Relationship Id="rId4" Type="http://schemas.openxmlformats.org/officeDocument/2006/relationships/oleObject" Target="file:///\\filesvr01\Direccion_Estudios_Sectoriales\GIE\Datos\Manejo%20Mensual%20SSJ\Tablas%20departamentales%20y%20municipales\Graficas%20Indicadores%20Nacionales.xlsx!Hoja2!%5bGraficas%20Indicadores%20Nacionales.xlsx%5dHoja2%2079%20Gr&#225;fico" TargetMode="External"/><Relationship Id="rId9" Type="http://schemas.openxmlformats.org/officeDocument/2006/relationships/image" Target="../media/image173.emf"/></Relationships>
</file>

<file path=ppt/slides/_rels/slide58.xml.rels><?xml version="1.0" encoding="UTF-8" standalone="yes"?>
<Relationships xmlns="http://schemas.openxmlformats.org/package/2006/relationships"><Relationship Id="rId8" Type="http://schemas.openxmlformats.org/officeDocument/2006/relationships/oleObject" Target="file:///\\filesvr01\Direccion_Estudios_Sectoriales\GIE\Datos\Manejo%20Mensual%20SSJ\Tablas%20departamentales%20y%20municipales\Graficas%20Indicadores%20Nacionales.xlsx!Hoja2!F260C2:F261C5" TargetMode="External"/><Relationship Id="rId3" Type="http://schemas.openxmlformats.org/officeDocument/2006/relationships/image" Target="../media/image174.emf"/><Relationship Id="rId7" Type="http://schemas.openxmlformats.org/officeDocument/2006/relationships/image" Target="../media/image176.emf"/><Relationship Id="rId2" Type="http://schemas.openxmlformats.org/officeDocument/2006/relationships/oleObject" Target="file:///\\filesvr01\Direccion_Estudios_Sectoriales\GIE\Datos\Manejo%20Mensual%20SSJ\Tablas%20departamentales%20y%20municipales\Graficas%20Indicadores%20Nacionales.xlsx!Hoja2!%5bGraficas%20Indicadores%20Nacionales.xlsx%5dHoja2%2087%20Gr&#225;fico" TargetMode="External"/><Relationship Id="rId1" Type="http://schemas.openxmlformats.org/officeDocument/2006/relationships/slideLayout" Target="../slideLayouts/slideLayout1.xml"/><Relationship Id="rId6" Type="http://schemas.openxmlformats.org/officeDocument/2006/relationships/oleObject" Target="file:///\\filesvr01\Direccion_Estudios_Sectoriales\GIE\Datos\Manejo%20Mensual%20SSJ\Tablas%20departamentales%20y%20municipales\Graficas%20Indicadores%20Nacionales.xlsx!Hoja2!%5bGraficas%20Indicadores%20Nacionales.xlsx%5dHoja2%2086%20Gr&#225;fico" TargetMode="External"/><Relationship Id="rId5" Type="http://schemas.openxmlformats.org/officeDocument/2006/relationships/image" Target="../media/image175.emf"/><Relationship Id="rId4" Type="http://schemas.openxmlformats.org/officeDocument/2006/relationships/oleObject" Target="file:///\\filesvr01\Direccion_Estudios_Sectoriales\GIE\Datos\Manejo%20Mensual%20SSJ\Tablas%20departamentales%20y%20municipales\Graficas%20Indicadores%20Nacionales.xlsx!Hoja2!%5bGraficas%20Indicadores%20Nacionales.xlsx%5dHoja2%2085%20Gr&#225;fico" TargetMode="External"/><Relationship Id="rId9" Type="http://schemas.openxmlformats.org/officeDocument/2006/relationships/image" Target="../media/image177.emf"/></Relationships>
</file>

<file path=ppt/slides/_rels/slide59.xml.rels><?xml version="1.0" encoding="UTF-8" standalone="yes"?>
<Relationships xmlns="http://schemas.openxmlformats.org/package/2006/relationships"><Relationship Id="rId8" Type="http://schemas.openxmlformats.org/officeDocument/2006/relationships/oleObject" Target="file:///\\filesvr01\Direccion_Estudios_Sectoriales\GIE\Datos\Manejo%20Mensual%20SSJ\Tablas%20departamentales%20y%20municipales\Graficas%20Indicadores%20Nacionales.xlsx!Hoja2!F283C2:F284C5" TargetMode="External"/><Relationship Id="rId3" Type="http://schemas.openxmlformats.org/officeDocument/2006/relationships/image" Target="../media/image178.emf"/><Relationship Id="rId7" Type="http://schemas.openxmlformats.org/officeDocument/2006/relationships/image" Target="../media/image180.emf"/><Relationship Id="rId2" Type="http://schemas.openxmlformats.org/officeDocument/2006/relationships/oleObject" Target="file:///\\filesvr01\Direccion_Estudios_Sectoriales\GIE\Datos\Manejo%20Mensual%20SSJ\Tablas%20departamentales%20y%20municipales\Graficas%20Indicadores%20Nacionales.xlsx!Hoja2!%5bGraficas%20Indicadores%20Nacionales.xlsx%5dHoja2%2093%20Gr&#225;fico" TargetMode="External"/><Relationship Id="rId1" Type="http://schemas.openxmlformats.org/officeDocument/2006/relationships/slideLayout" Target="../slideLayouts/slideLayout1.xml"/><Relationship Id="rId6" Type="http://schemas.openxmlformats.org/officeDocument/2006/relationships/oleObject" Target="file:///\\filesvr01\Direccion_Estudios_Sectoriales\GIE\Datos\Manejo%20Mensual%20SSJ\Tablas%20departamentales%20y%20municipales\Graficas%20Indicadores%20Nacionales.xlsx!Hoja2!%5bGraficas%20Indicadores%20Nacionales.xlsx%5dHoja2%2092%20Gr&#225;fico" TargetMode="External"/><Relationship Id="rId5" Type="http://schemas.openxmlformats.org/officeDocument/2006/relationships/image" Target="../media/image179.emf"/><Relationship Id="rId4" Type="http://schemas.openxmlformats.org/officeDocument/2006/relationships/oleObject" Target="file:///\\filesvr01\Direccion_Estudios_Sectoriales\GIE\Datos\Manejo%20Mensual%20SSJ\Tablas%20departamentales%20y%20municipales\Graficas%20Indicadores%20Nacionales.xlsx!Hoja2!%5bGraficas%20Indicadores%20Nacionales.xlsx%5dHoja2%2091%20Gr&#225;fico" TargetMode="External"/><Relationship Id="rId9" Type="http://schemas.openxmlformats.org/officeDocument/2006/relationships/image" Target="../media/image181.emf"/></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2.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1.xml.rels><?xml version="1.0" encoding="UTF-8" standalone="yes"?>
<Relationships xmlns="http://schemas.openxmlformats.org/package/2006/relationships"><Relationship Id="rId8" Type="http://schemas.openxmlformats.org/officeDocument/2006/relationships/oleObject" Target="file:///\\filesvr01\Direccion_Estudios_Sectoriales\GIE\Datos\Manejo%20Mensual%20SSJ\Tablas%20departamentales%20y%20municipales\Graficas%20Indicadores%20Nacionales.xlsx!Hoja2!F306C23:F314C27" TargetMode="External"/><Relationship Id="rId3" Type="http://schemas.openxmlformats.org/officeDocument/2006/relationships/image" Target="../media/image183.emf"/><Relationship Id="rId7" Type="http://schemas.openxmlformats.org/officeDocument/2006/relationships/image" Target="../media/image185.emf"/><Relationship Id="rId2" Type="http://schemas.openxmlformats.org/officeDocument/2006/relationships/oleObject" Target="file:///\\filesvr01\Direccion_Estudios_Sectoriales\GIE\Datos\Manejo%20Mensual%20SSJ\Tablas%20departamentales%20y%20municipales\Graficas%20Indicadores%20Nacionales.xlsx!Hoja2!%5bGraficas%20Indicadores%20Nacionales.xlsx%5dHoja2%2098%20Gr&#225;fico" TargetMode="External"/><Relationship Id="rId1" Type="http://schemas.openxmlformats.org/officeDocument/2006/relationships/slideLayout" Target="../slideLayouts/slideLayout1.xml"/><Relationship Id="rId6" Type="http://schemas.openxmlformats.org/officeDocument/2006/relationships/oleObject" Target="file:///\\filesvr01\Direccion_Estudios_Sectoriales\GIE\Datos\Manejo%20Mensual%20SSJ\Tablas%20departamentales%20y%20municipales\Graficas%20Indicadores%20Nacionales.xlsx!Hoja2!%5bGraficas%20Indicadores%20Nacionales.xlsx%5dHoja2%2099%20Gr&#225;fico" TargetMode="External"/><Relationship Id="rId5" Type="http://schemas.openxmlformats.org/officeDocument/2006/relationships/image" Target="../media/image184.emf"/><Relationship Id="rId4" Type="http://schemas.openxmlformats.org/officeDocument/2006/relationships/oleObject" Target="file:///\\filesvr01\Direccion_Estudios_Sectoriales\GIE\Datos\Manejo%20Mensual%20SSJ\Tablas%20departamentales%20y%20municipales\Graficas%20Indicadores%20Nacionales.xlsx!Hoja2!%5bGraficas%20Indicadores%20Nacionales.xlsx%5dHoja2%2097%20Gr&#225;fico" TargetMode="External"/><Relationship Id="rId9" Type="http://schemas.openxmlformats.org/officeDocument/2006/relationships/image" Target="../media/image186.emf"/></Relationships>
</file>

<file path=ppt/slides/_rels/slide62.xml.rels><?xml version="1.0" encoding="UTF-8" standalone="yes"?>
<Relationships xmlns="http://schemas.openxmlformats.org/package/2006/relationships"><Relationship Id="rId8" Type="http://schemas.openxmlformats.org/officeDocument/2006/relationships/oleObject" Target="file:///\\filesvr01\Direccion_Estudios_Sectoriales\GIE\Datos\Manejo%20Mensual%20SSJ\Tablas%20departamentales%20y%20municipales\Graficas%20Indicadores%20Nacionales.xlsx!Hoja2!F329C23:F339C27" TargetMode="External"/><Relationship Id="rId3" Type="http://schemas.openxmlformats.org/officeDocument/2006/relationships/image" Target="../media/image187.emf"/><Relationship Id="rId7" Type="http://schemas.openxmlformats.org/officeDocument/2006/relationships/image" Target="../media/image189.emf"/><Relationship Id="rId2" Type="http://schemas.openxmlformats.org/officeDocument/2006/relationships/oleObject" Target="file:///\\filesvr01\Direccion_Estudios_Sectoriales\GIE\Datos\Manejo%20Mensual%20SSJ\Tablas%20departamentales%20y%20municipales\Graficas%20Indicadores%20Nacionales.xlsx!Hoja2!%5bGraficas%20Indicadores%20Nacionales.xlsx%5dHoja2%20103%20Gr&#225;fico" TargetMode="External"/><Relationship Id="rId1" Type="http://schemas.openxmlformats.org/officeDocument/2006/relationships/slideLayout" Target="../slideLayouts/slideLayout1.xml"/><Relationship Id="rId6" Type="http://schemas.openxmlformats.org/officeDocument/2006/relationships/oleObject" Target="file:///\\filesvr01\Direccion_Estudios_Sectoriales\GIE\Datos\Manejo%20Mensual%20SSJ\Tablas%20departamentales%20y%20municipales\Graficas%20Indicadores%20Nacionales.xlsx!Hoja2!%5bGraficas%20Indicadores%20Nacionales.xlsx%5dHoja2%20105%20Gr&#225;fico" TargetMode="External"/><Relationship Id="rId5" Type="http://schemas.openxmlformats.org/officeDocument/2006/relationships/image" Target="../media/image188.emf"/><Relationship Id="rId4" Type="http://schemas.openxmlformats.org/officeDocument/2006/relationships/oleObject" Target="file:///\\filesvr01\Direccion_Estudios_Sectoriales\GIE\Datos\Manejo%20Mensual%20SSJ\Tablas%20departamentales%20y%20municipales\Graficas%20Indicadores%20Nacionales.xlsx!Hoja2!%5bGraficas%20Indicadores%20Nacionales.xlsx%5dHoja2%20104%20Gr&#225;fico" TargetMode="External"/><Relationship Id="rId9" Type="http://schemas.openxmlformats.org/officeDocument/2006/relationships/image" Target="../media/image190.emf"/></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1.jpe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oleObject" Target="file:///\\filesvr01\Direccion_Estudios_Sectoriales\GIE\Datos\Manejo%20Mensual%20SSJ\Tablas%20departamentales%20y%20municipales\Graficas%20Indicadores%20Nacionales.xlsx!Hoja1!F5C2:F6C5" TargetMode="External"/><Relationship Id="rId3" Type="http://schemas.openxmlformats.org/officeDocument/2006/relationships/image" Target="../media/image12.emf"/><Relationship Id="rId7" Type="http://schemas.openxmlformats.org/officeDocument/2006/relationships/image" Target="../media/image14.emf"/><Relationship Id="rId2"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5%20Gr&#225;fico" TargetMode="External"/><Relationship Id="rId1" Type="http://schemas.openxmlformats.org/officeDocument/2006/relationships/slideLayout" Target="../slideLayouts/slideLayout1.xml"/><Relationship Id="rId6"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4%20Gr&#225;fico" TargetMode="External"/><Relationship Id="rId5" Type="http://schemas.openxmlformats.org/officeDocument/2006/relationships/image" Target="../media/image13.emf"/><Relationship Id="rId4" Type="http://schemas.openxmlformats.org/officeDocument/2006/relationships/oleObject" Target="file:///\\filesvr01\Direccion_Estudios_Sectoriales\GIE\Datos\Manejo%20Mensual%20SSJ\Tablas%20departamentales%20y%20municipales\Graficas%20Indicadores%20Nacionales.xlsx!Hoja1!%5bGraficas%20Indicadores%20Nacionales.xlsx%5dHoja1%202%20Gr&#225;fico" TargetMode="External"/><Relationship Id="rId9"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 y="0"/>
            <a:ext cx="9174432" cy="6858000"/>
          </a:xfrm>
          <a:prstGeom prst="rect">
            <a:avLst/>
          </a:prstGeom>
          <a:noFill/>
          <a:ln>
            <a:noFill/>
          </a:ln>
        </p:spPr>
      </p:pic>
      <p:sp>
        <p:nvSpPr>
          <p:cNvPr id="21" name="Rectángulo 14">
            <a:extLst>
              <a:ext uri="{FF2B5EF4-FFF2-40B4-BE49-F238E27FC236}">
                <a16:creationId xmlns:a16="http://schemas.microsoft.com/office/drawing/2014/main" id="{7A0F47DC-4D96-5B43-820F-FB760FB0B44B}"/>
              </a:ext>
            </a:extLst>
          </p:cNvPr>
          <p:cNvSpPr/>
          <p:nvPr/>
        </p:nvSpPr>
        <p:spPr>
          <a:xfrm>
            <a:off x="-1" y="3501008"/>
            <a:ext cx="9174432" cy="2753655"/>
          </a:xfrm>
          <a:prstGeom prst="rect">
            <a:avLst/>
          </a:prstGeom>
          <a:solidFill>
            <a:srgbClr val="00308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3" name="22 Rectángulo"/>
          <p:cNvSpPr/>
          <p:nvPr/>
        </p:nvSpPr>
        <p:spPr>
          <a:xfrm>
            <a:off x="1437268" y="5676656"/>
            <a:ext cx="7488832" cy="400110"/>
          </a:xfrm>
          <a:prstGeom prst="rect">
            <a:avLst/>
          </a:prstGeom>
        </p:spPr>
        <p:txBody>
          <a:bodyPr wrap="square">
            <a:spAutoFit/>
          </a:bodyPr>
          <a:lstStyle/>
          <a:p>
            <a:pPr algn="r">
              <a:defRPr/>
            </a:pPr>
            <a:r>
              <a:rPr lang="es-CO" sz="1000" dirty="0">
                <a:solidFill>
                  <a:prstClr val="white"/>
                </a:solidFill>
                <a:latin typeface="Bookman Old Style" panose="02050604050505020204" pitchFamily="18" charset="0"/>
              </a:rPr>
              <a:t>VICEMINISTERIO PARA LAS POLÍTICAS DE DEFENSA Y SEGURIDAD</a:t>
            </a:r>
          </a:p>
          <a:p>
            <a:pPr algn="r">
              <a:defRPr/>
            </a:pPr>
            <a:r>
              <a:rPr lang="es-CO" sz="1000" dirty="0">
                <a:solidFill>
                  <a:prstClr val="white"/>
                </a:solidFill>
                <a:latin typeface="Bookman Old Style" panose="02050604050505020204" pitchFamily="18" charset="0"/>
              </a:rPr>
              <a:t>OBSERVATORIO DE DERECHOS HUMANOS Y DEFENSA NACIONAL</a:t>
            </a:r>
          </a:p>
        </p:txBody>
      </p:sp>
      <p:sp>
        <p:nvSpPr>
          <p:cNvPr id="24" name="23 Rectángulo"/>
          <p:cNvSpPr/>
          <p:nvPr/>
        </p:nvSpPr>
        <p:spPr>
          <a:xfrm>
            <a:off x="552071" y="5707434"/>
            <a:ext cx="1834156" cy="369332"/>
          </a:xfrm>
          <a:prstGeom prst="rect">
            <a:avLst/>
          </a:prstGeom>
        </p:spPr>
        <p:txBody>
          <a:bodyPr wrap="none">
            <a:spAutoFit/>
          </a:bodyPr>
          <a:lstStyle/>
          <a:p>
            <a:pPr algn="r">
              <a:defRPr/>
            </a:pPr>
            <a:r>
              <a:rPr lang="es-CO" dirty="0">
                <a:solidFill>
                  <a:schemeClr val="bg1"/>
                </a:solidFill>
                <a:latin typeface="Bookman Old Style" panose="02050604050505020204" pitchFamily="18" charset="0"/>
              </a:rPr>
              <a:t>AGOSTO 2024</a:t>
            </a:r>
          </a:p>
        </p:txBody>
      </p:sp>
      <p:sp>
        <p:nvSpPr>
          <p:cNvPr id="12" name="11 Rectángulo"/>
          <p:cNvSpPr/>
          <p:nvPr/>
        </p:nvSpPr>
        <p:spPr>
          <a:xfrm>
            <a:off x="2555775" y="3566192"/>
            <a:ext cx="6462853" cy="2062103"/>
          </a:xfrm>
          <a:prstGeom prst="rect">
            <a:avLst/>
          </a:prstGeom>
        </p:spPr>
        <p:txBody>
          <a:bodyPr wrap="square">
            <a:spAutoFit/>
          </a:bodyPr>
          <a:lstStyle/>
          <a:p>
            <a:r>
              <a:rPr lang="es-CO" sz="3200" dirty="0">
                <a:solidFill>
                  <a:schemeClr val="bg1"/>
                </a:solidFill>
                <a:latin typeface="Bookman Old Style" panose="02050604050505020204" pitchFamily="18" charset="0"/>
                <a:cs typeface="Arial" panose="020B0604020202020204" pitchFamily="34" charset="0"/>
              </a:rPr>
              <a:t>SEGUIMIENTO A INDICADORES DE SEGURIDAD Y RESULTADOS OPERACIONALES</a:t>
            </a:r>
          </a:p>
        </p:txBody>
      </p:sp>
      <p:pic>
        <p:nvPicPr>
          <p:cNvPr id="18" name="Imagen 4">
            <a:extLst>
              <a:ext uri="{FF2B5EF4-FFF2-40B4-BE49-F238E27FC236}">
                <a16:creationId xmlns:a16="http://schemas.microsoft.com/office/drawing/2014/main" id="{7E4A37E7-8F7C-BF48-8D46-F073B343F896}"/>
              </a:ext>
            </a:extLst>
          </p:cNvPr>
          <p:cNvPicPr>
            <a:picLocks noChangeAspect="1"/>
          </p:cNvPicPr>
          <p:nvPr/>
        </p:nvPicPr>
        <p:blipFill>
          <a:blip r:embed="rId5"/>
          <a:stretch>
            <a:fillRect/>
          </a:stretch>
        </p:blipFill>
        <p:spPr>
          <a:xfrm>
            <a:off x="758690" y="3890232"/>
            <a:ext cx="1630901" cy="1594497"/>
          </a:xfrm>
          <a:prstGeom prst="rect">
            <a:avLst/>
          </a:prstGeom>
          <a:noFill/>
          <a:ln>
            <a:noFill/>
          </a:ln>
        </p:spPr>
      </p:pic>
      <p:pic>
        <p:nvPicPr>
          <p:cNvPr id="13" name="Imagen 12">
            <a:extLst>
              <a:ext uri="{FF2B5EF4-FFF2-40B4-BE49-F238E27FC236}">
                <a16:creationId xmlns:a16="http://schemas.microsoft.com/office/drawing/2014/main" id="{9E9A92E4-B858-42FE-92D7-57218948D07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242158" y="44624"/>
            <a:ext cx="969802" cy="598043"/>
          </a:xfrm>
          <a:prstGeom prst="rect">
            <a:avLst/>
          </a:prstGeom>
        </p:spPr>
      </p:pic>
      <p:pic>
        <p:nvPicPr>
          <p:cNvPr id="3" name="Imagen 2">
            <a:extLst>
              <a:ext uri="{FF2B5EF4-FFF2-40B4-BE49-F238E27FC236}">
                <a16:creationId xmlns:a16="http://schemas.microsoft.com/office/drawing/2014/main" id="{363A79B8-4E62-4D47-3604-7DECB138BC3C}"/>
              </a:ext>
            </a:extLst>
          </p:cNvPr>
          <p:cNvPicPr>
            <a:picLocks noChangeAspect="1"/>
          </p:cNvPicPr>
          <p:nvPr/>
        </p:nvPicPr>
        <p:blipFill>
          <a:blip r:embed="rId7"/>
          <a:stretch>
            <a:fillRect/>
          </a:stretch>
        </p:blipFill>
        <p:spPr>
          <a:xfrm>
            <a:off x="1" y="6237312"/>
            <a:ext cx="9174430" cy="81232"/>
          </a:xfrm>
          <a:prstGeom prst="rect">
            <a:avLst/>
          </a:prstGeom>
        </p:spPr>
      </p:pic>
      <p:pic>
        <p:nvPicPr>
          <p:cNvPr id="5" name="Imagen 4">
            <a:extLst>
              <a:ext uri="{FF2B5EF4-FFF2-40B4-BE49-F238E27FC236}">
                <a16:creationId xmlns:a16="http://schemas.microsoft.com/office/drawing/2014/main" id="{34EF7213-EE5E-C01E-C076-BE99E41F2155}"/>
              </a:ext>
            </a:extLst>
          </p:cNvPr>
          <p:cNvPicPr>
            <a:picLocks noChangeAspect="1"/>
          </p:cNvPicPr>
          <p:nvPr/>
        </p:nvPicPr>
        <p:blipFill rotWithShape="1">
          <a:blip r:embed="rId8">
            <a:extLst>
              <a:ext uri="{28A0092B-C50C-407E-A947-70E740481C1C}">
                <a14:useLocalDpi xmlns:a14="http://schemas.microsoft.com/office/drawing/2010/main" val="0"/>
              </a:ext>
            </a:extLst>
          </a:blip>
          <a:srcRect l="1153" t="2110" r="83288" b="87286"/>
          <a:stretch/>
        </p:blipFill>
        <p:spPr>
          <a:xfrm>
            <a:off x="23473" y="0"/>
            <a:ext cx="1668207" cy="698568"/>
          </a:xfrm>
          <a:prstGeom prst="rect">
            <a:avLst/>
          </a:prstGeom>
        </p:spPr>
      </p:pic>
      <p:pic>
        <p:nvPicPr>
          <p:cNvPr id="6" name="Imagen 5" descr="Forma&#10;&#10;Descripción generada automáticamente con confianza media">
            <a:extLst>
              <a:ext uri="{FF2B5EF4-FFF2-40B4-BE49-F238E27FC236}">
                <a16:creationId xmlns:a16="http://schemas.microsoft.com/office/drawing/2014/main" id="{C3DE0CA2-1408-A851-8970-8FE107C656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99097" y="150087"/>
            <a:ext cx="1374260" cy="475621"/>
          </a:xfrm>
          <a:prstGeom prst="rect">
            <a:avLst/>
          </a:prstGeom>
        </p:spPr>
      </p:pic>
    </p:spTree>
    <p:extLst>
      <p:ext uri="{BB962C8B-B14F-4D97-AF65-F5344CB8AC3E}">
        <p14:creationId xmlns:p14="http://schemas.microsoft.com/office/powerpoint/2010/main" val="4145222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1 Marcador de texto"/>
          <p:cNvSpPr txBox="1">
            <a:spLocks/>
          </p:cNvSpPr>
          <p:nvPr/>
        </p:nvSpPr>
        <p:spPr>
          <a:xfrm>
            <a:off x="4572000" y="260648"/>
            <a:ext cx="4418726" cy="616357"/>
          </a:xfrm>
          <a:prstGeom prst="rect">
            <a:avLst/>
          </a:prstGeom>
        </p:spPr>
        <p:txBody>
          <a:bodyPr vert="horz" lIns="91440" tIns="45720" rIns="91440" bIns="45720" rtlCol="0" anchor="ctr"/>
          <a:lstStyle>
            <a:defPPr>
              <a:defRPr lang="es-C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CO" sz="1600" b="1" dirty="0">
                <a:solidFill>
                  <a:srgbClr val="3366CC"/>
                </a:solidFill>
                <a:latin typeface="Bookman Old Style" panose="02050604050505020204" pitchFamily="18" charset="0"/>
              </a:rPr>
              <a:t>MASACRES (CASOS Y VÍCTIMAS)</a:t>
            </a:r>
          </a:p>
        </p:txBody>
      </p:sp>
      <p:sp>
        <p:nvSpPr>
          <p:cNvPr id="32" name="12 CuadroTexto"/>
          <p:cNvSpPr txBox="1"/>
          <p:nvPr/>
        </p:nvSpPr>
        <p:spPr>
          <a:xfrm>
            <a:off x="128123" y="1065400"/>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Histórico nacional</a:t>
            </a:r>
          </a:p>
        </p:txBody>
      </p:sp>
      <p:sp>
        <p:nvSpPr>
          <p:cNvPr id="37" name="15 CuadroTexto"/>
          <p:cNvSpPr txBox="1">
            <a:spLocks noChangeArrowheads="1"/>
          </p:cNvSpPr>
          <p:nvPr/>
        </p:nvSpPr>
        <p:spPr bwMode="auto">
          <a:xfrm>
            <a:off x="4805176" y="1093088"/>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6986" eaLnBrk="1" hangingPunct="1">
              <a:defRPr/>
            </a:pPr>
            <a:r>
              <a:rPr lang="es-CO" sz="1200" b="1" dirty="0">
                <a:solidFill>
                  <a:srgbClr val="3366CC"/>
                </a:solidFill>
                <a:latin typeface="Bookman Old Style" panose="02050604050505020204" pitchFamily="18" charset="0"/>
                <a:cs typeface="Arial Narrow"/>
              </a:rPr>
              <a:t>Corrido del año víctimas</a:t>
            </a:r>
            <a:endParaRPr lang="es-ES" sz="1200" b="1" dirty="0">
              <a:solidFill>
                <a:srgbClr val="3366CC"/>
              </a:solidFill>
              <a:latin typeface="Bookman Old Style" panose="02050604050505020204" pitchFamily="18" charset="0"/>
              <a:cs typeface="Arial Narrow"/>
            </a:endParaRPr>
          </a:p>
        </p:txBody>
      </p:sp>
      <p:sp>
        <p:nvSpPr>
          <p:cNvPr id="39" name="15 CuadroTexto"/>
          <p:cNvSpPr txBox="1">
            <a:spLocks noChangeArrowheads="1"/>
          </p:cNvSpPr>
          <p:nvPr/>
        </p:nvSpPr>
        <p:spPr bwMode="auto">
          <a:xfrm>
            <a:off x="4729716" y="4464697"/>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456986" eaLnBrk="1" hangingPunct="1">
              <a:defRPr/>
            </a:pPr>
            <a:r>
              <a:rPr lang="es-CO" sz="1200" b="1" dirty="0">
                <a:solidFill>
                  <a:srgbClr val="3366CC"/>
                </a:solidFill>
                <a:latin typeface="Bookman Old Style" panose="02050604050505020204" pitchFamily="18" charset="0"/>
                <a:cs typeface="Arial Narrow"/>
              </a:rPr>
              <a:t>Variación corrido del año</a:t>
            </a:r>
          </a:p>
        </p:txBody>
      </p:sp>
      <p:sp>
        <p:nvSpPr>
          <p:cNvPr id="16" name="Text Box 4"/>
          <p:cNvSpPr txBox="1">
            <a:spLocks noChangeArrowheads="1"/>
          </p:cNvSpPr>
          <p:nvPr/>
        </p:nvSpPr>
        <p:spPr bwMode="auto">
          <a:xfrm>
            <a:off x="7150755" y="692696"/>
            <a:ext cx="1885741"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r>
              <a:rPr lang="es-ES" altLang="es-CO" sz="700" dirty="0">
                <a:latin typeface="Bookman Old Style" panose="02050604050505020204" pitchFamily="18" charset="0"/>
                <a:cs typeface="Tahoma" pitchFamily="34" charset="0"/>
              </a:rPr>
              <a:t>Cifras preliminares sujetas a variación.</a:t>
            </a:r>
          </a:p>
        </p:txBody>
      </p:sp>
      <p:sp>
        <p:nvSpPr>
          <p:cNvPr id="38" name="5 CuadroTexto"/>
          <p:cNvSpPr txBox="1"/>
          <p:nvPr/>
        </p:nvSpPr>
        <p:spPr>
          <a:xfrm>
            <a:off x="117418" y="3749229"/>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Comparativo mensual (Víctimas)</a:t>
            </a:r>
          </a:p>
        </p:txBody>
      </p:sp>
      <p:graphicFrame>
        <p:nvGraphicFramePr>
          <p:cNvPr id="6" name="5 Objeto"/>
          <p:cNvGraphicFramePr>
            <a:graphicFrameLocks noChangeAspect="1"/>
          </p:cNvGraphicFramePr>
          <p:nvPr>
            <p:extLst>
              <p:ext uri="{D42A27DB-BD31-4B8C-83A1-F6EECF244321}">
                <p14:modId xmlns:p14="http://schemas.microsoft.com/office/powerpoint/2010/main" val="3841088508"/>
              </p:ext>
            </p:extLst>
          </p:nvPr>
        </p:nvGraphicFramePr>
        <p:xfrm>
          <a:off x="327545" y="1454380"/>
          <a:ext cx="3466580" cy="2081190"/>
        </p:xfrm>
        <a:graphic>
          <a:graphicData uri="http://schemas.openxmlformats.org/presentationml/2006/ole">
            <mc:AlternateContent xmlns:mc="http://schemas.openxmlformats.org/markup-compatibility/2006">
              <mc:Choice xmlns:v="urn:schemas-microsoft-com:vml" Requires="v">
                <p:oleObj name="Worksheet" r:id="rId2" imgW="3086114" imgH="1739811" progId="Excel.Sheet.12">
                  <p:link updateAutomatic="1"/>
                </p:oleObj>
              </mc:Choice>
              <mc:Fallback>
                <p:oleObj name="Worksheet" r:id="rId2" imgW="3086114" imgH="1739811" progId="Excel.Sheet.12">
                  <p:link updateAutomatic="1"/>
                  <p:pic>
                    <p:nvPicPr>
                      <p:cNvPr id="6" name="5 Objeto"/>
                      <p:cNvPicPr/>
                      <p:nvPr/>
                    </p:nvPicPr>
                    <p:blipFill>
                      <a:blip r:embed="rId3"/>
                      <a:stretch>
                        <a:fillRect/>
                      </a:stretch>
                    </p:blipFill>
                    <p:spPr>
                      <a:xfrm>
                        <a:off x="327545" y="1454380"/>
                        <a:ext cx="3466580" cy="2081190"/>
                      </a:xfrm>
                      <a:prstGeom prst="rect">
                        <a:avLst/>
                      </a:prstGeom>
                    </p:spPr>
                  </p:pic>
                </p:oleObj>
              </mc:Fallback>
            </mc:AlternateContent>
          </a:graphicData>
        </a:graphic>
      </p:graphicFrame>
      <p:sp>
        <p:nvSpPr>
          <p:cNvPr id="27" name="Text Box 4"/>
          <p:cNvSpPr txBox="1">
            <a:spLocks noChangeArrowheads="1"/>
          </p:cNvSpPr>
          <p:nvPr/>
        </p:nvSpPr>
        <p:spPr bwMode="auto">
          <a:xfrm>
            <a:off x="7691095" y="6118739"/>
            <a:ext cx="1273393"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r"/>
            <a:r>
              <a:rPr lang="es-ES" altLang="es-CO" sz="700" b="1" dirty="0">
                <a:latin typeface="Bookman Old Style" panose="02050604050505020204" pitchFamily="18" charset="0"/>
                <a:cs typeface="Tahoma" pitchFamily="34" charset="0"/>
              </a:rPr>
              <a:t>Fuente: </a:t>
            </a:r>
            <a:r>
              <a:rPr lang="es-ES" altLang="es-CO" sz="700" dirty="0">
                <a:latin typeface="Bookman Old Style" panose="02050604050505020204" pitchFamily="18" charset="0"/>
                <a:cs typeface="Tahoma" pitchFamily="34" charset="0"/>
              </a:rPr>
              <a:t>Policía Nacional.</a:t>
            </a:r>
          </a:p>
        </p:txBody>
      </p:sp>
      <p:sp>
        <p:nvSpPr>
          <p:cNvPr id="2" name="Rectángulo 14">
            <a:extLst>
              <a:ext uri="{FF2B5EF4-FFF2-40B4-BE49-F238E27FC236}">
                <a16:creationId xmlns:a16="http://schemas.microsoft.com/office/drawing/2014/main" id="{C66F32F5-D7EE-D9B8-C657-7370C777E630}"/>
              </a:ext>
            </a:extLst>
          </p:cNvPr>
          <p:cNvSpPr/>
          <p:nvPr/>
        </p:nvSpPr>
        <p:spPr>
          <a:xfrm flipV="1">
            <a:off x="119763" y="6328915"/>
            <a:ext cx="8844726" cy="365125"/>
          </a:xfrm>
          <a:prstGeom prst="rect">
            <a:avLst/>
          </a:prstGeom>
          <a:noFill/>
          <a:ln>
            <a:solidFill>
              <a:srgbClr val="0030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3" name="Text Box 3">
            <a:extLst>
              <a:ext uri="{FF2B5EF4-FFF2-40B4-BE49-F238E27FC236}">
                <a16:creationId xmlns:a16="http://schemas.microsoft.com/office/drawing/2014/main" id="{310739F4-0DC5-8AA6-6B8A-D317EBC0640B}"/>
              </a:ext>
            </a:extLst>
          </p:cNvPr>
          <p:cNvSpPr txBox="1">
            <a:spLocks noChangeArrowheads="1"/>
          </p:cNvSpPr>
          <p:nvPr/>
        </p:nvSpPr>
        <p:spPr bwMode="auto">
          <a:xfrm>
            <a:off x="167712" y="6371057"/>
            <a:ext cx="8248468" cy="298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just"/>
            <a:r>
              <a:rPr lang="es-CO" altLang="es-CO" sz="700" b="1" dirty="0">
                <a:latin typeface="Bookman Old Style" panose="02050604050505020204" pitchFamily="18" charset="0"/>
                <a:cs typeface="Tahoma" pitchFamily="34" charset="0"/>
              </a:rPr>
              <a:t>Definición: </a:t>
            </a:r>
            <a:r>
              <a:rPr lang="es-MX" altLang="es-CO" sz="700" dirty="0">
                <a:latin typeface="Bookman Old Style" panose="02050604050505020204" pitchFamily="18" charset="0"/>
                <a:cs typeface="Tahoma" pitchFamily="34" charset="0"/>
              </a:rPr>
              <a:t>Se entiende por masacre el homicidio intencional y simultáneo de 3 o más personas en iguales circunstancias de tiempo, modo y lugar, por el mismo autor y que se distingue por la exposición pública de la violencia. No se incluyen los casos ni víctimas resultado de enfrentamientos entre grupos criminales</a:t>
            </a:r>
            <a:endParaRPr lang="es-CO" altLang="es-CO" sz="700" dirty="0">
              <a:latin typeface="Bookman Old Style" panose="02050604050505020204" pitchFamily="18" charset="0"/>
              <a:cs typeface="Tahoma" pitchFamily="34" charset="0"/>
            </a:endParaRPr>
          </a:p>
        </p:txBody>
      </p:sp>
      <p:sp>
        <p:nvSpPr>
          <p:cNvPr id="4" name="2 Marcador de número de diapositiva">
            <a:extLst>
              <a:ext uri="{FF2B5EF4-FFF2-40B4-BE49-F238E27FC236}">
                <a16:creationId xmlns:a16="http://schemas.microsoft.com/office/drawing/2014/main" id="{8B558429-566A-C657-E832-DFD825694AF5}"/>
              </a:ext>
            </a:extLst>
          </p:cNvPr>
          <p:cNvSpPr txBox="1">
            <a:spLocks/>
          </p:cNvSpPr>
          <p:nvPr/>
        </p:nvSpPr>
        <p:spPr bwMode="auto">
          <a:xfrm>
            <a:off x="8244408" y="6304235"/>
            <a:ext cx="67136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ctr" anchorCtr="0" compatLnSpc="1">
            <a:prstTxWarp prst="textNoShape">
              <a:avLst/>
            </a:prstTxWarp>
          </a:bodyPr>
          <a:lstStyle>
            <a:defPPr>
              <a:defRPr lang="es-ES"/>
            </a:defPPr>
            <a:lvl1pPr marL="0" algn="l" defTabSz="457200" rtl="0" eaLnBrk="1" latinLnBrk="0" hangingPunct="1">
              <a:defRPr sz="1800" kern="1200">
                <a:solidFill>
                  <a:schemeClr val="tx1"/>
                </a:solidFill>
                <a:latin typeface="Arial" charset="0"/>
                <a:ea typeface="+mn-ea"/>
                <a:cs typeface="+mn-cs"/>
              </a:defRPr>
            </a:lvl1pPr>
            <a:lvl2pPr marL="666723" indent="-256432" algn="l" defTabSz="457200" rtl="0" eaLnBrk="1" latinLnBrk="0" hangingPunct="1">
              <a:defRPr sz="1800" kern="1200">
                <a:solidFill>
                  <a:schemeClr val="tx1"/>
                </a:solidFill>
                <a:latin typeface="Arial" charset="0"/>
                <a:ea typeface="+mn-ea"/>
                <a:cs typeface="+mn-cs"/>
              </a:defRPr>
            </a:lvl2pPr>
            <a:lvl3pPr marL="1025728" indent="-205146" algn="l" defTabSz="457200" rtl="0" eaLnBrk="1" latinLnBrk="0" hangingPunct="1">
              <a:defRPr sz="1800" kern="1200">
                <a:solidFill>
                  <a:schemeClr val="tx1"/>
                </a:solidFill>
                <a:latin typeface="Arial" charset="0"/>
                <a:ea typeface="+mn-ea"/>
                <a:cs typeface="+mn-cs"/>
              </a:defRPr>
            </a:lvl3pPr>
            <a:lvl4pPr marL="1436019" indent="-205146" algn="l" defTabSz="457200" rtl="0" eaLnBrk="1" latinLnBrk="0" hangingPunct="1">
              <a:defRPr sz="1800" kern="1200">
                <a:solidFill>
                  <a:schemeClr val="tx1"/>
                </a:solidFill>
                <a:latin typeface="Arial" charset="0"/>
                <a:ea typeface="+mn-ea"/>
                <a:cs typeface="+mn-cs"/>
              </a:defRPr>
            </a:lvl4pPr>
            <a:lvl5pPr marL="1846311" indent="-205146" algn="l" defTabSz="457200" rtl="0" eaLnBrk="1" latinLnBrk="0" hangingPunct="1">
              <a:defRPr sz="1800" kern="1200">
                <a:solidFill>
                  <a:schemeClr val="tx1"/>
                </a:solidFill>
                <a:latin typeface="Arial" charset="0"/>
                <a:ea typeface="+mn-ea"/>
                <a:cs typeface="+mn-cs"/>
              </a:defRPr>
            </a:lvl5pPr>
            <a:lvl6pPr marL="2256602"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6pPr>
            <a:lvl7pPr marL="2666893"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7pPr>
            <a:lvl8pPr marL="3077185"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8pPr>
            <a:lvl9pPr marL="3487476"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9pPr>
          </a:lstStyle>
          <a:p>
            <a:pPr algn="r" defTabSz="820583" fontAlgn="base">
              <a:spcBef>
                <a:spcPct val="0"/>
              </a:spcBef>
              <a:spcAft>
                <a:spcPct val="0"/>
              </a:spcAft>
              <a:defRPr/>
            </a:pPr>
            <a:r>
              <a:rPr lang="es-CO" sz="1100" b="1" dirty="0">
                <a:latin typeface="Bookman Old Style" panose="02050604050505020204" pitchFamily="18" charset="0"/>
              </a:rPr>
              <a:t>9</a:t>
            </a:r>
          </a:p>
        </p:txBody>
      </p:sp>
      <p:sp>
        <p:nvSpPr>
          <p:cNvPr id="5" name="15 CuadroTexto">
            <a:extLst>
              <a:ext uri="{FF2B5EF4-FFF2-40B4-BE49-F238E27FC236}">
                <a16:creationId xmlns:a16="http://schemas.microsoft.com/office/drawing/2014/main" id="{29C718DB-F449-D86C-DEA6-E0384EC8AE0C}"/>
              </a:ext>
            </a:extLst>
          </p:cNvPr>
          <p:cNvSpPr txBox="1">
            <a:spLocks noChangeArrowheads="1"/>
          </p:cNvSpPr>
          <p:nvPr/>
        </p:nvSpPr>
        <p:spPr bwMode="auto">
          <a:xfrm>
            <a:off x="4805176" y="2726503"/>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6986" eaLnBrk="1" hangingPunct="1">
              <a:defRPr/>
            </a:pPr>
            <a:r>
              <a:rPr lang="es-CO" sz="1200" b="1" dirty="0">
                <a:solidFill>
                  <a:srgbClr val="3366CC"/>
                </a:solidFill>
                <a:latin typeface="Bookman Old Style" panose="02050604050505020204" pitchFamily="18" charset="0"/>
                <a:cs typeface="Arial Narrow"/>
              </a:rPr>
              <a:t>Corrido del año casos</a:t>
            </a:r>
            <a:endParaRPr lang="es-ES" sz="1200" b="1" dirty="0">
              <a:solidFill>
                <a:srgbClr val="3366CC"/>
              </a:solidFill>
              <a:latin typeface="Bookman Old Style" panose="02050604050505020204" pitchFamily="18" charset="0"/>
              <a:cs typeface="Arial Narrow"/>
            </a:endParaRPr>
          </a:p>
        </p:txBody>
      </p:sp>
      <p:graphicFrame>
        <p:nvGraphicFramePr>
          <p:cNvPr id="10" name="Objeto 9">
            <a:extLst>
              <a:ext uri="{FF2B5EF4-FFF2-40B4-BE49-F238E27FC236}">
                <a16:creationId xmlns:a16="http://schemas.microsoft.com/office/drawing/2014/main" id="{601AC261-E77C-DDAC-9CE9-E68672A1D8D1}"/>
              </a:ext>
            </a:extLst>
          </p:cNvPr>
          <p:cNvGraphicFramePr>
            <a:graphicFrameLocks noChangeAspect="1"/>
          </p:cNvGraphicFramePr>
          <p:nvPr>
            <p:extLst>
              <p:ext uri="{D42A27DB-BD31-4B8C-83A1-F6EECF244321}">
                <p14:modId xmlns:p14="http://schemas.microsoft.com/office/powerpoint/2010/main" val="2499080986"/>
              </p:ext>
            </p:extLst>
          </p:nvPr>
        </p:nvGraphicFramePr>
        <p:xfrm>
          <a:off x="5172460" y="3100432"/>
          <a:ext cx="2470670" cy="1378979"/>
        </p:xfrm>
        <a:graphic>
          <a:graphicData uri="http://schemas.openxmlformats.org/presentationml/2006/ole">
            <mc:AlternateContent xmlns:mc="http://schemas.openxmlformats.org/markup-compatibility/2006">
              <mc:Choice xmlns:v="urn:schemas-microsoft-com:vml" Requires="v">
                <p:oleObj name="Worksheet" r:id="rId4" imgW="3124189" imgH="1739811" progId="Excel.Sheet.12">
                  <p:link updateAutomatic="1"/>
                </p:oleObj>
              </mc:Choice>
              <mc:Fallback>
                <p:oleObj name="Worksheet" r:id="rId4" imgW="3124189" imgH="1739811" progId="Excel.Sheet.12">
                  <p:link updateAutomatic="1"/>
                  <p:pic>
                    <p:nvPicPr>
                      <p:cNvPr id="0" name=""/>
                      <p:cNvPicPr/>
                      <p:nvPr/>
                    </p:nvPicPr>
                    <p:blipFill>
                      <a:blip r:embed="rId5"/>
                      <a:stretch>
                        <a:fillRect/>
                      </a:stretch>
                    </p:blipFill>
                    <p:spPr>
                      <a:xfrm>
                        <a:off x="5172460" y="3100432"/>
                        <a:ext cx="2470670" cy="1378979"/>
                      </a:xfrm>
                      <a:prstGeom prst="rect">
                        <a:avLst/>
                      </a:prstGeom>
                    </p:spPr>
                  </p:pic>
                </p:oleObj>
              </mc:Fallback>
            </mc:AlternateContent>
          </a:graphicData>
        </a:graphic>
      </p:graphicFrame>
      <p:graphicFrame>
        <p:nvGraphicFramePr>
          <p:cNvPr id="11" name="Objeto 10">
            <a:extLst>
              <a:ext uri="{FF2B5EF4-FFF2-40B4-BE49-F238E27FC236}">
                <a16:creationId xmlns:a16="http://schemas.microsoft.com/office/drawing/2014/main" id="{3AB3FA1A-37B2-A6DE-BFBB-751E7D014AAD}"/>
              </a:ext>
            </a:extLst>
          </p:cNvPr>
          <p:cNvGraphicFramePr>
            <a:graphicFrameLocks noChangeAspect="1"/>
          </p:cNvGraphicFramePr>
          <p:nvPr>
            <p:extLst>
              <p:ext uri="{D42A27DB-BD31-4B8C-83A1-F6EECF244321}">
                <p14:modId xmlns:p14="http://schemas.microsoft.com/office/powerpoint/2010/main" val="852097797"/>
              </p:ext>
            </p:extLst>
          </p:nvPr>
        </p:nvGraphicFramePr>
        <p:xfrm>
          <a:off x="5076056" y="1454380"/>
          <a:ext cx="2808312" cy="1376006"/>
        </p:xfrm>
        <a:graphic>
          <a:graphicData uri="http://schemas.openxmlformats.org/presentationml/2006/ole">
            <mc:AlternateContent xmlns:mc="http://schemas.openxmlformats.org/markup-compatibility/2006">
              <mc:Choice xmlns:v="urn:schemas-microsoft-com:vml" Requires="v">
                <p:oleObj name="Worksheet" r:id="rId6" imgW="3124189" imgH="1739811" progId="Excel.Sheet.12">
                  <p:link updateAutomatic="1"/>
                </p:oleObj>
              </mc:Choice>
              <mc:Fallback>
                <p:oleObj name="Worksheet" r:id="rId6" imgW="3124189" imgH="1739811" progId="Excel.Sheet.12">
                  <p:link updateAutomatic="1"/>
                  <p:pic>
                    <p:nvPicPr>
                      <p:cNvPr id="0" name=""/>
                      <p:cNvPicPr/>
                      <p:nvPr/>
                    </p:nvPicPr>
                    <p:blipFill>
                      <a:blip r:embed="rId7"/>
                      <a:stretch>
                        <a:fillRect/>
                      </a:stretch>
                    </p:blipFill>
                    <p:spPr>
                      <a:xfrm>
                        <a:off x="5076056" y="1454380"/>
                        <a:ext cx="2808312" cy="1376006"/>
                      </a:xfrm>
                      <a:prstGeom prst="rect">
                        <a:avLst/>
                      </a:prstGeom>
                    </p:spPr>
                  </p:pic>
                </p:oleObj>
              </mc:Fallback>
            </mc:AlternateContent>
          </a:graphicData>
        </a:graphic>
      </p:graphicFrame>
      <p:graphicFrame>
        <p:nvGraphicFramePr>
          <p:cNvPr id="12" name="Objeto 11">
            <a:extLst>
              <a:ext uri="{FF2B5EF4-FFF2-40B4-BE49-F238E27FC236}">
                <a16:creationId xmlns:a16="http://schemas.microsoft.com/office/drawing/2014/main" id="{C5B619E1-22DF-FF05-A03C-A8139263B056}"/>
              </a:ext>
            </a:extLst>
          </p:cNvPr>
          <p:cNvGraphicFramePr>
            <a:graphicFrameLocks noChangeAspect="1"/>
          </p:cNvGraphicFramePr>
          <p:nvPr>
            <p:extLst>
              <p:ext uri="{D42A27DB-BD31-4B8C-83A1-F6EECF244321}">
                <p14:modId xmlns:p14="http://schemas.microsoft.com/office/powerpoint/2010/main" val="3476089962"/>
              </p:ext>
            </p:extLst>
          </p:nvPr>
        </p:nvGraphicFramePr>
        <p:xfrm>
          <a:off x="249040" y="4101038"/>
          <a:ext cx="3933046" cy="2245339"/>
        </p:xfrm>
        <a:graphic>
          <a:graphicData uri="http://schemas.openxmlformats.org/presentationml/2006/ole">
            <mc:AlternateContent xmlns:mc="http://schemas.openxmlformats.org/markup-compatibility/2006">
              <mc:Choice xmlns:v="urn:schemas-microsoft-com:vml" Requires="v">
                <p:oleObj name="Worksheet" r:id="rId8" imgW="3441651" imgH="1739811" progId="Excel.Sheet.12">
                  <p:link updateAutomatic="1"/>
                </p:oleObj>
              </mc:Choice>
              <mc:Fallback>
                <p:oleObj name="Worksheet" r:id="rId8" imgW="3441651" imgH="1739811" progId="Excel.Sheet.12">
                  <p:link updateAutomatic="1"/>
                  <p:pic>
                    <p:nvPicPr>
                      <p:cNvPr id="0" name=""/>
                      <p:cNvPicPr/>
                      <p:nvPr/>
                    </p:nvPicPr>
                    <p:blipFill>
                      <a:blip r:embed="rId9"/>
                      <a:stretch>
                        <a:fillRect/>
                      </a:stretch>
                    </p:blipFill>
                    <p:spPr>
                      <a:xfrm>
                        <a:off x="249040" y="4101038"/>
                        <a:ext cx="3933046" cy="2245339"/>
                      </a:xfrm>
                      <a:prstGeom prst="rect">
                        <a:avLst/>
                      </a:prstGeom>
                    </p:spPr>
                  </p:pic>
                </p:oleObj>
              </mc:Fallback>
            </mc:AlternateContent>
          </a:graphicData>
        </a:graphic>
      </p:graphicFrame>
      <p:graphicFrame>
        <p:nvGraphicFramePr>
          <p:cNvPr id="13" name="Objeto 12">
            <a:extLst>
              <a:ext uri="{FF2B5EF4-FFF2-40B4-BE49-F238E27FC236}">
                <a16:creationId xmlns:a16="http://schemas.microsoft.com/office/drawing/2014/main" id="{CABD9EA7-9669-2C75-084B-559B6F6FC9FE}"/>
              </a:ext>
            </a:extLst>
          </p:cNvPr>
          <p:cNvGraphicFramePr>
            <a:graphicFrameLocks noChangeAspect="1"/>
          </p:cNvGraphicFramePr>
          <p:nvPr>
            <p:extLst>
              <p:ext uri="{D42A27DB-BD31-4B8C-83A1-F6EECF244321}">
                <p14:modId xmlns:p14="http://schemas.microsoft.com/office/powerpoint/2010/main" val="692074733"/>
              </p:ext>
            </p:extLst>
          </p:nvPr>
        </p:nvGraphicFramePr>
        <p:xfrm>
          <a:off x="4837113" y="4902200"/>
          <a:ext cx="3759200" cy="793750"/>
        </p:xfrm>
        <a:graphic>
          <a:graphicData uri="http://schemas.openxmlformats.org/presentationml/2006/ole">
            <mc:AlternateContent xmlns:mc="http://schemas.openxmlformats.org/markup-compatibility/2006">
              <mc:Choice xmlns:v="urn:schemas-microsoft-com:vml" Requires="v">
                <p:oleObj name="Worksheet" r:id="rId10" imgW="3759113" imgH="793863" progId="Excel.Sheet.12">
                  <p:link updateAutomatic="1"/>
                </p:oleObj>
              </mc:Choice>
              <mc:Fallback>
                <p:oleObj name="Worksheet" r:id="rId10" imgW="3759113" imgH="793863" progId="Excel.Sheet.12">
                  <p:link updateAutomatic="1"/>
                  <p:pic>
                    <p:nvPicPr>
                      <p:cNvPr id="0" name=""/>
                      <p:cNvPicPr/>
                      <p:nvPr/>
                    </p:nvPicPr>
                    <p:blipFill>
                      <a:blip r:embed="rId11"/>
                      <a:stretch>
                        <a:fillRect/>
                      </a:stretch>
                    </p:blipFill>
                    <p:spPr>
                      <a:xfrm>
                        <a:off x="4837113" y="4902200"/>
                        <a:ext cx="3759200" cy="793750"/>
                      </a:xfrm>
                      <a:prstGeom prst="rect">
                        <a:avLst/>
                      </a:prstGeom>
                    </p:spPr>
                  </p:pic>
                </p:oleObj>
              </mc:Fallback>
            </mc:AlternateContent>
          </a:graphicData>
        </a:graphic>
      </p:graphicFrame>
    </p:spTree>
    <p:extLst>
      <p:ext uri="{BB962C8B-B14F-4D97-AF65-F5344CB8AC3E}">
        <p14:creationId xmlns:p14="http://schemas.microsoft.com/office/powerpoint/2010/main" val="3064348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r="10222"/>
          <a:stretch/>
        </p:blipFill>
        <p:spPr>
          <a:xfrm>
            <a:off x="-1417" y="0"/>
            <a:ext cx="9145417" cy="6858000"/>
          </a:xfrm>
          <a:prstGeom prst="rect">
            <a:avLst/>
          </a:prstGeom>
        </p:spPr>
      </p:pic>
      <p:sp>
        <p:nvSpPr>
          <p:cNvPr id="9" name="Rectángulo 14">
            <a:extLst>
              <a:ext uri="{FF2B5EF4-FFF2-40B4-BE49-F238E27FC236}">
                <a16:creationId xmlns:a16="http://schemas.microsoft.com/office/drawing/2014/main" id="{7A0F47DC-4D96-5B43-820F-FB760FB0B44B}"/>
              </a:ext>
            </a:extLst>
          </p:cNvPr>
          <p:cNvSpPr/>
          <p:nvPr/>
        </p:nvSpPr>
        <p:spPr>
          <a:xfrm flipV="1">
            <a:off x="329972" y="-3"/>
            <a:ext cx="3661417" cy="4077073"/>
          </a:xfrm>
          <a:prstGeom prst="rect">
            <a:avLst/>
          </a:prstGeom>
          <a:solidFill>
            <a:srgbClr val="F2AE3C">
              <a:alpha val="6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6" name="3 Marcador de texto"/>
          <p:cNvSpPr txBox="1">
            <a:spLocks/>
          </p:cNvSpPr>
          <p:nvPr/>
        </p:nvSpPr>
        <p:spPr>
          <a:xfrm>
            <a:off x="329972" y="1556792"/>
            <a:ext cx="3661417" cy="201622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es-CO" sz="2500" b="1" dirty="0">
                <a:solidFill>
                  <a:schemeClr val="bg1"/>
                </a:solidFill>
                <a:latin typeface="Montserrat-Regular"/>
                <a:cs typeface="Corbel"/>
              </a:rPr>
              <a:t>DELITOS CONTRA LA LIBERTAD INDIVIDUAL Y OTRAS GARANTÍAS CONSTITUCIONALES</a:t>
            </a:r>
            <a:endParaRPr lang="es-CO" sz="2500" dirty="0">
              <a:solidFill>
                <a:schemeClr val="bg1"/>
              </a:solidFill>
              <a:latin typeface="Montserrat-Regular"/>
            </a:endParaRPr>
          </a:p>
        </p:txBody>
      </p:sp>
      <p:sp>
        <p:nvSpPr>
          <p:cNvPr id="27" name="5 Marcador de texto"/>
          <p:cNvSpPr txBox="1">
            <a:spLocks/>
          </p:cNvSpPr>
          <p:nvPr/>
        </p:nvSpPr>
        <p:spPr>
          <a:xfrm>
            <a:off x="507253" y="620688"/>
            <a:ext cx="617468" cy="86726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es-CO" sz="6000" b="1" dirty="0">
                <a:solidFill>
                  <a:srgbClr val="3366CC"/>
                </a:solidFill>
                <a:latin typeface="Montserrat-Regular"/>
                <a:cs typeface="Corbel"/>
              </a:rPr>
              <a:t>2</a:t>
            </a:r>
          </a:p>
        </p:txBody>
      </p:sp>
      <p:cxnSp>
        <p:nvCxnSpPr>
          <p:cNvPr id="5" name="Conector recto 4"/>
          <p:cNvCxnSpPr/>
          <p:nvPr/>
        </p:nvCxnSpPr>
        <p:spPr>
          <a:xfrm>
            <a:off x="507253" y="3573016"/>
            <a:ext cx="30566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id="{92890EAF-6F6B-8C22-709B-BBF75735A8D2}"/>
              </a:ext>
            </a:extLst>
          </p:cNvPr>
          <p:cNvPicPr>
            <a:picLocks noChangeAspect="1"/>
          </p:cNvPicPr>
          <p:nvPr/>
        </p:nvPicPr>
        <p:blipFill rotWithShape="1">
          <a:blip r:embed="rId5">
            <a:extLst>
              <a:ext uri="{28A0092B-C50C-407E-A947-70E740481C1C}">
                <a14:useLocalDpi xmlns:a14="http://schemas.microsoft.com/office/drawing/2010/main" val="0"/>
              </a:ext>
            </a:extLst>
          </a:blip>
          <a:srcRect l="1153" t="2110" r="83288" b="87286"/>
          <a:stretch/>
        </p:blipFill>
        <p:spPr>
          <a:xfrm>
            <a:off x="514004" y="-6331"/>
            <a:ext cx="1668207" cy="698568"/>
          </a:xfrm>
          <a:prstGeom prst="rect">
            <a:avLst/>
          </a:prstGeom>
        </p:spPr>
      </p:pic>
      <p:pic>
        <p:nvPicPr>
          <p:cNvPr id="6" name="Imagen 5" descr="Forma&#10;&#10;Descripción generada automáticamente con confianza media">
            <a:extLst>
              <a:ext uri="{FF2B5EF4-FFF2-40B4-BE49-F238E27FC236}">
                <a16:creationId xmlns:a16="http://schemas.microsoft.com/office/drawing/2014/main" id="{EDE12168-4324-5DC1-4D74-F04436AD7B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9628" y="143756"/>
            <a:ext cx="1374260" cy="475621"/>
          </a:xfrm>
          <a:prstGeom prst="rect">
            <a:avLst/>
          </a:prstGeom>
        </p:spPr>
      </p:pic>
    </p:spTree>
    <p:extLst>
      <p:ext uri="{BB962C8B-B14F-4D97-AF65-F5344CB8AC3E}">
        <p14:creationId xmlns:p14="http://schemas.microsoft.com/office/powerpoint/2010/main" val="2973415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8 Objeto"/>
          <p:cNvGraphicFramePr>
            <a:graphicFrameLocks noChangeAspect="1"/>
          </p:cNvGraphicFramePr>
          <p:nvPr>
            <p:extLst>
              <p:ext uri="{D42A27DB-BD31-4B8C-83A1-F6EECF244321}">
                <p14:modId xmlns:p14="http://schemas.microsoft.com/office/powerpoint/2010/main" val="3319690135"/>
              </p:ext>
            </p:extLst>
          </p:nvPr>
        </p:nvGraphicFramePr>
        <p:xfrm>
          <a:off x="208538" y="3831719"/>
          <a:ext cx="4007903" cy="2405593"/>
        </p:xfrm>
        <a:graphic>
          <a:graphicData uri="http://schemas.openxmlformats.org/presentationml/2006/ole">
            <mc:AlternateContent xmlns:mc="http://schemas.openxmlformats.org/markup-compatibility/2006">
              <mc:Choice xmlns:v="urn:schemas-microsoft-com:vml" Requires="v">
                <p:oleObj name="Worksheet" r:id="rId3" imgW="3048038" imgH="1739811" progId="Excel.Sheet.12">
                  <p:link updateAutomatic="1"/>
                </p:oleObj>
              </mc:Choice>
              <mc:Fallback>
                <p:oleObj name="Worksheet" r:id="rId3" imgW="3048038" imgH="1739811" progId="Excel.Sheet.12">
                  <p:link updateAutomatic="1"/>
                  <p:pic>
                    <p:nvPicPr>
                      <p:cNvPr id="9" name="8 Objeto"/>
                      <p:cNvPicPr/>
                      <p:nvPr/>
                    </p:nvPicPr>
                    <p:blipFill>
                      <a:blip r:embed="rId4"/>
                      <a:stretch>
                        <a:fillRect/>
                      </a:stretch>
                    </p:blipFill>
                    <p:spPr>
                      <a:xfrm>
                        <a:off x="208538" y="3831719"/>
                        <a:ext cx="4007903" cy="2405593"/>
                      </a:xfrm>
                      <a:prstGeom prst="rect">
                        <a:avLst/>
                      </a:prstGeom>
                    </p:spPr>
                  </p:pic>
                </p:oleObj>
              </mc:Fallback>
            </mc:AlternateContent>
          </a:graphicData>
        </a:graphic>
      </p:graphicFrame>
      <p:graphicFrame>
        <p:nvGraphicFramePr>
          <p:cNvPr id="6" name="5 Objeto"/>
          <p:cNvGraphicFramePr>
            <a:graphicFrameLocks noChangeAspect="1"/>
          </p:cNvGraphicFramePr>
          <p:nvPr>
            <p:extLst>
              <p:ext uri="{D42A27DB-BD31-4B8C-83A1-F6EECF244321}">
                <p14:modId xmlns:p14="http://schemas.microsoft.com/office/powerpoint/2010/main" val="3320284909"/>
              </p:ext>
            </p:extLst>
          </p:nvPr>
        </p:nvGraphicFramePr>
        <p:xfrm>
          <a:off x="211717" y="1383428"/>
          <a:ext cx="4007902" cy="2412000"/>
        </p:xfrm>
        <a:graphic>
          <a:graphicData uri="http://schemas.openxmlformats.org/presentationml/2006/ole">
            <mc:AlternateContent xmlns:mc="http://schemas.openxmlformats.org/markup-compatibility/2006">
              <mc:Choice xmlns:v="urn:schemas-microsoft-com:vml" Requires="v">
                <p:oleObj name="Worksheet" r:id="rId5" imgW="3086114" imgH="1739811" progId="Excel.Sheet.12">
                  <p:link updateAutomatic="1"/>
                </p:oleObj>
              </mc:Choice>
              <mc:Fallback>
                <p:oleObj name="Worksheet" r:id="rId5" imgW="3086114" imgH="1739811" progId="Excel.Sheet.12">
                  <p:link updateAutomatic="1"/>
                  <p:pic>
                    <p:nvPicPr>
                      <p:cNvPr id="6" name="5 Objeto"/>
                      <p:cNvPicPr/>
                      <p:nvPr/>
                    </p:nvPicPr>
                    <p:blipFill>
                      <a:blip r:embed="rId6"/>
                      <a:stretch>
                        <a:fillRect/>
                      </a:stretch>
                    </p:blipFill>
                    <p:spPr>
                      <a:xfrm>
                        <a:off x="211717" y="1383428"/>
                        <a:ext cx="4007902" cy="2412000"/>
                      </a:xfrm>
                      <a:prstGeom prst="rect">
                        <a:avLst/>
                      </a:prstGeom>
                    </p:spPr>
                  </p:pic>
                </p:oleObj>
              </mc:Fallback>
            </mc:AlternateContent>
          </a:graphicData>
        </a:graphic>
      </p:graphicFrame>
      <p:sp>
        <p:nvSpPr>
          <p:cNvPr id="20" name="Rectángulo 14">
            <a:extLst>
              <a:ext uri="{FF2B5EF4-FFF2-40B4-BE49-F238E27FC236}">
                <a16:creationId xmlns:a16="http://schemas.microsoft.com/office/drawing/2014/main" id="{7A0F47DC-4D96-5B43-820F-FB760FB0B44B}"/>
              </a:ext>
            </a:extLst>
          </p:cNvPr>
          <p:cNvSpPr/>
          <p:nvPr/>
        </p:nvSpPr>
        <p:spPr>
          <a:xfrm flipV="1">
            <a:off x="119763" y="6257931"/>
            <a:ext cx="8844726" cy="436110"/>
          </a:xfrm>
          <a:prstGeom prst="rect">
            <a:avLst/>
          </a:prstGeom>
          <a:noFill/>
          <a:ln>
            <a:solidFill>
              <a:srgbClr val="0030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32" name="12 CuadroTexto"/>
          <p:cNvSpPr txBox="1"/>
          <p:nvPr/>
        </p:nvSpPr>
        <p:spPr>
          <a:xfrm>
            <a:off x="128123" y="1065400"/>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Histórico nacional</a:t>
            </a:r>
          </a:p>
        </p:txBody>
      </p:sp>
      <p:sp>
        <p:nvSpPr>
          <p:cNvPr id="37" name="15 CuadroTexto"/>
          <p:cNvSpPr txBox="1">
            <a:spLocks noChangeArrowheads="1"/>
          </p:cNvSpPr>
          <p:nvPr/>
        </p:nvSpPr>
        <p:spPr bwMode="auto">
          <a:xfrm>
            <a:off x="4932040" y="1062045"/>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6986" eaLnBrk="1" hangingPunct="1">
              <a:defRPr/>
            </a:pPr>
            <a:r>
              <a:rPr lang="es-CO" sz="1200" b="1" dirty="0">
                <a:solidFill>
                  <a:srgbClr val="3366CC"/>
                </a:solidFill>
                <a:latin typeface="Bookman Old Style" panose="02050604050505020204" pitchFamily="18" charset="0"/>
                <a:cs typeface="Arial Narrow"/>
              </a:rPr>
              <a:t>Corrido del año</a:t>
            </a:r>
            <a:endParaRPr lang="es-ES" sz="1200" b="1" dirty="0">
              <a:solidFill>
                <a:srgbClr val="3366CC"/>
              </a:solidFill>
              <a:latin typeface="Bookman Old Style" panose="02050604050505020204" pitchFamily="18" charset="0"/>
              <a:cs typeface="Arial Narrow"/>
            </a:endParaRPr>
          </a:p>
        </p:txBody>
      </p:sp>
      <p:sp>
        <p:nvSpPr>
          <p:cNvPr id="38" name="5 CuadroTexto"/>
          <p:cNvSpPr txBox="1"/>
          <p:nvPr/>
        </p:nvSpPr>
        <p:spPr>
          <a:xfrm>
            <a:off x="117418" y="3749229"/>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Comparativo mensual</a:t>
            </a:r>
          </a:p>
        </p:txBody>
      </p:sp>
      <p:sp>
        <p:nvSpPr>
          <p:cNvPr id="39" name="15 CuadroTexto"/>
          <p:cNvSpPr txBox="1">
            <a:spLocks noChangeArrowheads="1"/>
          </p:cNvSpPr>
          <p:nvPr/>
        </p:nvSpPr>
        <p:spPr bwMode="auto">
          <a:xfrm>
            <a:off x="4729716" y="4464697"/>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456986" eaLnBrk="1" hangingPunct="1">
              <a:defRPr/>
            </a:pPr>
            <a:r>
              <a:rPr lang="es-CO" sz="1200" b="1" dirty="0">
                <a:solidFill>
                  <a:srgbClr val="3366CC"/>
                </a:solidFill>
                <a:latin typeface="Bookman Old Style" panose="02050604050505020204" pitchFamily="18" charset="0"/>
                <a:cs typeface="Arial Narrow"/>
              </a:rPr>
              <a:t>Variación corrido del año</a:t>
            </a:r>
          </a:p>
        </p:txBody>
      </p:sp>
      <p:sp>
        <p:nvSpPr>
          <p:cNvPr id="45" name="Text Box 3"/>
          <p:cNvSpPr txBox="1">
            <a:spLocks noChangeArrowheads="1"/>
          </p:cNvSpPr>
          <p:nvPr/>
        </p:nvSpPr>
        <p:spPr bwMode="auto">
          <a:xfrm>
            <a:off x="128123" y="6373001"/>
            <a:ext cx="8293319" cy="20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just"/>
            <a:r>
              <a:rPr lang="es-CO" altLang="es-CO" sz="800" b="1" dirty="0">
                <a:latin typeface="Bookman Old Style" panose="02050604050505020204" pitchFamily="18" charset="0"/>
                <a:cs typeface="Tahoma" pitchFamily="34" charset="0"/>
              </a:rPr>
              <a:t>Definición:</a:t>
            </a:r>
            <a:r>
              <a:rPr lang="es-CO" altLang="es-CO" sz="800" dirty="0">
                <a:latin typeface="Bookman Old Style" panose="02050604050505020204" pitchFamily="18" charset="0"/>
                <a:cs typeface="Tahoma" pitchFamily="34" charset="0"/>
              </a:rPr>
              <a:t> La Ley 599 de 2000 define el secuestro como la acción de arrebatar, sustraer, retener u ocultar a una persona con cualquier propósito</a:t>
            </a:r>
            <a:r>
              <a:rPr lang="es-ES" altLang="es-CO" sz="800" dirty="0">
                <a:latin typeface="Bookman Old Style" panose="02050604050505020204" pitchFamily="18" charset="0"/>
                <a:cs typeface="Tahoma" pitchFamily="34" charset="0"/>
              </a:rPr>
              <a:t>. </a:t>
            </a:r>
          </a:p>
        </p:txBody>
      </p:sp>
      <p:sp>
        <p:nvSpPr>
          <p:cNvPr id="46" name="Text Box 4"/>
          <p:cNvSpPr txBox="1">
            <a:spLocks noChangeArrowheads="1"/>
          </p:cNvSpPr>
          <p:nvPr/>
        </p:nvSpPr>
        <p:spPr bwMode="auto">
          <a:xfrm>
            <a:off x="7228933" y="6027513"/>
            <a:ext cx="1940243"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r>
              <a:rPr lang="es-ES" altLang="es-CO" sz="700" b="1" dirty="0">
                <a:latin typeface="Bookman Old Style" panose="02050604050505020204" pitchFamily="18" charset="0"/>
                <a:cs typeface="Tahoma" pitchFamily="34" charset="0"/>
              </a:rPr>
              <a:t>Fuente: </a:t>
            </a:r>
            <a:r>
              <a:rPr lang="es-CO" altLang="es-CO" sz="700" dirty="0">
                <a:latin typeface="Bookman Old Style" panose="02050604050505020204" pitchFamily="18" charset="0"/>
                <a:cs typeface="Tahoma" pitchFamily="34" charset="0"/>
              </a:rPr>
              <a:t>Ministerio de Defensa Nacional.</a:t>
            </a:r>
          </a:p>
        </p:txBody>
      </p:sp>
      <p:sp>
        <p:nvSpPr>
          <p:cNvPr id="30" name="2 Marcador de número de diapositiva"/>
          <p:cNvSpPr txBox="1">
            <a:spLocks/>
          </p:cNvSpPr>
          <p:nvPr/>
        </p:nvSpPr>
        <p:spPr bwMode="auto">
          <a:xfrm>
            <a:off x="8244408" y="6304235"/>
            <a:ext cx="67136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ctr" anchorCtr="0" compatLnSpc="1">
            <a:prstTxWarp prst="textNoShape">
              <a:avLst/>
            </a:prstTxWarp>
          </a:bodyPr>
          <a:lstStyle>
            <a:defPPr>
              <a:defRPr lang="es-ES"/>
            </a:defPPr>
            <a:lvl1pPr marL="0" algn="l" defTabSz="457200" rtl="0" eaLnBrk="1" latinLnBrk="0" hangingPunct="1">
              <a:defRPr sz="1800" kern="1200">
                <a:solidFill>
                  <a:schemeClr val="tx1"/>
                </a:solidFill>
                <a:latin typeface="Arial" charset="0"/>
                <a:ea typeface="+mn-ea"/>
                <a:cs typeface="+mn-cs"/>
              </a:defRPr>
            </a:lvl1pPr>
            <a:lvl2pPr marL="666723" indent="-256432" algn="l" defTabSz="457200" rtl="0" eaLnBrk="1" latinLnBrk="0" hangingPunct="1">
              <a:defRPr sz="1800" kern="1200">
                <a:solidFill>
                  <a:schemeClr val="tx1"/>
                </a:solidFill>
                <a:latin typeface="Arial" charset="0"/>
                <a:ea typeface="+mn-ea"/>
                <a:cs typeface="+mn-cs"/>
              </a:defRPr>
            </a:lvl2pPr>
            <a:lvl3pPr marL="1025728" indent="-205146" algn="l" defTabSz="457200" rtl="0" eaLnBrk="1" latinLnBrk="0" hangingPunct="1">
              <a:defRPr sz="1800" kern="1200">
                <a:solidFill>
                  <a:schemeClr val="tx1"/>
                </a:solidFill>
                <a:latin typeface="Arial" charset="0"/>
                <a:ea typeface="+mn-ea"/>
                <a:cs typeface="+mn-cs"/>
              </a:defRPr>
            </a:lvl3pPr>
            <a:lvl4pPr marL="1436019" indent="-205146" algn="l" defTabSz="457200" rtl="0" eaLnBrk="1" latinLnBrk="0" hangingPunct="1">
              <a:defRPr sz="1800" kern="1200">
                <a:solidFill>
                  <a:schemeClr val="tx1"/>
                </a:solidFill>
                <a:latin typeface="Arial" charset="0"/>
                <a:ea typeface="+mn-ea"/>
                <a:cs typeface="+mn-cs"/>
              </a:defRPr>
            </a:lvl4pPr>
            <a:lvl5pPr marL="1846311" indent="-205146" algn="l" defTabSz="457200" rtl="0" eaLnBrk="1" latinLnBrk="0" hangingPunct="1">
              <a:defRPr sz="1800" kern="1200">
                <a:solidFill>
                  <a:schemeClr val="tx1"/>
                </a:solidFill>
                <a:latin typeface="Arial" charset="0"/>
                <a:ea typeface="+mn-ea"/>
                <a:cs typeface="+mn-cs"/>
              </a:defRPr>
            </a:lvl5pPr>
            <a:lvl6pPr marL="2256602"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6pPr>
            <a:lvl7pPr marL="2666893"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7pPr>
            <a:lvl8pPr marL="3077185"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8pPr>
            <a:lvl9pPr marL="3487476"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9pPr>
          </a:lstStyle>
          <a:p>
            <a:pPr algn="r" defTabSz="820583" fontAlgn="base">
              <a:spcBef>
                <a:spcPct val="0"/>
              </a:spcBef>
              <a:spcAft>
                <a:spcPct val="0"/>
              </a:spcAft>
              <a:defRPr/>
            </a:pPr>
            <a:r>
              <a:rPr lang="es-CO" sz="1100" b="1" dirty="0">
                <a:latin typeface="Bookman Old Style" panose="02050604050505020204" pitchFamily="18" charset="0"/>
              </a:rPr>
              <a:t>11</a:t>
            </a:r>
          </a:p>
        </p:txBody>
      </p:sp>
      <p:sp>
        <p:nvSpPr>
          <p:cNvPr id="16" name="1 Marcador de texto"/>
          <p:cNvSpPr txBox="1">
            <a:spLocks/>
          </p:cNvSpPr>
          <p:nvPr/>
        </p:nvSpPr>
        <p:spPr>
          <a:xfrm>
            <a:off x="5980170" y="260648"/>
            <a:ext cx="3010556" cy="616357"/>
          </a:xfrm>
          <a:prstGeom prst="rect">
            <a:avLst/>
          </a:prstGeom>
        </p:spPr>
        <p:txBody>
          <a:bodyPr vert="horz" lIns="91440" tIns="45720" rIns="91440" bIns="45720" rtlCol="0" anchor="ctr"/>
          <a:lstStyle>
            <a:defPPr>
              <a:defRPr lang="es-C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CO" sz="1600" b="1" dirty="0">
                <a:solidFill>
                  <a:srgbClr val="3366CC"/>
                </a:solidFill>
                <a:latin typeface="Bookman Old Style" panose="02050604050505020204" pitchFamily="18" charset="0"/>
              </a:rPr>
              <a:t>SECUESTRO TOTAL</a:t>
            </a:r>
          </a:p>
        </p:txBody>
      </p:sp>
      <p:sp>
        <p:nvSpPr>
          <p:cNvPr id="18" name="Text Box 4"/>
          <p:cNvSpPr txBox="1">
            <a:spLocks noChangeArrowheads="1"/>
          </p:cNvSpPr>
          <p:nvPr/>
        </p:nvSpPr>
        <p:spPr bwMode="auto">
          <a:xfrm>
            <a:off x="7145845" y="668249"/>
            <a:ext cx="1885741"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r>
              <a:rPr lang="es-ES" altLang="es-CO" sz="700" dirty="0">
                <a:latin typeface="Bookman Old Style" panose="02050604050505020204" pitchFamily="18" charset="0"/>
                <a:cs typeface="Tahoma" pitchFamily="34" charset="0"/>
              </a:rPr>
              <a:t>Cifras preliminares sujetas a variación.</a:t>
            </a:r>
          </a:p>
        </p:txBody>
      </p:sp>
      <p:graphicFrame>
        <p:nvGraphicFramePr>
          <p:cNvPr id="7" name="6 Objeto"/>
          <p:cNvGraphicFramePr>
            <a:graphicFrameLocks noChangeAspect="1"/>
          </p:cNvGraphicFramePr>
          <p:nvPr>
            <p:extLst>
              <p:ext uri="{D42A27DB-BD31-4B8C-83A1-F6EECF244321}">
                <p14:modId xmlns:p14="http://schemas.microsoft.com/office/powerpoint/2010/main" val="1041524490"/>
              </p:ext>
            </p:extLst>
          </p:nvPr>
        </p:nvGraphicFramePr>
        <p:xfrm>
          <a:off x="4674187" y="1366355"/>
          <a:ext cx="4007902" cy="2412000"/>
        </p:xfrm>
        <a:graphic>
          <a:graphicData uri="http://schemas.openxmlformats.org/presentationml/2006/ole">
            <mc:AlternateContent xmlns:mc="http://schemas.openxmlformats.org/markup-compatibility/2006">
              <mc:Choice xmlns:v="urn:schemas-microsoft-com:vml" Requires="v">
                <p:oleObj name="Worksheet" r:id="rId7" imgW="3048038" imgH="1739811" progId="Excel.Sheet.12">
                  <p:link updateAutomatic="1"/>
                </p:oleObj>
              </mc:Choice>
              <mc:Fallback>
                <p:oleObj name="Worksheet" r:id="rId7" imgW="3048038" imgH="1739811" progId="Excel.Sheet.12">
                  <p:link updateAutomatic="1"/>
                  <p:pic>
                    <p:nvPicPr>
                      <p:cNvPr id="7" name="6 Objeto"/>
                      <p:cNvPicPr/>
                      <p:nvPr/>
                    </p:nvPicPr>
                    <p:blipFill>
                      <a:blip r:embed="rId8"/>
                      <a:stretch>
                        <a:fillRect/>
                      </a:stretch>
                    </p:blipFill>
                    <p:spPr>
                      <a:xfrm>
                        <a:off x="4674187" y="1366355"/>
                        <a:ext cx="4007902" cy="2412000"/>
                      </a:xfrm>
                      <a:prstGeom prst="rect">
                        <a:avLst/>
                      </a:prstGeom>
                    </p:spPr>
                  </p:pic>
                </p:oleObj>
              </mc:Fallback>
            </mc:AlternateContent>
          </a:graphicData>
        </a:graphic>
      </p:graphicFrame>
      <p:graphicFrame>
        <p:nvGraphicFramePr>
          <p:cNvPr id="2" name="Objeto 1">
            <a:extLst>
              <a:ext uri="{FF2B5EF4-FFF2-40B4-BE49-F238E27FC236}">
                <a16:creationId xmlns:a16="http://schemas.microsoft.com/office/drawing/2014/main" id="{4EDC52CF-521C-5354-EE8E-313A5B20608F}"/>
              </a:ext>
            </a:extLst>
          </p:cNvPr>
          <p:cNvGraphicFramePr>
            <a:graphicFrameLocks noChangeAspect="1"/>
          </p:cNvGraphicFramePr>
          <p:nvPr>
            <p:extLst>
              <p:ext uri="{D42A27DB-BD31-4B8C-83A1-F6EECF244321}">
                <p14:modId xmlns:p14="http://schemas.microsoft.com/office/powerpoint/2010/main" val="1002519354"/>
              </p:ext>
            </p:extLst>
          </p:nvPr>
        </p:nvGraphicFramePr>
        <p:xfrm>
          <a:off x="4949825" y="4867275"/>
          <a:ext cx="3759200" cy="793750"/>
        </p:xfrm>
        <a:graphic>
          <a:graphicData uri="http://schemas.openxmlformats.org/presentationml/2006/ole">
            <mc:AlternateContent xmlns:mc="http://schemas.openxmlformats.org/markup-compatibility/2006">
              <mc:Choice xmlns:v="urn:schemas-microsoft-com:vml" Requires="v">
                <p:oleObj name="Worksheet" r:id="rId9" imgW="3759113" imgH="793863" progId="Excel.Sheet.12">
                  <p:link updateAutomatic="1"/>
                </p:oleObj>
              </mc:Choice>
              <mc:Fallback>
                <p:oleObj name="Worksheet" r:id="rId9" imgW="3759113" imgH="793863" progId="Excel.Sheet.12">
                  <p:link updateAutomatic="1"/>
                  <p:pic>
                    <p:nvPicPr>
                      <p:cNvPr id="0" name=""/>
                      <p:cNvPicPr/>
                      <p:nvPr/>
                    </p:nvPicPr>
                    <p:blipFill>
                      <a:blip r:embed="rId10"/>
                      <a:stretch>
                        <a:fillRect/>
                      </a:stretch>
                    </p:blipFill>
                    <p:spPr>
                      <a:xfrm>
                        <a:off x="4949825" y="4867275"/>
                        <a:ext cx="3759200" cy="793750"/>
                      </a:xfrm>
                      <a:prstGeom prst="rect">
                        <a:avLst/>
                      </a:prstGeom>
                    </p:spPr>
                  </p:pic>
                </p:oleObj>
              </mc:Fallback>
            </mc:AlternateContent>
          </a:graphicData>
        </a:graphic>
      </p:graphicFrame>
    </p:spTree>
    <p:extLst>
      <p:ext uri="{BB962C8B-B14F-4D97-AF65-F5344CB8AC3E}">
        <p14:creationId xmlns:p14="http://schemas.microsoft.com/office/powerpoint/2010/main" val="65802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8 Objeto"/>
          <p:cNvGraphicFramePr>
            <a:graphicFrameLocks noChangeAspect="1"/>
          </p:cNvGraphicFramePr>
          <p:nvPr>
            <p:extLst>
              <p:ext uri="{D42A27DB-BD31-4B8C-83A1-F6EECF244321}">
                <p14:modId xmlns:p14="http://schemas.microsoft.com/office/powerpoint/2010/main" val="1050525550"/>
              </p:ext>
            </p:extLst>
          </p:nvPr>
        </p:nvGraphicFramePr>
        <p:xfrm>
          <a:off x="139956" y="3898346"/>
          <a:ext cx="4058546" cy="2412000"/>
        </p:xfrm>
        <a:graphic>
          <a:graphicData uri="http://schemas.openxmlformats.org/presentationml/2006/ole">
            <mc:AlternateContent xmlns:mc="http://schemas.openxmlformats.org/markup-compatibility/2006">
              <mc:Choice xmlns:v="urn:schemas-microsoft-com:vml" Requires="v">
                <p:oleObj name="Worksheet" r:id="rId2" imgW="3048038" imgH="1739811" progId="Excel.Sheet.12">
                  <p:link updateAutomatic="1"/>
                </p:oleObj>
              </mc:Choice>
              <mc:Fallback>
                <p:oleObj name="Worksheet" r:id="rId2" imgW="3048038" imgH="1739811" progId="Excel.Sheet.12">
                  <p:link updateAutomatic="1"/>
                  <p:pic>
                    <p:nvPicPr>
                      <p:cNvPr id="9" name="8 Objeto"/>
                      <p:cNvPicPr/>
                      <p:nvPr/>
                    </p:nvPicPr>
                    <p:blipFill>
                      <a:blip r:embed="rId3"/>
                      <a:stretch>
                        <a:fillRect/>
                      </a:stretch>
                    </p:blipFill>
                    <p:spPr>
                      <a:xfrm>
                        <a:off x="139956" y="3898346"/>
                        <a:ext cx="4058546" cy="2412000"/>
                      </a:xfrm>
                      <a:prstGeom prst="rect">
                        <a:avLst/>
                      </a:prstGeom>
                    </p:spPr>
                  </p:pic>
                </p:oleObj>
              </mc:Fallback>
            </mc:AlternateContent>
          </a:graphicData>
        </a:graphic>
      </p:graphicFrame>
      <p:sp>
        <p:nvSpPr>
          <p:cNvPr id="21" name="Rectángulo 14">
            <a:extLst>
              <a:ext uri="{FF2B5EF4-FFF2-40B4-BE49-F238E27FC236}">
                <a16:creationId xmlns:a16="http://schemas.microsoft.com/office/drawing/2014/main" id="{7A0F47DC-4D96-5B43-820F-FB760FB0B44B}"/>
              </a:ext>
            </a:extLst>
          </p:cNvPr>
          <p:cNvSpPr/>
          <p:nvPr/>
        </p:nvSpPr>
        <p:spPr>
          <a:xfrm flipV="1">
            <a:off x="119763" y="6257931"/>
            <a:ext cx="8844726" cy="436110"/>
          </a:xfrm>
          <a:prstGeom prst="rect">
            <a:avLst/>
          </a:prstGeom>
          <a:noFill/>
          <a:ln>
            <a:solidFill>
              <a:srgbClr val="0030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5" name="1 Marcador de texto"/>
          <p:cNvSpPr txBox="1">
            <a:spLocks/>
          </p:cNvSpPr>
          <p:nvPr/>
        </p:nvSpPr>
        <p:spPr>
          <a:xfrm>
            <a:off x="5575301" y="260648"/>
            <a:ext cx="3415425" cy="616357"/>
          </a:xfrm>
          <a:prstGeom prst="rect">
            <a:avLst/>
          </a:prstGeom>
        </p:spPr>
        <p:txBody>
          <a:bodyPr vert="horz" lIns="91440" tIns="45720" rIns="91440" bIns="45720" rtlCol="0" anchor="ctr"/>
          <a:lstStyle>
            <a:defPPr>
              <a:defRPr lang="es-C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CO" sz="1600" b="1" dirty="0">
                <a:solidFill>
                  <a:srgbClr val="3366CC"/>
                </a:solidFill>
                <a:latin typeface="Bookman Old Style" panose="02050604050505020204" pitchFamily="18" charset="0"/>
              </a:rPr>
              <a:t>SECUESTRO EXTORSIVO</a:t>
            </a:r>
          </a:p>
        </p:txBody>
      </p:sp>
      <p:sp>
        <p:nvSpPr>
          <p:cNvPr id="32" name="12 CuadroTexto"/>
          <p:cNvSpPr txBox="1"/>
          <p:nvPr/>
        </p:nvSpPr>
        <p:spPr>
          <a:xfrm>
            <a:off x="128123" y="1065400"/>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Histórico nacional</a:t>
            </a:r>
          </a:p>
        </p:txBody>
      </p:sp>
      <p:sp>
        <p:nvSpPr>
          <p:cNvPr id="37" name="15 CuadroTexto"/>
          <p:cNvSpPr txBox="1">
            <a:spLocks noChangeArrowheads="1"/>
          </p:cNvSpPr>
          <p:nvPr/>
        </p:nvSpPr>
        <p:spPr bwMode="auto">
          <a:xfrm>
            <a:off x="4932040" y="1062045"/>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6986" eaLnBrk="1" hangingPunct="1">
              <a:defRPr/>
            </a:pPr>
            <a:r>
              <a:rPr lang="es-CO" sz="1200" b="1" dirty="0">
                <a:solidFill>
                  <a:srgbClr val="3366CC"/>
                </a:solidFill>
                <a:latin typeface="Bookman Old Style" panose="02050604050505020204" pitchFamily="18" charset="0"/>
                <a:cs typeface="Arial Narrow"/>
              </a:rPr>
              <a:t>Corrido del año</a:t>
            </a:r>
            <a:endParaRPr lang="es-ES" sz="1200" b="1" dirty="0">
              <a:solidFill>
                <a:srgbClr val="3366CC"/>
              </a:solidFill>
              <a:latin typeface="Bookman Old Style" panose="02050604050505020204" pitchFamily="18" charset="0"/>
              <a:cs typeface="Arial Narrow"/>
            </a:endParaRPr>
          </a:p>
        </p:txBody>
      </p:sp>
      <p:sp>
        <p:nvSpPr>
          <p:cNvPr id="39" name="15 CuadroTexto"/>
          <p:cNvSpPr txBox="1">
            <a:spLocks noChangeArrowheads="1"/>
          </p:cNvSpPr>
          <p:nvPr/>
        </p:nvSpPr>
        <p:spPr bwMode="auto">
          <a:xfrm>
            <a:off x="4729716" y="4464697"/>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456986" eaLnBrk="1" hangingPunct="1">
              <a:defRPr/>
            </a:pPr>
            <a:r>
              <a:rPr lang="es-CO" sz="1200" b="1" dirty="0">
                <a:solidFill>
                  <a:srgbClr val="3366CC"/>
                </a:solidFill>
                <a:latin typeface="Bookman Old Style" panose="02050604050505020204" pitchFamily="18" charset="0"/>
                <a:cs typeface="Arial Narrow"/>
              </a:rPr>
              <a:t>Variación corrido del año</a:t>
            </a:r>
          </a:p>
        </p:txBody>
      </p:sp>
      <p:sp>
        <p:nvSpPr>
          <p:cNvPr id="45" name="Text Box 3"/>
          <p:cNvSpPr txBox="1">
            <a:spLocks noChangeArrowheads="1"/>
          </p:cNvSpPr>
          <p:nvPr/>
        </p:nvSpPr>
        <p:spPr bwMode="auto">
          <a:xfrm>
            <a:off x="139956" y="6296057"/>
            <a:ext cx="8293319" cy="32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just"/>
            <a:r>
              <a:rPr lang="es-CO" altLang="es-CO" sz="800" b="1" dirty="0">
                <a:latin typeface="Bookman Old Style" panose="02050604050505020204" pitchFamily="18" charset="0"/>
                <a:cs typeface="Tahoma" pitchFamily="34" charset="0"/>
              </a:rPr>
              <a:t>Definición: </a:t>
            </a:r>
            <a:r>
              <a:rPr lang="es-CO" altLang="es-CO" sz="800" dirty="0">
                <a:latin typeface="Bookman Old Style" panose="02050604050505020204" pitchFamily="18" charset="0"/>
                <a:cs typeface="Tahoma" pitchFamily="34" charset="0"/>
              </a:rPr>
              <a:t>La Ley 599 de 2000 define el secuestro extorsivo como la acción de arrebatar, sustraer, retener u ocultar a una persona con el propósito de exigir por su libertad un provecho o cualquier utilidad, o para que se haga u omita algo, o con fines publicitarios o de carácter político.</a:t>
            </a:r>
          </a:p>
        </p:txBody>
      </p:sp>
      <p:sp>
        <p:nvSpPr>
          <p:cNvPr id="30" name="2 Marcador de número de diapositiva"/>
          <p:cNvSpPr txBox="1">
            <a:spLocks/>
          </p:cNvSpPr>
          <p:nvPr/>
        </p:nvSpPr>
        <p:spPr bwMode="auto">
          <a:xfrm>
            <a:off x="8244408" y="6304235"/>
            <a:ext cx="67136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ctr" anchorCtr="0" compatLnSpc="1">
            <a:prstTxWarp prst="textNoShape">
              <a:avLst/>
            </a:prstTxWarp>
          </a:bodyPr>
          <a:lstStyle>
            <a:defPPr>
              <a:defRPr lang="es-ES"/>
            </a:defPPr>
            <a:lvl1pPr marL="0" algn="l" defTabSz="457200" rtl="0" eaLnBrk="1" latinLnBrk="0" hangingPunct="1">
              <a:defRPr sz="1800" kern="1200">
                <a:solidFill>
                  <a:schemeClr val="tx1"/>
                </a:solidFill>
                <a:latin typeface="Arial" charset="0"/>
                <a:ea typeface="+mn-ea"/>
                <a:cs typeface="+mn-cs"/>
              </a:defRPr>
            </a:lvl1pPr>
            <a:lvl2pPr marL="666723" indent="-256432" algn="l" defTabSz="457200" rtl="0" eaLnBrk="1" latinLnBrk="0" hangingPunct="1">
              <a:defRPr sz="1800" kern="1200">
                <a:solidFill>
                  <a:schemeClr val="tx1"/>
                </a:solidFill>
                <a:latin typeface="Arial" charset="0"/>
                <a:ea typeface="+mn-ea"/>
                <a:cs typeface="+mn-cs"/>
              </a:defRPr>
            </a:lvl2pPr>
            <a:lvl3pPr marL="1025728" indent="-205146" algn="l" defTabSz="457200" rtl="0" eaLnBrk="1" latinLnBrk="0" hangingPunct="1">
              <a:defRPr sz="1800" kern="1200">
                <a:solidFill>
                  <a:schemeClr val="tx1"/>
                </a:solidFill>
                <a:latin typeface="Arial" charset="0"/>
                <a:ea typeface="+mn-ea"/>
                <a:cs typeface="+mn-cs"/>
              </a:defRPr>
            </a:lvl3pPr>
            <a:lvl4pPr marL="1436019" indent="-205146" algn="l" defTabSz="457200" rtl="0" eaLnBrk="1" latinLnBrk="0" hangingPunct="1">
              <a:defRPr sz="1800" kern="1200">
                <a:solidFill>
                  <a:schemeClr val="tx1"/>
                </a:solidFill>
                <a:latin typeface="Arial" charset="0"/>
                <a:ea typeface="+mn-ea"/>
                <a:cs typeface="+mn-cs"/>
              </a:defRPr>
            </a:lvl4pPr>
            <a:lvl5pPr marL="1846311" indent="-205146" algn="l" defTabSz="457200" rtl="0" eaLnBrk="1" latinLnBrk="0" hangingPunct="1">
              <a:defRPr sz="1800" kern="1200">
                <a:solidFill>
                  <a:schemeClr val="tx1"/>
                </a:solidFill>
                <a:latin typeface="Arial" charset="0"/>
                <a:ea typeface="+mn-ea"/>
                <a:cs typeface="+mn-cs"/>
              </a:defRPr>
            </a:lvl5pPr>
            <a:lvl6pPr marL="2256602"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6pPr>
            <a:lvl7pPr marL="2666893"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7pPr>
            <a:lvl8pPr marL="3077185"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8pPr>
            <a:lvl9pPr marL="3487476"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9pPr>
          </a:lstStyle>
          <a:p>
            <a:pPr algn="r" defTabSz="820583" fontAlgn="base">
              <a:spcBef>
                <a:spcPct val="0"/>
              </a:spcBef>
              <a:spcAft>
                <a:spcPct val="0"/>
              </a:spcAft>
              <a:defRPr/>
            </a:pPr>
            <a:r>
              <a:rPr lang="es-CO" sz="1100" b="1" dirty="0">
                <a:latin typeface="Bookman Old Style" panose="02050604050505020204" pitchFamily="18" charset="0"/>
              </a:rPr>
              <a:t>12</a:t>
            </a:r>
          </a:p>
        </p:txBody>
      </p:sp>
      <p:sp>
        <p:nvSpPr>
          <p:cNvPr id="17" name="Text Box 4"/>
          <p:cNvSpPr txBox="1">
            <a:spLocks noChangeArrowheads="1"/>
          </p:cNvSpPr>
          <p:nvPr/>
        </p:nvSpPr>
        <p:spPr bwMode="auto">
          <a:xfrm>
            <a:off x="7177642" y="681726"/>
            <a:ext cx="1885741"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r>
              <a:rPr lang="es-ES" altLang="es-CO" sz="700" dirty="0">
                <a:latin typeface="Bookman Old Style" panose="02050604050505020204" pitchFamily="18" charset="0"/>
                <a:cs typeface="Tahoma" pitchFamily="34" charset="0"/>
              </a:rPr>
              <a:t>Cifras preliminares sujetas a variación.</a:t>
            </a:r>
          </a:p>
        </p:txBody>
      </p:sp>
      <p:sp>
        <p:nvSpPr>
          <p:cNvPr id="38" name="5 CuadroTexto"/>
          <p:cNvSpPr txBox="1"/>
          <p:nvPr/>
        </p:nvSpPr>
        <p:spPr>
          <a:xfrm>
            <a:off x="117418" y="3749229"/>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Comparativo mensual</a:t>
            </a:r>
          </a:p>
        </p:txBody>
      </p:sp>
      <p:sp>
        <p:nvSpPr>
          <p:cNvPr id="20" name="Text Box 4"/>
          <p:cNvSpPr txBox="1">
            <a:spLocks noChangeArrowheads="1"/>
          </p:cNvSpPr>
          <p:nvPr/>
        </p:nvSpPr>
        <p:spPr bwMode="auto">
          <a:xfrm>
            <a:off x="7024246" y="6044198"/>
            <a:ext cx="1940243"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r>
              <a:rPr lang="es-ES" altLang="es-CO" sz="700" b="1" dirty="0">
                <a:latin typeface="Bookman Old Style" panose="02050604050505020204" pitchFamily="18" charset="0"/>
                <a:cs typeface="Tahoma" pitchFamily="34" charset="0"/>
              </a:rPr>
              <a:t>Fuente: </a:t>
            </a:r>
            <a:r>
              <a:rPr lang="es-CO" altLang="es-CO" sz="700" dirty="0">
                <a:latin typeface="Bookman Old Style" panose="02050604050505020204" pitchFamily="18" charset="0"/>
                <a:cs typeface="Tahoma" pitchFamily="34" charset="0"/>
              </a:rPr>
              <a:t>Ministerio de Defensa Nacional.</a:t>
            </a:r>
          </a:p>
        </p:txBody>
      </p:sp>
      <p:graphicFrame>
        <p:nvGraphicFramePr>
          <p:cNvPr id="6" name="5 Objeto"/>
          <p:cNvGraphicFramePr>
            <a:graphicFrameLocks noChangeAspect="1"/>
          </p:cNvGraphicFramePr>
          <p:nvPr>
            <p:extLst>
              <p:ext uri="{D42A27DB-BD31-4B8C-83A1-F6EECF244321}">
                <p14:modId xmlns:p14="http://schemas.microsoft.com/office/powerpoint/2010/main" val="1784492157"/>
              </p:ext>
            </p:extLst>
          </p:nvPr>
        </p:nvGraphicFramePr>
        <p:xfrm>
          <a:off x="228861" y="1315323"/>
          <a:ext cx="4032000" cy="2433905"/>
        </p:xfrm>
        <a:graphic>
          <a:graphicData uri="http://schemas.openxmlformats.org/presentationml/2006/ole">
            <mc:AlternateContent xmlns:mc="http://schemas.openxmlformats.org/markup-compatibility/2006">
              <mc:Choice xmlns:v="urn:schemas-microsoft-com:vml" Requires="v">
                <p:oleObj name="Worksheet" r:id="rId4" imgW="3086114" imgH="1739811" progId="Excel.Sheet.12">
                  <p:link updateAutomatic="1"/>
                </p:oleObj>
              </mc:Choice>
              <mc:Fallback>
                <p:oleObj name="Worksheet" r:id="rId4" imgW="3086114" imgH="1739811" progId="Excel.Sheet.12">
                  <p:link updateAutomatic="1"/>
                  <p:pic>
                    <p:nvPicPr>
                      <p:cNvPr id="6" name="5 Objeto"/>
                      <p:cNvPicPr/>
                      <p:nvPr/>
                    </p:nvPicPr>
                    <p:blipFill>
                      <a:blip r:embed="rId5"/>
                      <a:stretch>
                        <a:fillRect/>
                      </a:stretch>
                    </p:blipFill>
                    <p:spPr>
                      <a:xfrm>
                        <a:off x="228861" y="1315323"/>
                        <a:ext cx="4032000" cy="2433905"/>
                      </a:xfrm>
                      <a:prstGeom prst="rect">
                        <a:avLst/>
                      </a:prstGeom>
                    </p:spPr>
                  </p:pic>
                </p:oleObj>
              </mc:Fallback>
            </mc:AlternateContent>
          </a:graphicData>
        </a:graphic>
      </p:graphicFrame>
      <p:graphicFrame>
        <p:nvGraphicFramePr>
          <p:cNvPr id="7" name="6 Objeto"/>
          <p:cNvGraphicFramePr>
            <a:graphicFrameLocks noChangeAspect="1"/>
          </p:cNvGraphicFramePr>
          <p:nvPr>
            <p:extLst>
              <p:ext uri="{D42A27DB-BD31-4B8C-83A1-F6EECF244321}">
                <p14:modId xmlns:p14="http://schemas.microsoft.com/office/powerpoint/2010/main" val="138268265"/>
              </p:ext>
            </p:extLst>
          </p:nvPr>
        </p:nvGraphicFramePr>
        <p:xfrm>
          <a:off x="4852413" y="1293014"/>
          <a:ext cx="4032000" cy="2433905"/>
        </p:xfrm>
        <a:graphic>
          <a:graphicData uri="http://schemas.openxmlformats.org/presentationml/2006/ole">
            <mc:AlternateContent xmlns:mc="http://schemas.openxmlformats.org/markup-compatibility/2006">
              <mc:Choice xmlns:v="urn:schemas-microsoft-com:vml" Requires="v">
                <p:oleObj name="Worksheet" r:id="rId6" imgW="3048038" imgH="1746096" progId="Excel.Sheet.12">
                  <p:link updateAutomatic="1"/>
                </p:oleObj>
              </mc:Choice>
              <mc:Fallback>
                <p:oleObj name="Worksheet" r:id="rId6" imgW="3048038" imgH="1746096" progId="Excel.Sheet.12">
                  <p:link updateAutomatic="1"/>
                  <p:pic>
                    <p:nvPicPr>
                      <p:cNvPr id="7" name="6 Objeto"/>
                      <p:cNvPicPr/>
                      <p:nvPr/>
                    </p:nvPicPr>
                    <p:blipFill>
                      <a:blip r:embed="rId7"/>
                      <a:stretch>
                        <a:fillRect/>
                      </a:stretch>
                    </p:blipFill>
                    <p:spPr>
                      <a:xfrm>
                        <a:off x="4852413" y="1293014"/>
                        <a:ext cx="4032000" cy="2433905"/>
                      </a:xfrm>
                      <a:prstGeom prst="rect">
                        <a:avLst/>
                      </a:prstGeom>
                    </p:spPr>
                  </p:pic>
                </p:oleObj>
              </mc:Fallback>
            </mc:AlternateContent>
          </a:graphicData>
        </a:graphic>
      </p:graphicFrame>
      <p:graphicFrame>
        <p:nvGraphicFramePr>
          <p:cNvPr id="2" name="Objeto 1">
            <a:extLst>
              <a:ext uri="{FF2B5EF4-FFF2-40B4-BE49-F238E27FC236}">
                <a16:creationId xmlns:a16="http://schemas.microsoft.com/office/drawing/2014/main" id="{96F4FD9C-0ADA-07C4-AC91-2C4A33061D8D}"/>
              </a:ext>
            </a:extLst>
          </p:cNvPr>
          <p:cNvGraphicFramePr>
            <a:graphicFrameLocks noChangeAspect="1"/>
          </p:cNvGraphicFramePr>
          <p:nvPr>
            <p:extLst>
              <p:ext uri="{D42A27DB-BD31-4B8C-83A1-F6EECF244321}">
                <p14:modId xmlns:p14="http://schemas.microsoft.com/office/powerpoint/2010/main" val="3720120918"/>
              </p:ext>
            </p:extLst>
          </p:nvPr>
        </p:nvGraphicFramePr>
        <p:xfrm>
          <a:off x="5608638" y="4935538"/>
          <a:ext cx="2997200" cy="596900"/>
        </p:xfrm>
        <a:graphic>
          <a:graphicData uri="http://schemas.openxmlformats.org/presentationml/2006/ole">
            <mc:AlternateContent xmlns:mc="http://schemas.openxmlformats.org/markup-compatibility/2006">
              <mc:Choice xmlns:v="urn:schemas-microsoft-com:vml" Requires="v">
                <p:oleObj name="Worksheet" r:id="rId8" imgW="2997103" imgH="596780" progId="Excel.Sheet.12">
                  <p:link updateAutomatic="1"/>
                </p:oleObj>
              </mc:Choice>
              <mc:Fallback>
                <p:oleObj name="Worksheet" r:id="rId8" imgW="2997103" imgH="596780" progId="Excel.Sheet.12">
                  <p:link updateAutomatic="1"/>
                  <p:pic>
                    <p:nvPicPr>
                      <p:cNvPr id="0" name=""/>
                      <p:cNvPicPr/>
                      <p:nvPr/>
                    </p:nvPicPr>
                    <p:blipFill>
                      <a:blip r:embed="rId9"/>
                      <a:stretch>
                        <a:fillRect/>
                      </a:stretch>
                    </p:blipFill>
                    <p:spPr>
                      <a:xfrm>
                        <a:off x="5608638" y="4935538"/>
                        <a:ext cx="2997200" cy="596900"/>
                      </a:xfrm>
                      <a:prstGeom prst="rect">
                        <a:avLst/>
                      </a:prstGeom>
                    </p:spPr>
                  </p:pic>
                </p:oleObj>
              </mc:Fallback>
            </mc:AlternateContent>
          </a:graphicData>
        </a:graphic>
      </p:graphicFrame>
    </p:spTree>
    <p:extLst>
      <p:ext uri="{BB962C8B-B14F-4D97-AF65-F5344CB8AC3E}">
        <p14:creationId xmlns:p14="http://schemas.microsoft.com/office/powerpoint/2010/main" val="2563474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8 Objeto"/>
          <p:cNvGraphicFramePr>
            <a:graphicFrameLocks noChangeAspect="1"/>
          </p:cNvGraphicFramePr>
          <p:nvPr>
            <p:extLst>
              <p:ext uri="{D42A27DB-BD31-4B8C-83A1-F6EECF244321}">
                <p14:modId xmlns:p14="http://schemas.microsoft.com/office/powerpoint/2010/main" val="1833241344"/>
              </p:ext>
            </p:extLst>
          </p:nvPr>
        </p:nvGraphicFramePr>
        <p:xfrm>
          <a:off x="139957" y="3892235"/>
          <a:ext cx="4058546" cy="2411999"/>
        </p:xfrm>
        <a:graphic>
          <a:graphicData uri="http://schemas.openxmlformats.org/presentationml/2006/ole">
            <mc:AlternateContent xmlns:mc="http://schemas.openxmlformats.org/markup-compatibility/2006">
              <mc:Choice xmlns:v="urn:schemas-microsoft-com:vml" Requires="v">
                <p:oleObj name="Worksheet" r:id="rId2" imgW="3048038" imgH="1739811" progId="Excel.Sheet.12">
                  <p:link updateAutomatic="1"/>
                </p:oleObj>
              </mc:Choice>
              <mc:Fallback>
                <p:oleObj name="Worksheet" r:id="rId2" imgW="3048038" imgH="1739811" progId="Excel.Sheet.12">
                  <p:link updateAutomatic="1"/>
                  <p:pic>
                    <p:nvPicPr>
                      <p:cNvPr id="9" name="8 Objeto"/>
                      <p:cNvPicPr/>
                      <p:nvPr/>
                    </p:nvPicPr>
                    <p:blipFill>
                      <a:blip r:embed="rId3"/>
                      <a:stretch>
                        <a:fillRect/>
                      </a:stretch>
                    </p:blipFill>
                    <p:spPr>
                      <a:xfrm>
                        <a:off x="139957" y="3892235"/>
                        <a:ext cx="4058546" cy="2411999"/>
                      </a:xfrm>
                      <a:prstGeom prst="rect">
                        <a:avLst/>
                      </a:prstGeom>
                    </p:spPr>
                  </p:pic>
                </p:oleObj>
              </mc:Fallback>
            </mc:AlternateContent>
          </a:graphicData>
        </a:graphic>
      </p:graphicFrame>
      <p:sp>
        <p:nvSpPr>
          <p:cNvPr id="20" name="Rectángulo 14">
            <a:extLst>
              <a:ext uri="{FF2B5EF4-FFF2-40B4-BE49-F238E27FC236}">
                <a16:creationId xmlns:a16="http://schemas.microsoft.com/office/drawing/2014/main" id="{7A0F47DC-4D96-5B43-820F-FB760FB0B44B}"/>
              </a:ext>
            </a:extLst>
          </p:cNvPr>
          <p:cNvSpPr/>
          <p:nvPr/>
        </p:nvSpPr>
        <p:spPr>
          <a:xfrm flipV="1">
            <a:off x="119763" y="6257931"/>
            <a:ext cx="8844726" cy="436110"/>
          </a:xfrm>
          <a:prstGeom prst="rect">
            <a:avLst/>
          </a:prstGeom>
          <a:noFill/>
          <a:ln>
            <a:solidFill>
              <a:srgbClr val="0030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solidFill>
                <a:schemeClr val="tx1"/>
              </a:solidFill>
            </a:endParaRPr>
          </a:p>
        </p:txBody>
      </p:sp>
      <p:sp>
        <p:nvSpPr>
          <p:cNvPr id="25" name="1 Marcador de texto"/>
          <p:cNvSpPr txBox="1">
            <a:spLocks/>
          </p:cNvSpPr>
          <p:nvPr/>
        </p:nvSpPr>
        <p:spPr>
          <a:xfrm>
            <a:off x="6228184" y="260648"/>
            <a:ext cx="2762542" cy="616357"/>
          </a:xfrm>
          <a:prstGeom prst="rect">
            <a:avLst/>
          </a:prstGeom>
        </p:spPr>
        <p:txBody>
          <a:bodyPr vert="horz" lIns="91440" tIns="45720" rIns="91440" bIns="45720" rtlCol="0" anchor="ctr"/>
          <a:lstStyle>
            <a:defPPr>
              <a:defRPr lang="es-C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CO" sz="1600" b="1" dirty="0">
                <a:solidFill>
                  <a:srgbClr val="3366CC"/>
                </a:solidFill>
                <a:latin typeface="Bookman Old Style" panose="02050604050505020204" pitchFamily="18" charset="0"/>
              </a:rPr>
              <a:t>SECUESTRO SIMPLE</a:t>
            </a:r>
          </a:p>
        </p:txBody>
      </p:sp>
      <p:sp>
        <p:nvSpPr>
          <p:cNvPr id="32" name="12 CuadroTexto"/>
          <p:cNvSpPr txBox="1"/>
          <p:nvPr/>
        </p:nvSpPr>
        <p:spPr>
          <a:xfrm>
            <a:off x="128123" y="1065400"/>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Histórico nacional</a:t>
            </a:r>
          </a:p>
        </p:txBody>
      </p:sp>
      <p:sp>
        <p:nvSpPr>
          <p:cNvPr id="37" name="15 CuadroTexto"/>
          <p:cNvSpPr txBox="1">
            <a:spLocks noChangeArrowheads="1"/>
          </p:cNvSpPr>
          <p:nvPr/>
        </p:nvSpPr>
        <p:spPr bwMode="auto">
          <a:xfrm>
            <a:off x="4932040" y="1062045"/>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6986" eaLnBrk="1" hangingPunct="1">
              <a:defRPr/>
            </a:pPr>
            <a:r>
              <a:rPr lang="es-CO" sz="1200" b="1" dirty="0">
                <a:solidFill>
                  <a:srgbClr val="3366CC"/>
                </a:solidFill>
                <a:latin typeface="Bookman Old Style" panose="02050604050505020204" pitchFamily="18" charset="0"/>
                <a:cs typeface="Arial Narrow"/>
              </a:rPr>
              <a:t>Corrido del año</a:t>
            </a:r>
            <a:endParaRPr lang="es-ES" sz="1200" b="1" dirty="0">
              <a:solidFill>
                <a:srgbClr val="3366CC"/>
              </a:solidFill>
              <a:latin typeface="Bookman Old Style" panose="02050604050505020204" pitchFamily="18" charset="0"/>
              <a:cs typeface="Arial Narrow"/>
            </a:endParaRPr>
          </a:p>
        </p:txBody>
      </p:sp>
      <p:sp>
        <p:nvSpPr>
          <p:cNvPr id="39" name="15 CuadroTexto"/>
          <p:cNvSpPr txBox="1">
            <a:spLocks noChangeArrowheads="1"/>
          </p:cNvSpPr>
          <p:nvPr/>
        </p:nvSpPr>
        <p:spPr bwMode="auto">
          <a:xfrm>
            <a:off x="4729716" y="4464697"/>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456986" eaLnBrk="1" hangingPunct="1">
              <a:defRPr/>
            </a:pPr>
            <a:r>
              <a:rPr lang="es-CO" sz="1200" b="1" dirty="0">
                <a:solidFill>
                  <a:srgbClr val="3366CC"/>
                </a:solidFill>
                <a:latin typeface="Bookman Old Style" panose="02050604050505020204" pitchFamily="18" charset="0"/>
                <a:cs typeface="Arial Narrow"/>
              </a:rPr>
              <a:t>Variación corrido del año</a:t>
            </a:r>
          </a:p>
        </p:txBody>
      </p:sp>
      <p:sp>
        <p:nvSpPr>
          <p:cNvPr id="45" name="Text Box 3"/>
          <p:cNvSpPr txBox="1">
            <a:spLocks noChangeArrowheads="1"/>
          </p:cNvSpPr>
          <p:nvPr/>
        </p:nvSpPr>
        <p:spPr bwMode="auto">
          <a:xfrm>
            <a:off x="139956" y="6296057"/>
            <a:ext cx="8293319" cy="32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just"/>
            <a:r>
              <a:rPr lang="es-CO" altLang="es-CO" sz="800" b="1" dirty="0">
                <a:latin typeface="Bookman Old Style" panose="02050604050505020204" pitchFamily="18" charset="0"/>
                <a:cs typeface="Tahoma" pitchFamily="34" charset="0"/>
              </a:rPr>
              <a:t>Definición: </a:t>
            </a:r>
            <a:r>
              <a:rPr lang="es-CO" altLang="es-CO" sz="800" dirty="0">
                <a:latin typeface="Bookman Old Style" panose="02050604050505020204" pitchFamily="18" charset="0"/>
                <a:cs typeface="Tahoma" pitchFamily="34" charset="0"/>
              </a:rPr>
              <a:t>La Ley 599 de 2000 define el secuestro como la acción de arrebatar, sustraer, retener u ocultar a una persona con cualquier propósito diferente a los estipulados en el caso de secuestro extorsivo.</a:t>
            </a:r>
          </a:p>
        </p:txBody>
      </p:sp>
      <p:sp>
        <p:nvSpPr>
          <p:cNvPr id="30" name="2 Marcador de número de diapositiva"/>
          <p:cNvSpPr txBox="1">
            <a:spLocks/>
          </p:cNvSpPr>
          <p:nvPr/>
        </p:nvSpPr>
        <p:spPr bwMode="auto">
          <a:xfrm>
            <a:off x="8244408" y="6304235"/>
            <a:ext cx="67136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ctr" anchorCtr="0" compatLnSpc="1">
            <a:prstTxWarp prst="textNoShape">
              <a:avLst/>
            </a:prstTxWarp>
          </a:bodyPr>
          <a:lstStyle>
            <a:defPPr>
              <a:defRPr lang="es-ES"/>
            </a:defPPr>
            <a:lvl1pPr marL="0" algn="l" defTabSz="457200" rtl="0" eaLnBrk="1" latinLnBrk="0" hangingPunct="1">
              <a:defRPr sz="1800" kern="1200">
                <a:solidFill>
                  <a:schemeClr val="tx1"/>
                </a:solidFill>
                <a:latin typeface="Arial" charset="0"/>
                <a:ea typeface="+mn-ea"/>
                <a:cs typeface="+mn-cs"/>
              </a:defRPr>
            </a:lvl1pPr>
            <a:lvl2pPr marL="666723" indent="-256432" algn="l" defTabSz="457200" rtl="0" eaLnBrk="1" latinLnBrk="0" hangingPunct="1">
              <a:defRPr sz="1800" kern="1200">
                <a:solidFill>
                  <a:schemeClr val="tx1"/>
                </a:solidFill>
                <a:latin typeface="Arial" charset="0"/>
                <a:ea typeface="+mn-ea"/>
                <a:cs typeface="+mn-cs"/>
              </a:defRPr>
            </a:lvl2pPr>
            <a:lvl3pPr marL="1025728" indent="-205146" algn="l" defTabSz="457200" rtl="0" eaLnBrk="1" latinLnBrk="0" hangingPunct="1">
              <a:defRPr sz="1800" kern="1200">
                <a:solidFill>
                  <a:schemeClr val="tx1"/>
                </a:solidFill>
                <a:latin typeface="Arial" charset="0"/>
                <a:ea typeface="+mn-ea"/>
                <a:cs typeface="+mn-cs"/>
              </a:defRPr>
            </a:lvl3pPr>
            <a:lvl4pPr marL="1436019" indent="-205146" algn="l" defTabSz="457200" rtl="0" eaLnBrk="1" latinLnBrk="0" hangingPunct="1">
              <a:defRPr sz="1800" kern="1200">
                <a:solidFill>
                  <a:schemeClr val="tx1"/>
                </a:solidFill>
                <a:latin typeface="Arial" charset="0"/>
                <a:ea typeface="+mn-ea"/>
                <a:cs typeface="+mn-cs"/>
              </a:defRPr>
            </a:lvl4pPr>
            <a:lvl5pPr marL="1846311" indent="-205146" algn="l" defTabSz="457200" rtl="0" eaLnBrk="1" latinLnBrk="0" hangingPunct="1">
              <a:defRPr sz="1800" kern="1200">
                <a:solidFill>
                  <a:schemeClr val="tx1"/>
                </a:solidFill>
                <a:latin typeface="Arial" charset="0"/>
                <a:ea typeface="+mn-ea"/>
                <a:cs typeface="+mn-cs"/>
              </a:defRPr>
            </a:lvl5pPr>
            <a:lvl6pPr marL="2256602"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6pPr>
            <a:lvl7pPr marL="2666893"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7pPr>
            <a:lvl8pPr marL="3077185"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8pPr>
            <a:lvl9pPr marL="3487476"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9pPr>
          </a:lstStyle>
          <a:p>
            <a:pPr algn="r" defTabSz="820583" fontAlgn="base">
              <a:spcBef>
                <a:spcPct val="0"/>
              </a:spcBef>
              <a:spcAft>
                <a:spcPct val="0"/>
              </a:spcAft>
              <a:defRPr/>
            </a:pPr>
            <a:r>
              <a:rPr lang="es-CO" sz="1100" b="1" dirty="0">
                <a:latin typeface="Bookman Old Style" panose="02050604050505020204" pitchFamily="18" charset="0"/>
              </a:rPr>
              <a:t>13</a:t>
            </a:r>
          </a:p>
        </p:txBody>
      </p:sp>
      <p:sp>
        <p:nvSpPr>
          <p:cNvPr id="17" name="Text Box 4"/>
          <p:cNvSpPr txBox="1">
            <a:spLocks noChangeArrowheads="1"/>
          </p:cNvSpPr>
          <p:nvPr/>
        </p:nvSpPr>
        <p:spPr bwMode="auto">
          <a:xfrm>
            <a:off x="7150755" y="692696"/>
            <a:ext cx="1885741"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r>
              <a:rPr lang="es-ES" altLang="es-CO" sz="700" dirty="0">
                <a:latin typeface="Bookman Old Style" panose="02050604050505020204" pitchFamily="18" charset="0"/>
                <a:cs typeface="Tahoma" pitchFamily="34" charset="0"/>
              </a:rPr>
              <a:t>Cifras preliminares sujetas a variación.</a:t>
            </a:r>
          </a:p>
        </p:txBody>
      </p:sp>
      <p:sp>
        <p:nvSpPr>
          <p:cNvPr id="21" name="Text Box 4"/>
          <p:cNvSpPr txBox="1">
            <a:spLocks noChangeArrowheads="1"/>
          </p:cNvSpPr>
          <p:nvPr/>
        </p:nvSpPr>
        <p:spPr bwMode="auto">
          <a:xfrm>
            <a:off x="7228933" y="6027513"/>
            <a:ext cx="1940243"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r>
              <a:rPr lang="es-ES" altLang="es-CO" sz="700" b="1" dirty="0">
                <a:latin typeface="Bookman Old Style" panose="02050604050505020204" pitchFamily="18" charset="0"/>
                <a:cs typeface="Tahoma" pitchFamily="34" charset="0"/>
              </a:rPr>
              <a:t>Fuente: </a:t>
            </a:r>
            <a:r>
              <a:rPr lang="es-CO" altLang="es-CO" sz="700" dirty="0">
                <a:latin typeface="Bookman Old Style" panose="02050604050505020204" pitchFamily="18" charset="0"/>
                <a:cs typeface="Tahoma" pitchFamily="34" charset="0"/>
              </a:rPr>
              <a:t>Ministerio de Defensa Nacional.</a:t>
            </a:r>
          </a:p>
        </p:txBody>
      </p:sp>
      <p:graphicFrame>
        <p:nvGraphicFramePr>
          <p:cNvPr id="6" name="5 Objeto"/>
          <p:cNvGraphicFramePr>
            <a:graphicFrameLocks noChangeAspect="1"/>
          </p:cNvGraphicFramePr>
          <p:nvPr>
            <p:extLst>
              <p:ext uri="{D42A27DB-BD31-4B8C-83A1-F6EECF244321}">
                <p14:modId xmlns:p14="http://schemas.microsoft.com/office/powerpoint/2010/main" val="717485268"/>
              </p:ext>
            </p:extLst>
          </p:nvPr>
        </p:nvGraphicFramePr>
        <p:xfrm>
          <a:off x="139957" y="1371051"/>
          <a:ext cx="3999996" cy="2412000"/>
        </p:xfrm>
        <a:graphic>
          <a:graphicData uri="http://schemas.openxmlformats.org/presentationml/2006/ole">
            <mc:AlternateContent xmlns:mc="http://schemas.openxmlformats.org/markup-compatibility/2006">
              <mc:Choice xmlns:v="urn:schemas-microsoft-com:vml" Requires="v">
                <p:oleObj name="Worksheet" r:id="rId4" imgW="3086114" imgH="1739811" progId="Excel.Sheet.12">
                  <p:link updateAutomatic="1"/>
                </p:oleObj>
              </mc:Choice>
              <mc:Fallback>
                <p:oleObj name="Worksheet" r:id="rId4" imgW="3086114" imgH="1739811" progId="Excel.Sheet.12">
                  <p:link updateAutomatic="1"/>
                  <p:pic>
                    <p:nvPicPr>
                      <p:cNvPr id="6" name="5 Objeto"/>
                      <p:cNvPicPr/>
                      <p:nvPr/>
                    </p:nvPicPr>
                    <p:blipFill>
                      <a:blip r:embed="rId5"/>
                      <a:stretch>
                        <a:fillRect/>
                      </a:stretch>
                    </p:blipFill>
                    <p:spPr>
                      <a:xfrm>
                        <a:off x="139957" y="1371051"/>
                        <a:ext cx="3999996" cy="2412000"/>
                      </a:xfrm>
                      <a:prstGeom prst="rect">
                        <a:avLst/>
                      </a:prstGeom>
                    </p:spPr>
                  </p:pic>
                </p:oleObj>
              </mc:Fallback>
            </mc:AlternateContent>
          </a:graphicData>
        </a:graphic>
      </p:graphicFrame>
      <p:graphicFrame>
        <p:nvGraphicFramePr>
          <p:cNvPr id="7" name="6 Objeto"/>
          <p:cNvGraphicFramePr>
            <a:graphicFrameLocks noChangeAspect="1"/>
          </p:cNvGraphicFramePr>
          <p:nvPr>
            <p:extLst>
              <p:ext uri="{D42A27DB-BD31-4B8C-83A1-F6EECF244321}">
                <p14:modId xmlns:p14="http://schemas.microsoft.com/office/powerpoint/2010/main" val="3971320487"/>
              </p:ext>
            </p:extLst>
          </p:nvPr>
        </p:nvGraphicFramePr>
        <p:xfrm>
          <a:off x="4760058" y="1307511"/>
          <a:ext cx="3999996" cy="2467332"/>
        </p:xfrm>
        <a:graphic>
          <a:graphicData uri="http://schemas.openxmlformats.org/presentationml/2006/ole">
            <mc:AlternateContent xmlns:mc="http://schemas.openxmlformats.org/markup-compatibility/2006">
              <mc:Choice xmlns:v="urn:schemas-microsoft-com:vml" Requires="v">
                <p:oleObj name="Worksheet" r:id="rId6" imgW="3048038" imgH="1739811" progId="Excel.Sheet.12">
                  <p:link updateAutomatic="1"/>
                </p:oleObj>
              </mc:Choice>
              <mc:Fallback>
                <p:oleObj name="Worksheet" r:id="rId6" imgW="3048038" imgH="1739811" progId="Excel.Sheet.12">
                  <p:link updateAutomatic="1"/>
                  <p:pic>
                    <p:nvPicPr>
                      <p:cNvPr id="7" name="6 Objeto"/>
                      <p:cNvPicPr/>
                      <p:nvPr/>
                    </p:nvPicPr>
                    <p:blipFill>
                      <a:blip r:embed="rId7"/>
                      <a:stretch>
                        <a:fillRect/>
                      </a:stretch>
                    </p:blipFill>
                    <p:spPr>
                      <a:xfrm>
                        <a:off x="4760058" y="1307511"/>
                        <a:ext cx="3999996" cy="2467332"/>
                      </a:xfrm>
                      <a:prstGeom prst="rect">
                        <a:avLst/>
                      </a:prstGeom>
                    </p:spPr>
                  </p:pic>
                </p:oleObj>
              </mc:Fallback>
            </mc:AlternateContent>
          </a:graphicData>
        </a:graphic>
      </p:graphicFrame>
      <p:sp>
        <p:nvSpPr>
          <p:cNvPr id="38" name="5 CuadroTexto"/>
          <p:cNvSpPr txBox="1"/>
          <p:nvPr/>
        </p:nvSpPr>
        <p:spPr>
          <a:xfrm>
            <a:off x="117418" y="3749229"/>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Comparativo mensual</a:t>
            </a:r>
          </a:p>
        </p:txBody>
      </p:sp>
      <p:graphicFrame>
        <p:nvGraphicFramePr>
          <p:cNvPr id="2" name="Objeto 1">
            <a:extLst>
              <a:ext uri="{FF2B5EF4-FFF2-40B4-BE49-F238E27FC236}">
                <a16:creationId xmlns:a16="http://schemas.microsoft.com/office/drawing/2014/main" id="{5D11DD62-668D-E171-AD61-1B1AC889AE39}"/>
              </a:ext>
            </a:extLst>
          </p:cNvPr>
          <p:cNvGraphicFramePr>
            <a:graphicFrameLocks noChangeAspect="1"/>
          </p:cNvGraphicFramePr>
          <p:nvPr>
            <p:extLst>
              <p:ext uri="{D42A27DB-BD31-4B8C-83A1-F6EECF244321}">
                <p14:modId xmlns:p14="http://schemas.microsoft.com/office/powerpoint/2010/main" val="4262683915"/>
              </p:ext>
            </p:extLst>
          </p:nvPr>
        </p:nvGraphicFramePr>
        <p:xfrm>
          <a:off x="5180013" y="4891088"/>
          <a:ext cx="2997200" cy="596900"/>
        </p:xfrm>
        <a:graphic>
          <a:graphicData uri="http://schemas.openxmlformats.org/presentationml/2006/ole">
            <mc:AlternateContent xmlns:mc="http://schemas.openxmlformats.org/markup-compatibility/2006">
              <mc:Choice xmlns:v="urn:schemas-microsoft-com:vml" Requires="v">
                <p:oleObj name="Worksheet" r:id="rId8" imgW="2997103" imgH="596780" progId="Excel.Sheet.12">
                  <p:link updateAutomatic="1"/>
                </p:oleObj>
              </mc:Choice>
              <mc:Fallback>
                <p:oleObj name="Worksheet" r:id="rId8" imgW="2997103" imgH="596780" progId="Excel.Sheet.12">
                  <p:link updateAutomatic="1"/>
                  <p:pic>
                    <p:nvPicPr>
                      <p:cNvPr id="0" name=""/>
                      <p:cNvPicPr/>
                      <p:nvPr/>
                    </p:nvPicPr>
                    <p:blipFill>
                      <a:blip r:embed="rId9"/>
                      <a:stretch>
                        <a:fillRect/>
                      </a:stretch>
                    </p:blipFill>
                    <p:spPr>
                      <a:xfrm>
                        <a:off x="5180013" y="4891088"/>
                        <a:ext cx="2997200" cy="596900"/>
                      </a:xfrm>
                      <a:prstGeom prst="rect">
                        <a:avLst/>
                      </a:prstGeom>
                    </p:spPr>
                  </p:pic>
                </p:oleObj>
              </mc:Fallback>
            </mc:AlternateContent>
          </a:graphicData>
        </a:graphic>
      </p:graphicFrame>
    </p:spTree>
    <p:extLst>
      <p:ext uri="{BB962C8B-B14F-4D97-AF65-F5344CB8AC3E}">
        <p14:creationId xmlns:p14="http://schemas.microsoft.com/office/powerpoint/2010/main" val="3388211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4">
            <a:extLst>
              <a:ext uri="{FF2B5EF4-FFF2-40B4-BE49-F238E27FC236}">
                <a16:creationId xmlns:a16="http://schemas.microsoft.com/office/drawing/2014/main" id="{7A0F47DC-4D96-5B43-820F-FB760FB0B44B}"/>
              </a:ext>
            </a:extLst>
          </p:cNvPr>
          <p:cNvSpPr/>
          <p:nvPr/>
        </p:nvSpPr>
        <p:spPr>
          <a:xfrm flipV="1">
            <a:off x="119763" y="6257931"/>
            <a:ext cx="8844726" cy="436110"/>
          </a:xfrm>
          <a:prstGeom prst="rect">
            <a:avLst/>
          </a:prstGeom>
          <a:noFill/>
          <a:ln>
            <a:solidFill>
              <a:srgbClr val="0030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solidFill>
                <a:schemeClr val="tx1"/>
              </a:solidFill>
              <a:latin typeface="Bookman Old Style" panose="02050604050505020204" pitchFamily="18" charset="0"/>
            </a:endParaRPr>
          </a:p>
        </p:txBody>
      </p:sp>
      <p:sp>
        <p:nvSpPr>
          <p:cNvPr id="25" name="1 Marcador de texto"/>
          <p:cNvSpPr txBox="1">
            <a:spLocks/>
          </p:cNvSpPr>
          <p:nvPr/>
        </p:nvSpPr>
        <p:spPr>
          <a:xfrm>
            <a:off x="4156179" y="206601"/>
            <a:ext cx="4850774" cy="616357"/>
          </a:xfrm>
          <a:prstGeom prst="rect">
            <a:avLst/>
          </a:prstGeom>
        </p:spPr>
        <p:txBody>
          <a:bodyPr vert="horz" lIns="91440" tIns="45720" rIns="91440" bIns="45720" rtlCol="0" anchor="ctr"/>
          <a:lstStyle>
            <a:defPPr>
              <a:defRPr lang="es-C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CO" sz="1600" b="1" dirty="0">
                <a:solidFill>
                  <a:srgbClr val="3366CC"/>
                </a:solidFill>
                <a:latin typeface="Bookman Old Style" panose="02050604050505020204" pitchFamily="18" charset="0"/>
              </a:rPr>
              <a:t>SITUACIÓN ACTUAL DE SECUESTRADOS</a:t>
            </a:r>
          </a:p>
        </p:txBody>
      </p:sp>
      <p:sp>
        <p:nvSpPr>
          <p:cNvPr id="32" name="12 CuadroTexto"/>
          <p:cNvSpPr txBox="1"/>
          <p:nvPr/>
        </p:nvSpPr>
        <p:spPr>
          <a:xfrm>
            <a:off x="128123" y="1065400"/>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Histórico nacional de rescatados</a:t>
            </a:r>
          </a:p>
        </p:txBody>
      </p:sp>
      <p:sp>
        <p:nvSpPr>
          <p:cNvPr id="37" name="15 CuadroTexto"/>
          <p:cNvSpPr txBox="1">
            <a:spLocks noChangeArrowheads="1"/>
          </p:cNvSpPr>
          <p:nvPr/>
        </p:nvSpPr>
        <p:spPr bwMode="auto">
          <a:xfrm>
            <a:off x="4729716" y="1062045"/>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6986" eaLnBrk="1" hangingPunct="1">
              <a:defRPr/>
            </a:pPr>
            <a:r>
              <a:rPr lang="es-CO" sz="1200" b="1" dirty="0">
                <a:solidFill>
                  <a:srgbClr val="3366CC"/>
                </a:solidFill>
                <a:latin typeface="Bookman Old Style" panose="02050604050505020204" pitchFamily="18" charset="0"/>
                <a:cs typeface="Arial Narrow"/>
              </a:rPr>
              <a:t>Rescatados corrido del año por presunto autor</a:t>
            </a:r>
            <a:endParaRPr lang="es-ES" sz="1200" b="1" dirty="0">
              <a:solidFill>
                <a:srgbClr val="3366CC"/>
              </a:solidFill>
              <a:latin typeface="Bookman Old Style" panose="02050604050505020204" pitchFamily="18" charset="0"/>
              <a:cs typeface="Arial Narrow"/>
            </a:endParaRPr>
          </a:p>
        </p:txBody>
      </p:sp>
      <p:sp>
        <p:nvSpPr>
          <p:cNvPr id="38" name="5 CuadroTexto"/>
          <p:cNvSpPr txBox="1"/>
          <p:nvPr/>
        </p:nvSpPr>
        <p:spPr>
          <a:xfrm>
            <a:off x="117418" y="3749229"/>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Situación secuestrados corrido del año</a:t>
            </a:r>
          </a:p>
        </p:txBody>
      </p:sp>
      <p:sp>
        <p:nvSpPr>
          <p:cNvPr id="39" name="15 CuadroTexto"/>
          <p:cNvSpPr txBox="1">
            <a:spLocks noChangeArrowheads="1"/>
          </p:cNvSpPr>
          <p:nvPr/>
        </p:nvSpPr>
        <p:spPr bwMode="auto">
          <a:xfrm>
            <a:off x="5436096" y="4385611"/>
            <a:ext cx="3138775"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6986" eaLnBrk="1" hangingPunct="1">
              <a:defRPr/>
            </a:pPr>
            <a:r>
              <a:rPr lang="es-CO" sz="1200" b="1" dirty="0">
                <a:solidFill>
                  <a:srgbClr val="3366CC"/>
                </a:solidFill>
                <a:latin typeface="Bookman Old Style" panose="02050604050505020204" pitchFamily="18" charset="0"/>
                <a:cs typeface="Arial Narrow"/>
              </a:rPr>
              <a:t>Rescatados variación corrido del año</a:t>
            </a:r>
          </a:p>
        </p:txBody>
      </p:sp>
      <p:sp>
        <p:nvSpPr>
          <p:cNvPr id="45" name="Text Box 3"/>
          <p:cNvSpPr txBox="1">
            <a:spLocks noChangeArrowheads="1"/>
          </p:cNvSpPr>
          <p:nvPr/>
        </p:nvSpPr>
        <p:spPr bwMode="auto">
          <a:xfrm>
            <a:off x="139957" y="6391382"/>
            <a:ext cx="8032444" cy="20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just"/>
            <a:r>
              <a:rPr lang="es-CO" altLang="es-CO" sz="800" b="1" dirty="0">
                <a:latin typeface="Bookman Old Style" panose="02050604050505020204" pitchFamily="18" charset="0"/>
                <a:cs typeface="Tahoma" pitchFamily="34" charset="0"/>
              </a:rPr>
              <a:t>Definición: </a:t>
            </a:r>
            <a:r>
              <a:rPr lang="es-CO" altLang="es-CO" sz="800" dirty="0">
                <a:latin typeface="Bookman Old Style" panose="02050604050505020204" pitchFamily="18" charset="0"/>
                <a:cs typeface="Tahoma" pitchFamily="34" charset="0"/>
              </a:rPr>
              <a:t>La Ley 599 de 2000 define el secuestro como la acción de arrebatar, sustraer, retener u ocultar a una persona con cualquier propósito.</a:t>
            </a:r>
            <a:endParaRPr lang="es-ES" altLang="es-CO" sz="800" dirty="0">
              <a:latin typeface="Bookman Old Style" panose="02050604050505020204" pitchFamily="18" charset="0"/>
              <a:cs typeface="Tahoma" pitchFamily="34" charset="0"/>
            </a:endParaRPr>
          </a:p>
        </p:txBody>
      </p:sp>
      <p:sp>
        <p:nvSpPr>
          <p:cNvPr id="47" name="Text Box 4"/>
          <p:cNvSpPr txBox="1">
            <a:spLocks noChangeArrowheads="1"/>
          </p:cNvSpPr>
          <p:nvPr/>
        </p:nvSpPr>
        <p:spPr bwMode="auto">
          <a:xfrm>
            <a:off x="7177642" y="649891"/>
            <a:ext cx="1885741"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r>
              <a:rPr lang="es-ES" altLang="es-CO" sz="700" dirty="0">
                <a:latin typeface="Bookman Old Style" panose="02050604050505020204" pitchFamily="18" charset="0"/>
                <a:cs typeface="Tahoma" pitchFamily="34" charset="0"/>
              </a:rPr>
              <a:t>Cifras preliminares sujetas a variación.</a:t>
            </a:r>
          </a:p>
        </p:txBody>
      </p:sp>
      <p:sp>
        <p:nvSpPr>
          <p:cNvPr id="30" name="2 Marcador de número de diapositiva"/>
          <p:cNvSpPr txBox="1">
            <a:spLocks/>
          </p:cNvSpPr>
          <p:nvPr/>
        </p:nvSpPr>
        <p:spPr bwMode="auto">
          <a:xfrm>
            <a:off x="8244408" y="6304235"/>
            <a:ext cx="67136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ctr" anchorCtr="0" compatLnSpc="1">
            <a:prstTxWarp prst="textNoShape">
              <a:avLst/>
            </a:prstTxWarp>
          </a:bodyPr>
          <a:lstStyle>
            <a:defPPr>
              <a:defRPr lang="es-ES"/>
            </a:defPPr>
            <a:lvl1pPr marL="0" algn="l" defTabSz="457200" rtl="0" eaLnBrk="1" latinLnBrk="0" hangingPunct="1">
              <a:defRPr sz="1800" kern="1200">
                <a:solidFill>
                  <a:schemeClr val="tx1"/>
                </a:solidFill>
                <a:latin typeface="Arial" charset="0"/>
                <a:ea typeface="+mn-ea"/>
                <a:cs typeface="+mn-cs"/>
              </a:defRPr>
            </a:lvl1pPr>
            <a:lvl2pPr marL="666723" indent="-256432" algn="l" defTabSz="457200" rtl="0" eaLnBrk="1" latinLnBrk="0" hangingPunct="1">
              <a:defRPr sz="1800" kern="1200">
                <a:solidFill>
                  <a:schemeClr val="tx1"/>
                </a:solidFill>
                <a:latin typeface="Arial" charset="0"/>
                <a:ea typeface="+mn-ea"/>
                <a:cs typeface="+mn-cs"/>
              </a:defRPr>
            </a:lvl2pPr>
            <a:lvl3pPr marL="1025728" indent="-205146" algn="l" defTabSz="457200" rtl="0" eaLnBrk="1" latinLnBrk="0" hangingPunct="1">
              <a:defRPr sz="1800" kern="1200">
                <a:solidFill>
                  <a:schemeClr val="tx1"/>
                </a:solidFill>
                <a:latin typeface="Arial" charset="0"/>
                <a:ea typeface="+mn-ea"/>
                <a:cs typeface="+mn-cs"/>
              </a:defRPr>
            </a:lvl3pPr>
            <a:lvl4pPr marL="1436019" indent="-205146" algn="l" defTabSz="457200" rtl="0" eaLnBrk="1" latinLnBrk="0" hangingPunct="1">
              <a:defRPr sz="1800" kern="1200">
                <a:solidFill>
                  <a:schemeClr val="tx1"/>
                </a:solidFill>
                <a:latin typeface="Arial" charset="0"/>
                <a:ea typeface="+mn-ea"/>
                <a:cs typeface="+mn-cs"/>
              </a:defRPr>
            </a:lvl4pPr>
            <a:lvl5pPr marL="1846311" indent="-205146" algn="l" defTabSz="457200" rtl="0" eaLnBrk="1" latinLnBrk="0" hangingPunct="1">
              <a:defRPr sz="1800" kern="1200">
                <a:solidFill>
                  <a:schemeClr val="tx1"/>
                </a:solidFill>
                <a:latin typeface="Arial" charset="0"/>
                <a:ea typeface="+mn-ea"/>
                <a:cs typeface="+mn-cs"/>
              </a:defRPr>
            </a:lvl5pPr>
            <a:lvl6pPr marL="2256602"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6pPr>
            <a:lvl7pPr marL="2666893"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7pPr>
            <a:lvl8pPr marL="3077185"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8pPr>
            <a:lvl9pPr marL="3487476"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9pPr>
          </a:lstStyle>
          <a:p>
            <a:pPr algn="r" defTabSz="820583" fontAlgn="base">
              <a:spcBef>
                <a:spcPct val="0"/>
              </a:spcBef>
              <a:spcAft>
                <a:spcPct val="0"/>
              </a:spcAft>
              <a:defRPr/>
            </a:pPr>
            <a:r>
              <a:rPr lang="es-CO" sz="1100" b="1" dirty="0">
                <a:latin typeface="Bookman Old Style" panose="02050604050505020204" pitchFamily="18" charset="0"/>
              </a:rPr>
              <a:t>14</a:t>
            </a:r>
          </a:p>
        </p:txBody>
      </p:sp>
      <p:sp>
        <p:nvSpPr>
          <p:cNvPr id="21" name="Text Box 4"/>
          <p:cNvSpPr txBox="1">
            <a:spLocks noChangeArrowheads="1"/>
          </p:cNvSpPr>
          <p:nvPr/>
        </p:nvSpPr>
        <p:spPr bwMode="auto">
          <a:xfrm>
            <a:off x="7228933" y="6027513"/>
            <a:ext cx="1940243"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r>
              <a:rPr lang="es-ES" altLang="es-CO" sz="700" b="1" dirty="0">
                <a:latin typeface="Bookman Old Style" panose="02050604050505020204" pitchFamily="18" charset="0"/>
                <a:cs typeface="Tahoma" pitchFamily="34" charset="0"/>
              </a:rPr>
              <a:t>Fuente: </a:t>
            </a:r>
            <a:r>
              <a:rPr lang="es-CO" altLang="es-CO" sz="700" dirty="0">
                <a:latin typeface="Bookman Old Style" panose="02050604050505020204" pitchFamily="18" charset="0"/>
                <a:cs typeface="Tahoma" pitchFamily="34" charset="0"/>
              </a:rPr>
              <a:t>Ministerio de Defensa Nacional.</a:t>
            </a:r>
          </a:p>
        </p:txBody>
      </p:sp>
      <p:graphicFrame>
        <p:nvGraphicFramePr>
          <p:cNvPr id="6" name="5 Objeto"/>
          <p:cNvGraphicFramePr>
            <a:graphicFrameLocks noChangeAspect="1"/>
          </p:cNvGraphicFramePr>
          <p:nvPr>
            <p:extLst>
              <p:ext uri="{D42A27DB-BD31-4B8C-83A1-F6EECF244321}">
                <p14:modId xmlns:p14="http://schemas.microsoft.com/office/powerpoint/2010/main" val="2585563823"/>
              </p:ext>
            </p:extLst>
          </p:nvPr>
        </p:nvGraphicFramePr>
        <p:xfrm>
          <a:off x="169863" y="1300162"/>
          <a:ext cx="3988293" cy="2398449"/>
        </p:xfrm>
        <a:graphic>
          <a:graphicData uri="http://schemas.openxmlformats.org/presentationml/2006/ole">
            <mc:AlternateContent xmlns:mc="http://schemas.openxmlformats.org/markup-compatibility/2006">
              <mc:Choice xmlns:v="urn:schemas-microsoft-com:vml" Requires="v">
                <p:oleObj name="Worksheet" r:id="rId2" imgW="3086114" imgH="1708137" progId="Excel.Sheet.12">
                  <p:link updateAutomatic="1"/>
                </p:oleObj>
              </mc:Choice>
              <mc:Fallback>
                <p:oleObj name="Worksheet" r:id="rId2" imgW="3086114" imgH="1708137" progId="Excel.Sheet.12">
                  <p:link updateAutomatic="1"/>
                  <p:pic>
                    <p:nvPicPr>
                      <p:cNvPr id="6" name="5 Objeto"/>
                      <p:cNvPicPr/>
                      <p:nvPr/>
                    </p:nvPicPr>
                    <p:blipFill>
                      <a:blip r:embed="rId3"/>
                      <a:stretch>
                        <a:fillRect/>
                      </a:stretch>
                    </p:blipFill>
                    <p:spPr>
                      <a:xfrm>
                        <a:off x="169863" y="1300162"/>
                        <a:ext cx="3988293" cy="2398449"/>
                      </a:xfrm>
                      <a:prstGeom prst="rect">
                        <a:avLst/>
                      </a:prstGeom>
                    </p:spPr>
                  </p:pic>
                </p:oleObj>
              </mc:Fallback>
            </mc:AlternateContent>
          </a:graphicData>
        </a:graphic>
      </p:graphicFrame>
      <p:graphicFrame>
        <p:nvGraphicFramePr>
          <p:cNvPr id="5" name="Objeto 4">
            <a:extLst>
              <a:ext uri="{FF2B5EF4-FFF2-40B4-BE49-F238E27FC236}">
                <a16:creationId xmlns:a16="http://schemas.microsoft.com/office/drawing/2014/main" id="{6D417E41-9821-186A-1150-461BDAD89E91}"/>
              </a:ext>
            </a:extLst>
          </p:cNvPr>
          <p:cNvGraphicFramePr>
            <a:graphicFrameLocks noChangeAspect="1"/>
          </p:cNvGraphicFramePr>
          <p:nvPr>
            <p:extLst>
              <p:ext uri="{D42A27DB-BD31-4B8C-83A1-F6EECF244321}">
                <p14:modId xmlns:p14="http://schemas.microsoft.com/office/powerpoint/2010/main" val="2111014006"/>
              </p:ext>
            </p:extLst>
          </p:nvPr>
        </p:nvGraphicFramePr>
        <p:xfrm>
          <a:off x="169863" y="4308475"/>
          <a:ext cx="4932362" cy="1249363"/>
        </p:xfrm>
        <a:graphic>
          <a:graphicData uri="http://schemas.openxmlformats.org/presentationml/2006/ole">
            <mc:AlternateContent xmlns:mc="http://schemas.openxmlformats.org/markup-compatibility/2006">
              <mc:Choice xmlns:v="urn:schemas-microsoft-com:vml" Requires="v">
                <p:oleObj name="Worksheet" r:id="rId4" imgW="6413539" imgH="1581189" progId="Excel.Sheet.12">
                  <p:link updateAutomatic="1"/>
                </p:oleObj>
              </mc:Choice>
              <mc:Fallback>
                <p:oleObj name="Worksheet" r:id="rId4" imgW="6413539" imgH="1581189" progId="Excel.Sheet.12">
                  <p:link updateAutomatic="1"/>
                  <p:pic>
                    <p:nvPicPr>
                      <p:cNvPr id="0" name=""/>
                      <p:cNvPicPr/>
                      <p:nvPr/>
                    </p:nvPicPr>
                    <p:blipFill>
                      <a:blip r:embed="rId5"/>
                      <a:stretch>
                        <a:fillRect/>
                      </a:stretch>
                    </p:blipFill>
                    <p:spPr>
                      <a:xfrm>
                        <a:off x="169863" y="4308475"/>
                        <a:ext cx="4932362" cy="1249363"/>
                      </a:xfrm>
                      <a:prstGeom prst="rect">
                        <a:avLst/>
                      </a:prstGeom>
                    </p:spPr>
                  </p:pic>
                </p:oleObj>
              </mc:Fallback>
            </mc:AlternateContent>
          </a:graphicData>
        </a:graphic>
      </p:graphicFrame>
      <p:graphicFrame>
        <p:nvGraphicFramePr>
          <p:cNvPr id="2" name="Objeto 1">
            <a:extLst>
              <a:ext uri="{FF2B5EF4-FFF2-40B4-BE49-F238E27FC236}">
                <a16:creationId xmlns:a16="http://schemas.microsoft.com/office/drawing/2014/main" id="{7E317FB4-F6D3-9121-F3EF-C96173D74847}"/>
              </a:ext>
            </a:extLst>
          </p:cNvPr>
          <p:cNvGraphicFramePr>
            <a:graphicFrameLocks noChangeAspect="1"/>
          </p:cNvGraphicFramePr>
          <p:nvPr>
            <p:extLst>
              <p:ext uri="{D42A27DB-BD31-4B8C-83A1-F6EECF244321}">
                <p14:modId xmlns:p14="http://schemas.microsoft.com/office/powerpoint/2010/main" val="1567495662"/>
              </p:ext>
            </p:extLst>
          </p:nvPr>
        </p:nvGraphicFramePr>
        <p:xfrm>
          <a:off x="5561013" y="4852988"/>
          <a:ext cx="2997200" cy="596900"/>
        </p:xfrm>
        <a:graphic>
          <a:graphicData uri="http://schemas.openxmlformats.org/presentationml/2006/ole">
            <mc:AlternateContent xmlns:mc="http://schemas.openxmlformats.org/markup-compatibility/2006">
              <mc:Choice xmlns:v="urn:schemas-microsoft-com:vml" Requires="v">
                <p:oleObj name="Worksheet" r:id="rId6" imgW="2997103" imgH="596780" progId="Excel.Sheet.12">
                  <p:link updateAutomatic="1"/>
                </p:oleObj>
              </mc:Choice>
              <mc:Fallback>
                <p:oleObj name="Worksheet" r:id="rId6" imgW="2997103" imgH="596780" progId="Excel.Sheet.12">
                  <p:link updateAutomatic="1"/>
                  <p:pic>
                    <p:nvPicPr>
                      <p:cNvPr id="0" name=""/>
                      <p:cNvPicPr/>
                      <p:nvPr/>
                    </p:nvPicPr>
                    <p:blipFill>
                      <a:blip r:embed="rId7"/>
                      <a:stretch>
                        <a:fillRect/>
                      </a:stretch>
                    </p:blipFill>
                    <p:spPr>
                      <a:xfrm>
                        <a:off x="5561013" y="4852988"/>
                        <a:ext cx="2997200" cy="596900"/>
                      </a:xfrm>
                      <a:prstGeom prst="rect">
                        <a:avLst/>
                      </a:prstGeom>
                    </p:spPr>
                  </p:pic>
                </p:oleObj>
              </mc:Fallback>
            </mc:AlternateContent>
          </a:graphicData>
        </a:graphic>
      </p:graphicFrame>
      <p:graphicFrame>
        <p:nvGraphicFramePr>
          <p:cNvPr id="4" name="Objeto 3">
            <a:extLst>
              <a:ext uri="{FF2B5EF4-FFF2-40B4-BE49-F238E27FC236}">
                <a16:creationId xmlns:a16="http://schemas.microsoft.com/office/drawing/2014/main" id="{B6AA74D1-D532-18EE-CB7D-E9EFEEBDEE61}"/>
              </a:ext>
            </a:extLst>
          </p:cNvPr>
          <p:cNvGraphicFramePr>
            <a:graphicFrameLocks noChangeAspect="1"/>
          </p:cNvGraphicFramePr>
          <p:nvPr>
            <p:extLst>
              <p:ext uri="{D42A27DB-BD31-4B8C-83A1-F6EECF244321}">
                <p14:modId xmlns:p14="http://schemas.microsoft.com/office/powerpoint/2010/main" val="3050286106"/>
              </p:ext>
            </p:extLst>
          </p:nvPr>
        </p:nvGraphicFramePr>
        <p:xfrm>
          <a:off x="4827588" y="1620838"/>
          <a:ext cx="3919537" cy="1290637"/>
        </p:xfrm>
        <a:graphic>
          <a:graphicData uri="http://schemas.openxmlformats.org/presentationml/2006/ole">
            <mc:AlternateContent xmlns:mc="http://schemas.openxmlformats.org/markup-compatibility/2006">
              <mc:Choice xmlns:v="urn:schemas-microsoft-com:vml" Requires="v">
                <p:oleObj name="Worksheet" r:id="rId8" imgW="6413539" imgH="1581189" progId="Excel.Sheet.12">
                  <p:link updateAutomatic="1"/>
                </p:oleObj>
              </mc:Choice>
              <mc:Fallback>
                <p:oleObj name="Worksheet" r:id="rId8" imgW="6413539" imgH="1581189" progId="Excel.Sheet.12">
                  <p:link updateAutomatic="1"/>
                  <p:pic>
                    <p:nvPicPr>
                      <p:cNvPr id="0" name=""/>
                      <p:cNvPicPr/>
                      <p:nvPr/>
                    </p:nvPicPr>
                    <p:blipFill>
                      <a:blip r:embed="rId9"/>
                      <a:stretch>
                        <a:fillRect/>
                      </a:stretch>
                    </p:blipFill>
                    <p:spPr>
                      <a:xfrm>
                        <a:off x="4827588" y="1620838"/>
                        <a:ext cx="3919537" cy="1290637"/>
                      </a:xfrm>
                      <a:prstGeom prst="rect">
                        <a:avLst/>
                      </a:prstGeom>
                    </p:spPr>
                  </p:pic>
                </p:oleObj>
              </mc:Fallback>
            </mc:AlternateContent>
          </a:graphicData>
        </a:graphic>
      </p:graphicFrame>
    </p:spTree>
    <p:extLst>
      <p:ext uri="{BB962C8B-B14F-4D97-AF65-F5344CB8AC3E}">
        <p14:creationId xmlns:p14="http://schemas.microsoft.com/office/powerpoint/2010/main" val="3316922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o 4">
            <a:extLst>
              <a:ext uri="{FF2B5EF4-FFF2-40B4-BE49-F238E27FC236}">
                <a16:creationId xmlns:a16="http://schemas.microsoft.com/office/drawing/2014/main" id="{F38BEF4E-F786-F433-ADA8-E6B96EB8A291}"/>
              </a:ext>
            </a:extLst>
          </p:cNvPr>
          <p:cNvGraphicFramePr>
            <a:graphicFrameLocks noChangeAspect="1"/>
          </p:cNvGraphicFramePr>
          <p:nvPr>
            <p:extLst>
              <p:ext uri="{D42A27DB-BD31-4B8C-83A1-F6EECF244321}">
                <p14:modId xmlns:p14="http://schemas.microsoft.com/office/powerpoint/2010/main" val="585804712"/>
              </p:ext>
            </p:extLst>
          </p:nvPr>
        </p:nvGraphicFramePr>
        <p:xfrm>
          <a:off x="251520" y="3872626"/>
          <a:ext cx="4032448" cy="2464182"/>
        </p:xfrm>
        <a:graphic>
          <a:graphicData uri="http://schemas.openxmlformats.org/presentationml/2006/ole">
            <mc:AlternateContent xmlns:mc="http://schemas.openxmlformats.org/markup-compatibility/2006">
              <mc:Choice xmlns:v="urn:schemas-microsoft-com:vml" Requires="v">
                <p:oleObj name="Worksheet" r:id="rId2" imgW="2711413" imgH="1739811" progId="Excel.Sheet.12">
                  <p:link updateAutomatic="1"/>
                </p:oleObj>
              </mc:Choice>
              <mc:Fallback>
                <p:oleObj name="Worksheet" r:id="rId2" imgW="2711413" imgH="1739811" progId="Excel.Sheet.12">
                  <p:link updateAutomatic="1"/>
                  <p:pic>
                    <p:nvPicPr>
                      <p:cNvPr id="5" name="Objeto 4">
                        <a:extLst>
                          <a:ext uri="{FF2B5EF4-FFF2-40B4-BE49-F238E27FC236}">
                            <a16:creationId xmlns:a16="http://schemas.microsoft.com/office/drawing/2014/main" id="{F38BEF4E-F786-F433-ADA8-E6B96EB8A291}"/>
                          </a:ext>
                        </a:extLst>
                      </p:cNvPr>
                      <p:cNvPicPr/>
                      <p:nvPr/>
                    </p:nvPicPr>
                    <p:blipFill>
                      <a:blip r:embed="rId3"/>
                      <a:stretch>
                        <a:fillRect/>
                      </a:stretch>
                    </p:blipFill>
                    <p:spPr>
                      <a:xfrm>
                        <a:off x="251520" y="3872626"/>
                        <a:ext cx="4032448" cy="2464182"/>
                      </a:xfrm>
                      <a:prstGeom prst="rect">
                        <a:avLst/>
                      </a:prstGeom>
                    </p:spPr>
                  </p:pic>
                </p:oleObj>
              </mc:Fallback>
            </mc:AlternateContent>
          </a:graphicData>
        </a:graphic>
      </p:graphicFrame>
      <p:sp>
        <p:nvSpPr>
          <p:cNvPr id="25" name="1 Marcador de texto"/>
          <p:cNvSpPr txBox="1">
            <a:spLocks/>
          </p:cNvSpPr>
          <p:nvPr/>
        </p:nvSpPr>
        <p:spPr>
          <a:xfrm>
            <a:off x="5940152" y="260648"/>
            <a:ext cx="3050574" cy="616357"/>
          </a:xfrm>
          <a:prstGeom prst="rect">
            <a:avLst/>
          </a:prstGeom>
        </p:spPr>
        <p:txBody>
          <a:bodyPr vert="horz" lIns="91440" tIns="45720" rIns="91440" bIns="45720" rtlCol="0" anchor="ctr"/>
          <a:lstStyle>
            <a:defPPr>
              <a:defRPr lang="es-C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CO" sz="1600" b="1" dirty="0">
                <a:solidFill>
                  <a:srgbClr val="3366CC"/>
                </a:solidFill>
                <a:latin typeface="Bookman Old Style" panose="02050604050505020204" pitchFamily="18" charset="0"/>
              </a:rPr>
              <a:t>TRATA DE PERSONAS</a:t>
            </a:r>
          </a:p>
        </p:txBody>
      </p:sp>
      <p:sp>
        <p:nvSpPr>
          <p:cNvPr id="37" name="15 CuadroTexto"/>
          <p:cNvSpPr txBox="1">
            <a:spLocks noChangeArrowheads="1"/>
          </p:cNvSpPr>
          <p:nvPr/>
        </p:nvSpPr>
        <p:spPr bwMode="auto">
          <a:xfrm>
            <a:off x="4932040" y="1062045"/>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6986" eaLnBrk="1" hangingPunct="1">
              <a:defRPr/>
            </a:pPr>
            <a:r>
              <a:rPr lang="es-CO" sz="1200" b="1" dirty="0">
                <a:solidFill>
                  <a:srgbClr val="3366CC"/>
                </a:solidFill>
                <a:latin typeface="Bookman Old Style" panose="02050604050505020204" pitchFamily="18" charset="0"/>
                <a:cs typeface="Arial Narrow"/>
              </a:rPr>
              <a:t>Corrido del año</a:t>
            </a:r>
            <a:endParaRPr lang="es-ES" sz="1200" b="1" dirty="0">
              <a:solidFill>
                <a:srgbClr val="3366CC"/>
              </a:solidFill>
              <a:latin typeface="Bookman Old Style" panose="02050604050505020204" pitchFamily="18" charset="0"/>
              <a:cs typeface="Arial Narrow"/>
            </a:endParaRPr>
          </a:p>
        </p:txBody>
      </p:sp>
      <p:sp>
        <p:nvSpPr>
          <p:cNvPr id="38" name="5 CuadroTexto"/>
          <p:cNvSpPr txBox="1"/>
          <p:nvPr/>
        </p:nvSpPr>
        <p:spPr>
          <a:xfrm>
            <a:off x="117418" y="3749229"/>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Comparativo mensual</a:t>
            </a:r>
          </a:p>
        </p:txBody>
      </p:sp>
      <p:sp>
        <p:nvSpPr>
          <p:cNvPr id="39" name="15 CuadroTexto"/>
          <p:cNvSpPr txBox="1">
            <a:spLocks noChangeArrowheads="1"/>
          </p:cNvSpPr>
          <p:nvPr/>
        </p:nvSpPr>
        <p:spPr bwMode="auto">
          <a:xfrm>
            <a:off x="4749998" y="4334624"/>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456986" eaLnBrk="1" hangingPunct="1">
              <a:defRPr/>
            </a:pPr>
            <a:r>
              <a:rPr lang="es-CO" sz="1200" b="1" dirty="0">
                <a:solidFill>
                  <a:srgbClr val="3366CC"/>
                </a:solidFill>
                <a:latin typeface="Bookman Old Style" panose="02050604050505020204" pitchFamily="18" charset="0"/>
                <a:cs typeface="Arial Narrow"/>
              </a:rPr>
              <a:t>Variación corrido del año</a:t>
            </a:r>
          </a:p>
        </p:txBody>
      </p:sp>
      <p:sp>
        <p:nvSpPr>
          <p:cNvPr id="46" name="Text Box 4"/>
          <p:cNvSpPr txBox="1">
            <a:spLocks noChangeArrowheads="1"/>
          </p:cNvSpPr>
          <p:nvPr/>
        </p:nvSpPr>
        <p:spPr bwMode="auto">
          <a:xfrm>
            <a:off x="7691096" y="6046731"/>
            <a:ext cx="1273393"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r"/>
            <a:r>
              <a:rPr lang="es-ES" altLang="es-CO" sz="700" b="1" dirty="0">
                <a:latin typeface="Bookman Old Style" panose="02050604050505020204" pitchFamily="18" charset="0"/>
                <a:cs typeface="Tahoma" pitchFamily="34" charset="0"/>
              </a:rPr>
              <a:t>Fuente: </a:t>
            </a:r>
            <a:r>
              <a:rPr lang="es-ES" altLang="es-CO" sz="700" dirty="0">
                <a:latin typeface="Bookman Old Style" panose="02050604050505020204" pitchFamily="18" charset="0"/>
                <a:cs typeface="Tahoma" pitchFamily="34" charset="0"/>
              </a:rPr>
              <a:t>Policía Nacional.</a:t>
            </a:r>
          </a:p>
        </p:txBody>
      </p:sp>
      <p:sp>
        <p:nvSpPr>
          <p:cNvPr id="17" name="Text Box 4"/>
          <p:cNvSpPr txBox="1">
            <a:spLocks noChangeArrowheads="1"/>
          </p:cNvSpPr>
          <p:nvPr/>
        </p:nvSpPr>
        <p:spPr bwMode="auto">
          <a:xfrm>
            <a:off x="7020272" y="692696"/>
            <a:ext cx="1885741"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r>
              <a:rPr lang="es-ES" altLang="es-CO" sz="700" dirty="0">
                <a:latin typeface="Bookman Old Style" panose="02050604050505020204" pitchFamily="18" charset="0"/>
                <a:cs typeface="Tahoma" pitchFamily="34" charset="0"/>
              </a:rPr>
              <a:t>Cifras preliminares sujetas a variación.</a:t>
            </a:r>
          </a:p>
        </p:txBody>
      </p:sp>
      <p:sp>
        <p:nvSpPr>
          <p:cNvPr id="20" name="Rectángulo 14">
            <a:extLst>
              <a:ext uri="{FF2B5EF4-FFF2-40B4-BE49-F238E27FC236}">
                <a16:creationId xmlns:a16="http://schemas.microsoft.com/office/drawing/2014/main" id="{7A0F47DC-4D96-5B43-820F-FB760FB0B44B}"/>
              </a:ext>
            </a:extLst>
          </p:cNvPr>
          <p:cNvSpPr/>
          <p:nvPr/>
        </p:nvSpPr>
        <p:spPr>
          <a:xfrm flipV="1">
            <a:off x="119763" y="6257931"/>
            <a:ext cx="8844726" cy="436110"/>
          </a:xfrm>
          <a:prstGeom prst="rect">
            <a:avLst/>
          </a:prstGeom>
          <a:noFill/>
          <a:ln>
            <a:solidFill>
              <a:srgbClr val="0030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solidFill>
                <a:schemeClr val="tx1"/>
              </a:solidFill>
              <a:latin typeface="Bookman Old Style" panose="02050604050505020204" pitchFamily="18" charset="0"/>
            </a:endParaRPr>
          </a:p>
        </p:txBody>
      </p:sp>
      <p:sp>
        <p:nvSpPr>
          <p:cNvPr id="30" name="2 Marcador de número de diapositiva"/>
          <p:cNvSpPr txBox="1">
            <a:spLocks/>
          </p:cNvSpPr>
          <p:nvPr/>
        </p:nvSpPr>
        <p:spPr bwMode="auto">
          <a:xfrm>
            <a:off x="8244408" y="6304235"/>
            <a:ext cx="67136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ctr" anchorCtr="0" compatLnSpc="1">
            <a:prstTxWarp prst="textNoShape">
              <a:avLst/>
            </a:prstTxWarp>
          </a:bodyPr>
          <a:lstStyle>
            <a:defPPr>
              <a:defRPr lang="es-ES"/>
            </a:defPPr>
            <a:lvl1pPr marL="0" algn="l" defTabSz="457200" rtl="0" eaLnBrk="1" latinLnBrk="0" hangingPunct="1">
              <a:defRPr sz="1800" kern="1200">
                <a:solidFill>
                  <a:schemeClr val="tx1"/>
                </a:solidFill>
                <a:latin typeface="Arial" charset="0"/>
                <a:ea typeface="+mn-ea"/>
                <a:cs typeface="+mn-cs"/>
              </a:defRPr>
            </a:lvl1pPr>
            <a:lvl2pPr marL="666723" indent="-256432" algn="l" defTabSz="457200" rtl="0" eaLnBrk="1" latinLnBrk="0" hangingPunct="1">
              <a:defRPr sz="1800" kern="1200">
                <a:solidFill>
                  <a:schemeClr val="tx1"/>
                </a:solidFill>
                <a:latin typeface="Arial" charset="0"/>
                <a:ea typeface="+mn-ea"/>
                <a:cs typeface="+mn-cs"/>
              </a:defRPr>
            </a:lvl2pPr>
            <a:lvl3pPr marL="1025728" indent="-205146" algn="l" defTabSz="457200" rtl="0" eaLnBrk="1" latinLnBrk="0" hangingPunct="1">
              <a:defRPr sz="1800" kern="1200">
                <a:solidFill>
                  <a:schemeClr val="tx1"/>
                </a:solidFill>
                <a:latin typeface="Arial" charset="0"/>
                <a:ea typeface="+mn-ea"/>
                <a:cs typeface="+mn-cs"/>
              </a:defRPr>
            </a:lvl3pPr>
            <a:lvl4pPr marL="1436019" indent="-205146" algn="l" defTabSz="457200" rtl="0" eaLnBrk="1" latinLnBrk="0" hangingPunct="1">
              <a:defRPr sz="1800" kern="1200">
                <a:solidFill>
                  <a:schemeClr val="tx1"/>
                </a:solidFill>
                <a:latin typeface="Arial" charset="0"/>
                <a:ea typeface="+mn-ea"/>
                <a:cs typeface="+mn-cs"/>
              </a:defRPr>
            </a:lvl4pPr>
            <a:lvl5pPr marL="1846311" indent="-205146" algn="l" defTabSz="457200" rtl="0" eaLnBrk="1" latinLnBrk="0" hangingPunct="1">
              <a:defRPr sz="1800" kern="1200">
                <a:solidFill>
                  <a:schemeClr val="tx1"/>
                </a:solidFill>
                <a:latin typeface="Arial" charset="0"/>
                <a:ea typeface="+mn-ea"/>
                <a:cs typeface="+mn-cs"/>
              </a:defRPr>
            </a:lvl5pPr>
            <a:lvl6pPr marL="2256602"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6pPr>
            <a:lvl7pPr marL="2666893"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7pPr>
            <a:lvl8pPr marL="3077185"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8pPr>
            <a:lvl9pPr marL="3487476"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9pPr>
          </a:lstStyle>
          <a:p>
            <a:pPr algn="r" defTabSz="820583" fontAlgn="base">
              <a:spcBef>
                <a:spcPct val="0"/>
              </a:spcBef>
              <a:spcAft>
                <a:spcPct val="0"/>
              </a:spcAft>
              <a:defRPr/>
            </a:pPr>
            <a:r>
              <a:rPr lang="es-CO" sz="1100" b="1" dirty="0">
                <a:latin typeface="Bookman Old Style" panose="02050604050505020204" pitchFamily="18" charset="0"/>
              </a:rPr>
              <a:t>15</a:t>
            </a:r>
          </a:p>
        </p:txBody>
      </p:sp>
      <p:sp>
        <p:nvSpPr>
          <p:cNvPr id="16" name="Text Box 3"/>
          <p:cNvSpPr txBox="1">
            <a:spLocks noChangeArrowheads="1"/>
          </p:cNvSpPr>
          <p:nvPr/>
        </p:nvSpPr>
        <p:spPr bwMode="auto">
          <a:xfrm>
            <a:off x="139957" y="6381328"/>
            <a:ext cx="8032444" cy="20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just">
              <a:spcAft>
                <a:spcPts val="600"/>
              </a:spcAft>
            </a:pPr>
            <a:r>
              <a:rPr lang="es-CO" altLang="es-CO" sz="800" b="1" dirty="0">
                <a:latin typeface="Bookman Old Style" panose="02050604050505020204" pitchFamily="18" charset="0"/>
                <a:cs typeface="Tahoma" pitchFamily="34" charset="0"/>
              </a:rPr>
              <a:t>Definición: </a:t>
            </a:r>
            <a:r>
              <a:rPr lang="es-CO" altLang="es-CO" sz="800" dirty="0">
                <a:latin typeface="Bookman Old Style" panose="02050604050505020204" pitchFamily="18" charset="0"/>
                <a:cs typeface="Tahoma" pitchFamily="34" charset="0"/>
              </a:rPr>
              <a:t>se incluye el delito de trata de personas, contemplado en el artículo 188A, del Título III del Capitulo quinto del Código Penal.</a:t>
            </a:r>
            <a:r>
              <a:rPr lang="es-MX" altLang="es-CO" sz="800" dirty="0">
                <a:latin typeface="Bookman Old Style" panose="02050604050505020204" pitchFamily="18" charset="0"/>
                <a:cs typeface="Tahoma" pitchFamily="34" charset="0"/>
              </a:rPr>
              <a:t>.</a:t>
            </a:r>
            <a:endParaRPr lang="es-ES" altLang="es-CO" sz="800" dirty="0">
              <a:latin typeface="Bookman Old Style" panose="02050604050505020204" pitchFamily="18" charset="0"/>
              <a:cs typeface="Tahoma" pitchFamily="34" charset="0"/>
            </a:endParaRPr>
          </a:p>
        </p:txBody>
      </p:sp>
      <p:sp>
        <p:nvSpPr>
          <p:cNvPr id="32" name="12 CuadroTexto"/>
          <p:cNvSpPr txBox="1"/>
          <p:nvPr/>
        </p:nvSpPr>
        <p:spPr>
          <a:xfrm>
            <a:off x="128123" y="1065400"/>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Histórico nacional</a:t>
            </a:r>
          </a:p>
        </p:txBody>
      </p:sp>
      <p:graphicFrame>
        <p:nvGraphicFramePr>
          <p:cNvPr id="3" name="Objeto 2">
            <a:extLst>
              <a:ext uri="{FF2B5EF4-FFF2-40B4-BE49-F238E27FC236}">
                <a16:creationId xmlns:a16="http://schemas.microsoft.com/office/drawing/2014/main" id="{8157D017-4D29-90E5-CD10-B29D77C42375}"/>
              </a:ext>
            </a:extLst>
          </p:cNvPr>
          <p:cNvGraphicFramePr>
            <a:graphicFrameLocks noChangeAspect="1"/>
          </p:cNvGraphicFramePr>
          <p:nvPr>
            <p:extLst>
              <p:ext uri="{D42A27DB-BD31-4B8C-83A1-F6EECF244321}">
                <p14:modId xmlns:p14="http://schemas.microsoft.com/office/powerpoint/2010/main" val="1392650587"/>
              </p:ext>
            </p:extLst>
          </p:nvPr>
        </p:nvGraphicFramePr>
        <p:xfrm>
          <a:off x="323528" y="1329569"/>
          <a:ext cx="4032448" cy="2419659"/>
        </p:xfrm>
        <a:graphic>
          <a:graphicData uri="http://schemas.openxmlformats.org/presentationml/2006/ole">
            <mc:AlternateContent xmlns:mc="http://schemas.openxmlformats.org/markup-compatibility/2006">
              <mc:Choice xmlns:v="urn:schemas-microsoft-com:vml" Requires="v">
                <p:oleObj name="Worksheet" r:id="rId4" imgW="3086114" imgH="1739811" progId="Excel.Sheet.12">
                  <p:link updateAutomatic="1"/>
                </p:oleObj>
              </mc:Choice>
              <mc:Fallback>
                <p:oleObj name="Worksheet" r:id="rId4" imgW="3086114" imgH="1739811" progId="Excel.Sheet.12">
                  <p:link updateAutomatic="1"/>
                  <p:pic>
                    <p:nvPicPr>
                      <p:cNvPr id="3" name="Objeto 2">
                        <a:extLst>
                          <a:ext uri="{FF2B5EF4-FFF2-40B4-BE49-F238E27FC236}">
                            <a16:creationId xmlns:a16="http://schemas.microsoft.com/office/drawing/2014/main" id="{8157D017-4D29-90E5-CD10-B29D77C42375}"/>
                          </a:ext>
                        </a:extLst>
                      </p:cNvPr>
                      <p:cNvPicPr/>
                      <p:nvPr/>
                    </p:nvPicPr>
                    <p:blipFill>
                      <a:blip r:embed="rId5"/>
                      <a:stretch>
                        <a:fillRect/>
                      </a:stretch>
                    </p:blipFill>
                    <p:spPr>
                      <a:xfrm>
                        <a:off x="323528" y="1329569"/>
                        <a:ext cx="4032448" cy="2419659"/>
                      </a:xfrm>
                      <a:prstGeom prst="rect">
                        <a:avLst/>
                      </a:prstGeom>
                    </p:spPr>
                  </p:pic>
                </p:oleObj>
              </mc:Fallback>
            </mc:AlternateContent>
          </a:graphicData>
        </a:graphic>
      </p:graphicFrame>
      <p:graphicFrame>
        <p:nvGraphicFramePr>
          <p:cNvPr id="4" name="Objeto 3">
            <a:extLst>
              <a:ext uri="{FF2B5EF4-FFF2-40B4-BE49-F238E27FC236}">
                <a16:creationId xmlns:a16="http://schemas.microsoft.com/office/drawing/2014/main" id="{E5511619-DB10-709E-6C1C-6C9433121894}"/>
              </a:ext>
            </a:extLst>
          </p:cNvPr>
          <p:cNvGraphicFramePr>
            <a:graphicFrameLocks noChangeAspect="1"/>
          </p:cNvGraphicFramePr>
          <p:nvPr>
            <p:extLst>
              <p:ext uri="{D42A27DB-BD31-4B8C-83A1-F6EECF244321}">
                <p14:modId xmlns:p14="http://schemas.microsoft.com/office/powerpoint/2010/main" val="2619171628"/>
              </p:ext>
            </p:extLst>
          </p:nvPr>
        </p:nvGraphicFramePr>
        <p:xfrm>
          <a:off x="4749998" y="1329570"/>
          <a:ext cx="4032448" cy="2421438"/>
        </p:xfrm>
        <a:graphic>
          <a:graphicData uri="http://schemas.openxmlformats.org/presentationml/2006/ole">
            <mc:AlternateContent xmlns:mc="http://schemas.openxmlformats.org/markup-compatibility/2006">
              <mc:Choice xmlns:v="urn:schemas-microsoft-com:vml" Requires="v">
                <p:oleObj name="Worksheet" r:id="rId6" imgW="3048038" imgH="1739811" progId="Excel.Sheet.12">
                  <p:link updateAutomatic="1"/>
                </p:oleObj>
              </mc:Choice>
              <mc:Fallback>
                <p:oleObj name="Worksheet" r:id="rId6" imgW="3048038" imgH="1739811" progId="Excel.Sheet.12">
                  <p:link updateAutomatic="1"/>
                  <p:pic>
                    <p:nvPicPr>
                      <p:cNvPr id="4" name="Objeto 3">
                        <a:extLst>
                          <a:ext uri="{FF2B5EF4-FFF2-40B4-BE49-F238E27FC236}">
                            <a16:creationId xmlns:a16="http://schemas.microsoft.com/office/drawing/2014/main" id="{E5511619-DB10-709E-6C1C-6C9433121894}"/>
                          </a:ext>
                        </a:extLst>
                      </p:cNvPr>
                      <p:cNvPicPr/>
                      <p:nvPr/>
                    </p:nvPicPr>
                    <p:blipFill>
                      <a:blip r:embed="rId7"/>
                      <a:stretch>
                        <a:fillRect/>
                      </a:stretch>
                    </p:blipFill>
                    <p:spPr>
                      <a:xfrm>
                        <a:off x="4749998" y="1329570"/>
                        <a:ext cx="4032448" cy="2421438"/>
                      </a:xfrm>
                      <a:prstGeom prst="rect">
                        <a:avLst/>
                      </a:prstGeom>
                    </p:spPr>
                  </p:pic>
                </p:oleObj>
              </mc:Fallback>
            </mc:AlternateContent>
          </a:graphicData>
        </a:graphic>
      </p:graphicFrame>
      <p:graphicFrame>
        <p:nvGraphicFramePr>
          <p:cNvPr id="9" name="Objeto 8">
            <a:extLst>
              <a:ext uri="{FF2B5EF4-FFF2-40B4-BE49-F238E27FC236}">
                <a16:creationId xmlns:a16="http://schemas.microsoft.com/office/drawing/2014/main" id="{773FB392-5D9F-C36B-EF4A-2FB102260EF3}"/>
              </a:ext>
            </a:extLst>
          </p:cNvPr>
          <p:cNvGraphicFramePr>
            <a:graphicFrameLocks noChangeAspect="1"/>
          </p:cNvGraphicFramePr>
          <p:nvPr>
            <p:extLst>
              <p:ext uri="{D42A27DB-BD31-4B8C-83A1-F6EECF244321}">
                <p14:modId xmlns:p14="http://schemas.microsoft.com/office/powerpoint/2010/main" val="53880286"/>
              </p:ext>
            </p:extLst>
          </p:nvPr>
        </p:nvGraphicFramePr>
        <p:xfrm>
          <a:off x="5553075" y="4881563"/>
          <a:ext cx="2997200" cy="596900"/>
        </p:xfrm>
        <a:graphic>
          <a:graphicData uri="http://schemas.openxmlformats.org/presentationml/2006/ole">
            <mc:AlternateContent xmlns:mc="http://schemas.openxmlformats.org/markup-compatibility/2006">
              <mc:Choice xmlns:v="urn:schemas-microsoft-com:vml" Requires="v">
                <p:oleObj name="Worksheet" r:id="rId8" imgW="2997103" imgH="596780" progId="Excel.Sheet.12">
                  <p:link updateAutomatic="1"/>
                </p:oleObj>
              </mc:Choice>
              <mc:Fallback>
                <p:oleObj name="Worksheet" r:id="rId8" imgW="2997103" imgH="596780" progId="Excel.Sheet.12">
                  <p:link updateAutomatic="1"/>
                  <p:pic>
                    <p:nvPicPr>
                      <p:cNvPr id="9" name="Objeto 8">
                        <a:extLst>
                          <a:ext uri="{FF2B5EF4-FFF2-40B4-BE49-F238E27FC236}">
                            <a16:creationId xmlns:a16="http://schemas.microsoft.com/office/drawing/2014/main" id="{773FB392-5D9F-C36B-EF4A-2FB102260EF3}"/>
                          </a:ext>
                        </a:extLst>
                      </p:cNvPr>
                      <p:cNvPicPr/>
                      <p:nvPr/>
                    </p:nvPicPr>
                    <p:blipFill>
                      <a:blip r:embed="rId9"/>
                      <a:stretch>
                        <a:fillRect/>
                      </a:stretch>
                    </p:blipFill>
                    <p:spPr>
                      <a:xfrm>
                        <a:off x="5553075" y="4881563"/>
                        <a:ext cx="2997200" cy="596900"/>
                      </a:xfrm>
                      <a:prstGeom prst="rect">
                        <a:avLst/>
                      </a:prstGeom>
                    </p:spPr>
                  </p:pic>
                </p:oleObj>
              </mc:Fallback>
            </mc:AlternateContent>
          </a:graphicData>
        </a:graphic>
      </p:graphicFrame>
    </p:spTree>
    <p:extLst>
      <p:ext uri="{BB962C8B-B14F-4D97-AF65-F5344CB8AC3E}">
        <p14:creationId xmlns:p14="http://schemas.microsoft.com/office/powerpoint/2010/main" val="1717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to 12">
            <a:extLst>
              <a:ext uri="{FF2B5EF4-FFF2-40B4-BE49-F238E27FC236}">
                <a16:creationId xmlns:a16="http://schemas.microsoft.com/office/drawing/2014/main" id="{1223F3A2-3088-26D2-6647-A266902D315A}"/>
              </a:ext>
            </a:extLst>
          </p:cNvPr>
          <p:cNvGraphicFramePr>
            <a:graphicFrameLocks noChangeAspect="1"/>
          </p:cNvGraphicFramePr>
          <p:nvPr>
            <p:extLst>
              <p:ext uri="{D42A27DB-BD31-4B8C-83A1-F6EECF244321}">
                <p14:modId xmlns:p14="http://schemas.microsoft.com/office/powerpoint/2010/main" val="841024106"/>
              </p:ext>
            </p:extLst>
          </p:nvPr>
        </p:nvGraphicFramePr>
        <p:xfrm>
          <a:off x="228224" y="3883978"/>
          <a:ext cx="4165779" cy="2419658"/>
        </p:xfrm>
        <a:graphic>
          <a:graphicData uri="http://schemas.openxmlformats.org/presentationml/2006/ole">
            <mc:AlternateContent xmlns:mc="http://schemas.openxmlformats.org/markup-compatibility/2006">
              <mc:Choice xmlns:v="urn:schemas-microsoft-com:vml" Requires="v">
                <p:oleObj name="Worksheet" r:id="rId2" imgW="2711413" imgH="1739811" progId="Excel.Sheet.12">
                  <p:link updateAutomatic="1"/>
                </p:oleObj>
              </mc:Choice>
              <mc:Fallback>
                <p:oleObj name="Worksheet" r:id="rId2" imgW="2711413" imgH="1739811" progId="Excel.Sheet.12">
                  <p:link updateAutomatic="1"/>
                  <p:pic>
                    <p:nvPicPr>
                      <p:cNvPr id="0" name=""/>
                      <p:cNvPicPr/>
                      <p:nvPr/>
                    </p:nvPicPr>
                    <p:blipFill>
                      <a:blip r:embed="rId3"/>
                      <a:stretch>
                        <a:fillRect/>
                      </a:stretch>
                    </p:blipFill>
                    <p:spPr>
                      <a:xfrm>
                        <a:off x="228224" y="3883978"/>
                        <a:ext cx="4165779" cy="2419658"/>
                      </a:xfrm>
                      <a:prstGeom prst="rect">
                        <a:avLst/>
                      </a:prstGeom>
                    </p:spPr>
                  </p:pic>
                </p:oleObj>
              </mc:Fallback>
            </mc:AlternateContent>
          </a:graphicData>
        </a:graphic>
      </p:graphicFrame>
      <p:sp>
        <p:nvSpPr>
          <p:cNvPr id="25" name="1 Marcador de texto"/>
          <p:cNvSpPr txBox="1">
            <a:spLocks/>
          </p:cNvSpPr>
          <p:nvPr/>
        </p:nvSpPr>
        <p:spPr>
          <a:xfrm>
            <a:off x="5940152" y="260648"/>
            <a:ext cx="3050574" cy="616357"/>
          </a:xfrm>
          <a:prstGeom prst="rect">
            <a:avLst/>
          </a:prstGeom>
        </p:spPr>
        <p:txBody>
          <a:bodyPr vert="horz" lIns="91440" tIns="45720" rIns="91440" bIns="45720" rtlCol="0" anchor="ctr"/>
          <a:lstStyle>
            <a:defPPr>
              <a:defRPr lang="es-C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CO" sz="1600" b="1" dirty="0">
                <a:solidFill>
                  <a:srgbClr val="3366CC"/>
                </a:solidFill>
                <a:latin typeface="Bookman Old Style" panose="02050604050505020204" pitchFamily="18" charset="0"/>
              </a:rPr>
              <a:t>TRÁFICO DE MIGRANTES</a:t>
            </a:r>
          </a:p>
        </p:txBody>
      </p:sp>
      <p:sp>
        <p:nvSpPr>
          <p:cNvPr id="37" name="15 CuadroTexto"/>
          <p:cNvSpPr txBox="1">
            <a:spLocks noChangeArrowheads="1"/>
          </p:cNvSpPr>
          <p:nvPr/>
        </p:nvSpPr>
        <p:spPr bwMode="auto">
          <a:xfrm>
            <a:off x="4932040" y="1062045"/>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6986" eaLnBrk="1" hangingPunct="1">
              <a:defRPr/>
            </a:pPr>
            <a:r>
              <a:rPr lang="es-CO" sz="1200" b="1" dirty="0">
                <a:solidFill>
                  <a:srgbClr val="3366CC"/>
                </a:solidFill>
                <a:latin typeface="Bookman Old Style" panose="02050604050505020204" pitchFamily="18" charset="0"/>
                <a:cs typeface="Arial Narrow"/>
              </a:rPr>
              <a:t>Corrido del año</a:t>
            </a:r>
            <a:endParaRPr lang="es-ES" sz="1200" b="1" dirty="0">
              <a:solidFill>
                <a:srgbClr val="3366CC"/>
              </a:solidFill>
              <a:latin typeface="Bookman Old Style" panose="02050604050505020204" pitchFamily="18" charset="0"/>
              <a:cs typeface="Arial Narrow"/>
            </a:endParaRPr>
          </a:p>
        </p:txBody>
      </p:sp>
      <p:sp>
        <p:nvSpPr>
          <p:cNvPr id="38" name="5 CuadroTexto"/>
          <p:cNvSpPr txBox="1"/>
          <p:nvPr/>
        </p:nvSpPr>
        <p:spPr>
          <a:xfrm>
            <a:off x="117418" y="3749229"/>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Comparativo mensual</a:t>
            </a:r>
          </a:p>
        </p:txBody>
      </p:sp>
      <p:sp>
        <p:nvSpPr>
          <p:cNvPr id="39" name="15 CuadroTexto"/>
          <p:cNvSpPr txBox="1">
            <a:spLocks noChangeArrowheads="1"/>
          </p:cNvSpPr>
          <p:nvPr/>
        </p:nvSpPr>
        <p:spPr bwMode="auto">
          <a:xfrm>
            <a:off x="4749998" y="4334624"/>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456986" eaLnBrk="1" hangingPunct="1">
              <a:defRPr/>
            </a:pPr>
            <a:r>
              <a:rPr lang="es-CO" sz="1200" b="1" dirty="0">
                <a:solidFill>
                  <a:srgbClr val="3366CC"/>
                </a:solidFill>
                <a:latin typeface="Bookman Old Style" panose="02050604050505020204" pitchFamily="18" charset="0"/>
                <a:cs typeface="Arial Narrow"/>
              </a:rPr>
              <a:t>Variación corrido del año</a:t>
            </a:r>
          </a:p>
        </p:txBody>
      </p:sp>
      <p:sp>
        <p:nvSpPr>
          <p:cNvPr id="46" name="Text Box 4"/>
          <p:cNvSpPr txBox="1">
            <a:spLocks noChangeArrowheads="1"/>
          </p:cNvSpPr>
          <p:nvPr/>
        </p:nvSpPr>
        <p:spPr bwMode="auto">
          <a:xfrm>
            <a:off x="7691096" y="6046731"/>
            <a:ext cx="1273393"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r"/>
            <a:r>
              <a:rPr lang="es-ES" altLang="es-CO" sz="700" b="1" dirty="0">
                <a:latin typeface="Bookman Old Style" panose="02050604050505020204" pitchFamily="18" charset="0"/>
                <a:cs typeface="Tahoma" pitchFamily="34" charset="0"/>
              </a:rPr>
              <a:t>Fuente: </a:t>
            </a:r>
            <a:r>
              <a:rPr lang="es-ES" altLang="es-CO" sz="700" dirty="0">
                <a:latin typeface="Bookman Old Style" panose="02050604050505020204" pitchFamily="18" charset="0"/>
                <a:cs typeface="Tahoma" pitchFamily="34" charset="0"/>
              </a:rPr>
              <a:t>Policía Nacional.</a:t>
            </a:r>
          </a:p>
        </p:txBody>
      </p:sp>
      <p:sp>
        <p:nvSpPr>
          <p:cNvPr id="17" name="Text Box 4"/>
          <p:cNvSpPr txBox="1">
            <a:spLocks noChangeArrowheads="1"/>
          </p:cNvSpPr>
          <p:nvPr/>
        </p:nvSpPr>
        <p:spPr bwMode="auto">
          <a:xfrm>
            <a:off x="7020272" y="692696"/>
            <a:ext cx="1885741"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r>
              <a:rPr lang="es-ES" altLang="es-CO" sz="700" dirty="0">
                <a:latin typeface="Bookman Old Style" panose="02050604050505020204" pitchFamily="18" charset="0"/>
                <a:cs typeface="Tahoma" pitchFamily="34" charset="0"/>
              </a:rPr>
              <a:t>Cifras preliminares sujetas a variación.</a:t>
            </a:r>
          </a:p>
        </p:txBody>
      </p:sp>
      <p:sp>
        <p:nvSpPr>
          <p:cNvPr id="20" name="Rectángulo 14">
            <a:extLst>
              <a:ext uri="{FF2B5EF4-FFF2-40B4-BE49-F238E27FC236}">
                <a16:creationId xmlns:a16="http://schemas.microsoft.com/office/drawing/2014/main" id="{7A0F47DC-4D96-5B43-820F-FB760FB0B44B}"/>
              </a:ext>
            </a:extLst>
          </p:cNvPr>
          <p:cNvSpPr/>
          <p:nvPr/>
        </p:nvSpPr>
        <p:spPr>
          <a:xfrm flipV="1">
            <a:off x="119763" y="6257931"/>
            <a:ext cx="8844726" cy="436110"/>
          </a:xfrm>
          <a:prstGeom prst="rect">
            <a:avLst/>
          </a:prstGeom>
          <a:noFill/>
          <a:ln>
            <a:solidFill>
              <a:srgbClr val="0030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solidFill>
                <a:schemeClr val="tx1"/>
              </a:solidFill>
              <a:latin typeface="Bookman Old Style" panose="02050604050505020204" pitchFamily="18" charset="0"/>
            </a:endParaRPr>
          </a:p>
        </p:txBody>
      </p:sp>
      <p:sp>
        <p:nvSpPr>
          <p:cNvPr id="30" name="2 Marcador de número de diapositiva"/>
          <p:cNvSpPr txBox="1">
            <a:spLocks/>
          </p:cNvSpPr>
          <p:nvPr/>
        </p:nvSpPr>
        <p:spPr bwMode="auto">
          <a:xfrm>
            <a:off x="8244408" y="6304235"/>
            <a:ext cx="67136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ctr" anchorCtr="0" compatLnSpc="1">
            <a:prstTxWarp prst="textNoShape">
              <a:avLst/>
            </a:prstTxWarp>
          </a:bodyPr>
          <a:lstStyle>
            <a:defPPr>
              <a:defRPr lang="es-ES"/>
            </a:defPPr>
            <a:lvl1pPr marL="0" algn="l" defTabSz="457200" rtl="0" eaLnBrk="1" latinLnBrk="0" hangingPunct="1">
              <a:defRPr sz="1800" kern="1200">
                <a:solidFill>
                  <a:schemeClr val="tx1"/>
                </a:solidFill>
                <a:latin typeface="Arial" charset="0"/>
                <a:ea typeface="+mn-ea"/>
                <a:cs typeface="+mn-cs"/>
              </a:defRPr>
            </a:lvl1pPr>
            <a:lvl2pPr marL="666723" indent="-256432" algn="l" defTabSz="457200" rtl="0" eaLnBrk="1" latinLnBrk="0" hangingPunct="1">
              <a:defRPr sz="1800" kern="1200">
                <a:solidFill>
                  <a:schemeClr val="tx1"/>
                </a:solidFill>
                <a:latin typeface="Arial" charset="0"/>
                <a:ea typeface="+mn-ea"/>
                <a:cs typeface="+mn-cs"/>
              </a:defRPr>
            </a:lvl2pPr>
            <a:lvl3pPr marL="1025728" indent="-205146" algn="l" defTabSz="457200" rtl="0" eaLnBrk="1" latinLnBrk="0" hangingPunct="1">
              <a:defRPr sz="1800" kern="1200">
                <a:solidFill>
                  <a:schemeClr val="tx1"/>
                </a:solidFill>
                <a:latin typeface="Arial" charset="0"/>
                <a:ea typeface="+mn-ea"/>
                <a:cs typeface="+mn-cs"/>
              </a:defRPr>
            </a:lvl3pPr>
            <a:lvl4pPr marL="1436019" indent="-205146" algn="l" defTabSz="457200" rtl="0" eaLnBrk="1" latinLnBrk="0" hangingPunct="1">
              <a:defRPr sz="1800" kern="1200">
                <a:solidFill>
                  <a:schemeClr val="tx1"/>
                </a:solidFill>
                <a:latin typeface="Arial" charset="0"/>
                <a:ea typeface="+mn-ea"/>
                <a:cs typeface="+mn-cs"/>
              </a:defRPr>
            </a:lvl4pPr>
            <a:lvl5pPr marL="1846311" indent="-205146" algn="l" defTabSz="457200" rtl="0" eaLnBrk="1" latinLnBrk="0" hangingPunct="1">
              <a:defRPr sz="1800" kern="1200">
                <a:solidFill>
                  <a:schemeClr val="tx1"/>
                </a:solidFill>
                <a:latin typeface="Arial" charset="0"/>
                <a:ea typeface="+mn-ea"/>
                <a:cs typeface="+mn-cs"/>
              </a:defRPr>
            </a:lvl5pPr>
            <a:lvl6pPr marL="2256602"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6pPr>
            <a:lvl7pPr marL="2666893"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7pPr>
            <a:lvl8pPr marL="3077185"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8pPr>
            <a:lvl9pPr marL="3487476"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9pPr>
          </a:lstStyle>
          <a:p>
            <a:pPr algn="r" defTabSz="820583" fontAlgn="base">
              <a:spcBef>
                <a:spcPct val="0"/>
              </a:spcBef>
              <a:spcAft>
                <a:spcPct val="0"/>
              </a:spcAft>
              <a:defRPr/>
            </a:pPr>
            <a:r>
              <a:rPr lang="es-CO" sz="1100" b="1" dirty="0">
                <a:latin typeface="Bookman Old Style" panose="02050604050505020204" pitchFamily="18" charset="0"/>
              </a:rPr>
              <a:t>16</a:t>
            </a:r>
          </a:p>
        </p:txBody>
      </p:sp>
      <p:sp>
        <p:nvSpPr>
          <p:cNvPr id="16" name="Text Box 3"/>
          <p:cNvSpPr txBox="1">
            <a:spLocks noChangeArrowheads="1"/>
          </p:cNvSpPr>
          <p:nvPr/>
        </p:nvSpPr>
        <p:spPr bwMode="auto">
          <a:xfrm>
            <a:off x="139957" y="6381328"/>
            <a:ext cx="8032444" cy="20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just">
              <a:spcAft>
                <a:spcPts val="600"/>
              </a:spcAft>
            </a:pPr>
            <a:r>
              <a:rPr lang="es-CO" altLang="es-CO" sz="800" b="1" dirty="0">
                <a:latin typeface="Bookman Old Style" panose="02050604050505020204" pitchFamily="18" charset="0"/>
                <a:cs typeface="Tahoma" pitchFamily="34" charset="0"/>
              </a:rPr>
              <a:t>Definición: </a:t>
            </a:r>
            <a:r>
              <a:rPr lang="es-CO" altLang="es-CO" sz="800" dirty="0">
                <a:latin typeface="Bookman Old Style" panose="02050604050505020204" pitchFamily="18" charset="0"/>
                <a:cs typeface="Tahoma" pitchFamily="34" charset="0"/>
              </a:rPr>
              <a:t>se incluye el delito de tráfico de migrantes, contemplado en el artículo 188, del Título III del Capitulo quinto del Código Penal.</a:t>
            </a:r>
            <a:r>
              <a:rPr lang="es-MX" altLang="es-CO" sz="800" dirty="0">
                <a:latin typeface="Bookman Old Style" panose="02050604050505020204" pitchFamily="18" charset="0"/>
                <a:cs typeface="Tahoma" pitchFamily="34" charset="0"/>
              </a:rPr>
              <a:t>.</a:t>
            </a:r>
            <a:endParaRPr lang="es-ES" altLang="es-CO" sz="800" dirty="0">
              <a:latin typeface="Bookman Old Style" panose="02050604050505020204" pitchFamily="18" charset="0"/>
              <a:cs typeface="Tahoma" pitchFamily="34" charset="0"/>
            </a:endParaRPr>
          </a:p>
        </p:txBody>
      </p:sp>
      <p:sp>
        <p:nvSpPr>
          <p:cNvPr id="32" name="12 CuadroTexto"/>
          <p:cNvSpPr txBox="1"/>
          <p:nvPr/>
        </p:nvSpPr>
        <p:spPr>
          <a:xfrm>
            <a:off x="128123" y="1065400"/>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Histórico nacional</a:t>
            </a:r>
          </a:p>
        </p:txBody>
      </p:sp>
      <p:graphicFrame>
        <p:nvGraphicFramePr>
          <p:cNvPr id="7" name="Objeto 6">
            <a:extLst>
              <a:ext uri="{FF2B5EF4-FFF2-40B4-BE49-F238E27FC236}">
                <a16:creationId xmlns:a16="http://schemas.microsoft.com/office/drawing/2014/main" id="{0534924A-3EB9-E349-ED18-8E62FEE8FB05}"/>
              </a:ext>
            </a:extLst>
          </p:cNvPr>
          <p:cNvGraphicFramePr>
            <a:graphicFrameLocks noChangeAspect="1"/>
          </p:cNvGraphicFramePr>
          <p:nvPr>
            <p:extLst>
              <p:ext uri="{D42A27DB-BD31-4B8C-83A1-F6EECF244321}">
                <p14:modId xmlns:p14="http://schemas.microsoft.com/office/powerpoint/2010/main" val="2513416697"/>
              </p:ext>
            </p:extLst>
          </p:nvPr>
        </p:nvGraphicFramePr>
        <p:xfrm>
          <a:off x="5521325" y="4875213"/>
          <a:ext cx="2997200" cy="596900"/>
        </p:xfrm>
        <a:graphic>
          <a:graphicData uri="http://schemas.openxmlformats.org/presentationml/2006/ole">
            <mc:AlternateContent xmlns:mc="http://schemas.openxmlformats.org/markup-compatibility/2006">
              <mc:Choice xmlns:v="urn:schemas-microsoft-com:vml" Requires="v">
                <p:oleObj name="Worksheet" r:id="rId4" imgW="2997103" imgH="596780" progId="Excel.Sheet.12">
                  <p:link updateAutomatic="1"/>
                </p:oleObj>
              </mc:Choice>
              <mc:Fallback>
                <p:oleObj name="Worksheet" r:id="rId4" imgW="2997103" imgH="596780" progId="Excel.Sheet.12">
                  <p:link updateAutomatic="1"/>
                  <p:pic>
                    <p:nvPicPr>
                      <p:cNvPr id="0" name=""/>
                      <p:cNvPicPr/>
                      <p:nvPr/>
                    </p:nvPicPr>
                    <p:blipFill>
                      <a:blip r:embed="rId5"/>
                      <a:stretch>
                        <a:fillRect/>
                      </a:stretch>
                    </p:blipFill>
                    <p:spPr>
                      <a:xfrm>
                        <a:off x="5521325" y="4875213"/>
                        <a:ext cx="2997200" cy="596900"/>
                      </a:xfrm>
                      <a:prstGeom prst="rect">
                        <a:avLst/>
                      </a:prstGeom>
                    </p:spPr>
                  </p:pic>
                </p:oleObj>
              </mc:Fallback>
            </mc:AlternateContent>
          </a:graphicData>
        </a:graphic>
      </p:graphicFrame>
      <p:graphicFrame>
        <p:nvGraphicFramePr>
          <p:cNvPr id="11" name="Objeto 10">
            <a:extLst>
              <a:ext uri="{FF2B5EF4-FFF2-40B4-BE49-F238E27FC236}">
                <a16:creationId xmlns:a16="http://schemas.microsoft.com/office/drawing/2014/main" id="{83C1E07B-C855-B015-A1E2-AC89AC32AAC2}"/>
              </a:ext>
            </a:extLst>
          </p:cNvPr>
          <p:cNvGraphicFramePr>
            <a:graphicFrameLocks noChangeAspect="1"/>
          </p:cNvGraphicFramePr>
          <p:nvPr>
            <p:extLst>
              <p:ext uri="{D42A27DB-BD31-4B8C-83A1-F6EECF244321}">
                <p14:modId xmlns:p14="http://schemas.microsoft.com/office/powerpoint/2010/main" val="2545780552"/>
              </p:ext>
            </p:extLst>
          </p:nvPr>
        </p:nvGraphicFramePr>
        <p:xfrm>
          <a:off x="139957" y="1329571"/>
          <a:ext cx="3952373" cy="2419658"/>
        </p:xfrm>
        <a:graphic>
          <a:graphicData uri="http://schemas.openxmlformats.org/presentationml/2006/ole">
            <mc:AlternateContent xmlns:mc="http://schemas.openxmlformats.org/markup-compatibility/2006">
              <mc:Choice xmlns:v="urn:schemas-microsoft-com:vml" Requires="v">
                <p:oleObj name="Worksheet" r:id="rId6" imgW="3086114" imgH="1739811" progId="Excel.Sheet.12">
                  <p:link updateAutomatic="1"/>
                </p:oleObj>
              </mc:Choice>
              <mc:Fallback>
                <p:oleObj name="Worksheet" r:id="rId6" imgW="3086114" imgH="1739811" progId="Excel.Sheet.12">
                  <p:link updateAutomatic="1"/>
                  <p:pic>
                    <p:nvPicPr>
                      <p:cNvPr id="0" name=""/>
                      <p:cNvPicPr/>
                      <p:nvPr/>
                    </p:nvPicPr>
                    <p:blipFill>
                      <a:blip r:embed="rId7"/>
                      <a:stretch>
                        <a:fillRect/>
                      </a:stretch>
                    </p:blipFill>
                    <p:spPr>
                      <a:xfrm>
                        <a:off x="139957" y="1329571"/>
                        <a:ext cx="3952373" cy="2419658"/>
                      </a:xfrm>
                      <a:prstGeom prst="rect">
                        <a:avLst/>
                      </a:prstGeom>
                    </p:spPr>
                  </p:pic>
                </p:oleObj>
              </mc:Fallback>
            </mc:AlternateContent>
          </a:graphicData>
        </a:graphic>
      </p:graphicFrame>
      <p:graphicFrame>
        <p:nvGraphicFramePr>
          <p:cNvPr id="12" name="Objeto 11">
            <a:extLst>
              <a:ext uri="{FF2B5EF4-FFF2-40B4-BE49-F238E27FC236}">
                <a16:creationId xmlns:a16="http://schemas.microsoft.com/office/drawing/2014/main" id="{F6F00F3A-341E-379C-5EC9-F30E399F2609}"/>
              </a:ext>
            </a:extLst>
          </p:cNvPr>
          <p:cNvGraphicFramePr>
            <a:graphicFrameLocks noChangeAspect="1"/>
          </p:cNvGraphicFramePr>
          <p:nvPr>
            <p:extLst>
              <p:ext uri="{D42A27DB-BD31-4B8C-83A1-F6EECF244321}">
                <p14:modId xmlns:p14="http://schemas.microsoft.com/office/powerpoint/2010/main" val="80175877"/>
              </p:ext>
            </p:extLst>
          </p:nvPr>
        </p:nvGraphicFramePr>
        <p:xfrm>
          <a:off x="4804333" y="1309053"/>
          <a:ext cx="4080080" cy="2440176"/>
        </p:xfrm>
        <a:graphic>
          <a:graphicData uri="http://schemas.openxmlformats.org/presentationml/2006/ole">
            <mc:AlternateContent xmlns:mc="http://schemas.openxmlformats.org/markup-compatibility/2006">
              <mc:Choice xmlns:v="urn:schemas-microsoft-com:vml" Requires="v">
                <p:oleObj name="Worksheet" r:id="rId8" imgW="3048038" imgH="1739811" progId="Excel.Sheet.12">
                  <p:link updateAutomatic="1"/>
                </p:oleObj>
              </mc:Choice>
              <mc:Fallback>
                <p:oleObj name="Worksheet" r:id="rId8" imgW="3048038" imgH="1739811" progId="Excel.Sheet.12">
                  <p:link updateAutomatic="1"/>
                  <p:pic>
                    <p:nvPicPr>
                      <p:cNvPr id="0" name=""/>
                      <p:cNvPicPr/>
                      <p:nvPr/>
                    </p:nvPicPr>
                    <p:blipFill>
                      <a:blip r:embed="rId9"/>
                      <a:stretch>
                        <a:fillRect/>
                      </a:stretch>
                    </p:blipFill>
                    <p:spPr>
                      <a:xfrm>
                        <a:off x="4804333" y="1309053"/>
                        <a:ext cx="4080080" cy="2440176"/>
                      </a:xfrm>
                      <a:prstGeom prst="rect">
                        <a:avLst/>
                      </a:prstGeom>
                    </p:spPr>
                  </p:pic>
                </p:oleObj>
              </mc:Fallback>
            </mc:AlternateContent>
          </a:graphicData>
        </a:graphic>
      </p:graphicFrame>
    </p:spTree>
    <p:extLst>
      <p:ext uri="{BB962C8B-B14F-4D97-AF65-F5344CB8AC3E}">
        <p14:creationId xmlns:p14="http://schemas.microsoft.com/office/powerpoint/2010/main" val="3868338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3" descr="\\FILESVR01\Direccion_Estudios_Sectoriales\RECURSOS DEE\DISEÑO Y FORMATOS\Fotos\FOTOS FFMM\IMG_954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45" r="9020"/>
          <a:stretch/>
        </p:blipFill>
        <p:spPr bwMode="auto">
          <a:xfrm>
            <a:off x="0" y="-27384"/>
            <a:ext cx="9144000" cy="6885384"/>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14">
            <a:extLst>
              <a:ext uri="{FF2B5EF4-FFF2-40B4-BE49-F238E27FC236}">
                <a16:creationId xmlns:a16="http://schemas.microsoft.com/office/drawing/2014/main" id="{7A0F47DC-4D96-5B43-820F-FB760FB0B44B}"/>
              </a:ext>
            </a:extLst>
          </p:cNvPr>
          <p:cNvSpPr/>
          <p:nvPr/>
        </p:nvSpPr>
        <p:spPr>
          <a:xfrm flipV="1">
            <a:off x="329972" y="-2"/>
            <a:ext cx="3465695" cy="4077073"/>
          </a:xfrm>
          <a:prstGeom prst="rect">
            <a:avLst/>
          </a:prstGeom>
          <a:solidFill>
            <a:srgbClr val="F2AE3C">
              <a:alpha val="6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6" name="3 Marcador de texto"/>
          <p:cNvSpPr txBox="1">
            <a:spLocks/>
          </p:cNvSpPr>
          <p:nvPr/>
        </p:nvSpPr>
        <p:spPr>
          <a:xfrm>
            <a:off x="329972" y="1556792"/>
            <a:ext cx="3465695" cy="201622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es-CO" sz="2500" b="1" dirty="0">
                <a:solidFill>
                  <a:schemeClr val="bg1"/>
                </a:solidFill>
                <a:latin typeface="Montserrat-Regular"/>
                <a:cs typeface="Corbel"/>
              </a:rPr>
              <a:t>DELITOS CONTRA LA LIBERTAD, INTEGRIDAD Y FORMACIÓN SEXUALES</a:t>
            </a:r>
            <a:endParaRPr lang="es-CO" sz="2500" dirty="0">
              <a:solidFill>
                <a:schemeClr val="bg1"/>
              </a:solidFill>
              <a:latin typeface="Montserrat-Regular"/>
            </a:endParaRPr>
          </a:p>
        </p:txBody>
      </p:sp>
      <p:sp>
        <p:nvSpPr>
          <p:cNvPr id="27" name="5 Marcador de texto"/>
          <p:cNvSpPr txBox="1">
            <a:spLocks/>
          </p:cNvSpPr>
          <p:nvPr/>
        </p:nvSpPr>
        <p:spPr>
          <a:xfrm>
            <a:off x="507253" y="620688"/>
            <a:ext cx="617468" cy="86726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es-CO" sz="6000" b="1" dirty="0">
                <a:solidFill>
                  <a:srgbClr val="3366CC"/>
                </a:solidFill>
                <a:latin typeface="Montserrat-Regular"/>
                <a:cs typeface="Corbel"/>
              </a:rPr>
              <a:t>3</a:t>
            </a:r>
          </a:p>
        </p:txBody>
      </p:sp>
      <p:cxnSp>
        <p:nvCxnSpPr>
          <p:cNvPr id="5" name="Conector recto 4"/>
          <p:cNvCxnSpPr/>
          <p:nvPr/>
        </p:nvCxnSpPr>
        <p:spPr>
          <a:xfrm>
            <a:off x="507253" y="3573016"/>
            <a:ext cx="30566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Imagen 2">
            <a:extLst>
              <a:ext uri="{FF2B5EF4-FFF2-40B4-BE49-F238E27FC236}">
                <a16:creationId xmlns:a16="http://schemas.microsoft.com/office/drawing/2014/main" id="{A1C94E4C-94DC-B137-18AC-69E5A5945954}"/>
              </a:ext>
            </a:extLst>
          </p:cNvPr>
          <p:cNvPicPr>
            <a:picLocks noChangeAspect="1"/>
          </p:cNvPicPr>
          <p:nvPr/>
        </p:nvPicPr>
        <p:blipFill rotWithShape="1">
          <a:blip r:embed="rId3">
            <a:extLst>
              <a:ext uri="{28A0092B-C50C-407E-A947-70E740481C1C}">
                <a14:useLocalDpi xmlns:a14="http://schemas.microsoft.com/office/drawing/2010/main" val="0"/>
              </a:ext>
            </a:extLst>
          </a:blip>
          <a:srcRect l="1153" t="2110" r="83288" b="87286"/>
          <a:stretch/>
        </p:blipFill>
        <p:spPr>
          <a:xfrm>
            <a:off x="514004" y="-6331"/>
            <a:ext cx="1668207" cy="698568"/>
          </a:xfrm>
          <a:prstGeom prst="rect">
            <a:avLst/>
          </a:prstGeom>
        </p:spPr>
      </p:pic>
      <p:pic>
        <p:nvPicPr>
          <p:cNvPr id="4" name="Imagen 3" descr="Forma&#10;&#10;Descripción generada automáticamente con confianza media">
            <a:extLst>
              <a:ext uri="{FF2B5EF4-FFF2-40B4-BE49-F238E27FC236}">
                <a16:creationId xmlns:a16="http://schemas.microsoft.com/office/drawing/2014/main" id="{CE454E86-2EF5-42B3-6E58-6DBC657080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9628" y="143756"/>
            <a:ext cx="1374260" cy="475621"/>
          </a:xfrm>
          <a:prstGeom prst="rect">
            <a:avLst/>
          </a:prstGeom>
        </p:spPr>
      </p:pic>
    </p:spTree>
    <p:extLst>
      <p:ext uri="{BB962C8B-B14F-4D97-AF65-F5344CB8AC3E}">
        <p14:creationId xmlns:p14="http://schemas.microsoft.com/office/powerpoint/2010/main" val="30454441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9 Objeto"/>
          <p:cNvGraphicFramePr>
            <a:graphicFrameLocks noChangeAspect="1"/>
          </p:cNvGraphicFramePr>
          <p:nvPr>
            <p:extLst>
              <p:ext uri="{D42A27DB-BD31-4B8C-83A1-F6EECF244321}">
                <p14:modId xmlns:p14="http://schemas.microsoft.com/office/powerpoint/2010/main" val="2807344557"/>
              </p:ext>
            </p:extLst>
          </p:nvPr>
        </p:nvGraphicFramePr>
        <p:xfrm>
          <a:off x="117418" y="4016754"/>
          <a:ext cx="4119940" cy="2303562"/>
        </p:xfrm>
        <a:graphic>
          <a:graphicData uri="http://schemas.openxmlformats.org/presentationml/2006/ole">
            <mc:AlternateContent xmlns:mc="http://schemas.openxmlformats.org/markup-compatibility/2006">
              <mc:Choice xmlns:v="urn:schemas-microsoft-com:vml" Requires="v">
                <p:oleObj name="Worksheet" r:id="rId2" imgW="3048038" imgH="1746096" progId="Excel.Sheet.12">
                  <p:link updateAutomatic="1"/>
                </p:oleObj>
              </mc:Choice>
              <mc:Fallback>
                <p:oleObj name="Worksheet" r:id="rId2" imgW="3048038" imgH="1746096" progId="Excel.Sheet.12">
                  <p:link updateAutomatic="1"/>
                  <p:pic>
                    <p:nvPicPr>
                      <p:cNvPr id="10" name="9 Objeto"/>
                      <p:cNvPicPr/>
                      <p:nvPr/>
                    </p:nvPicPr>
                    <p:blipFill>
                      <a:blip r:embed="rId3"/>
                      <a:stretch>
                        <a:fillRect/>
                      </a:stretch>
                    </p:blipFill>
                    <p:spPr>
                      <a:xfrm>
                        <a:off x="117418" y="4016754"/>
                        <a:ext cx="4119940" cy="2303562"/>
                      </a:xfrm>
                      <a:prstGeom prst="rect">
                        <a:avLst/>
                      </a:prstGeom>
                    </p:spPr>
                  </p:pic>
                </p:oleObj>
              </mc:Fallback>
            </mc:AlternateContent>
          </a:graphicData>
        </a:graphic>
      </p:graphicFrame>
      <p:graphicFrame>
        <p:nvGraphicFramePr>
          <p:cNvPr id="6" name="5 Objeto"/>
          <p:cNvGraphicFramePr>
            <a:graphicFrameLocks noChangeAspect="1"/>
          </p:cNvGraphicFramePr>
          <p:nvPr>
            <p:extLst>
              <p:ext uri="{D42A27DB-BD31-4B8C-83A1-F6EECF244321}">
                <p14:modId xmlns:p14="http://schemas.microsoft.com/office/powerpoint/2010/main" val="4091249269"/>
              </p:ext>
            </p:extLst>
          </p:nvPr>
        </p:nvGraphicFramePr>
        <p:xfrm>
          <a:off x="139956" y="1353545"/>
          <a:ext cx="4144012" cy="2462786"/>
        </p:xfrm>
        <a:graphic>
          <a:graphicData uri="http://schemas.openxmlformats.org/presentationml/2006/ole">
            <mc:AlternateContent xmlns:mc="http://schemas.openxmlformats.org/markup-compatibility/2006">
              <mc:Choice xmlns:v="urn:schemas-microsoft-com:vml" Requires="v">
                <p:oleObj name="Worksheet" r:id="rId4" imgW="3086114" imgH="1739811" progId="Excel.Sheet.12">
                  <p:link updateAutomatic="1"/>
                </p:oleObj>
              </mc:Choice>
              <mc:Fallback>
                <p:oleObj name="Worksheet" r:id="rId4" imgW="3086114" imgH="1739811" progId="Excel.Sheet.12">
                  <p:link updateAutomatic="1"/>
                  <p:pic>
                    <p:nvPicPr>
                      <p:cNvPr id="6" name="5 Objeto"/>
                      <p:cNvPicPr/>
                      <p:nvPr/>
                    </p:nvPicPr>
                    <p:blipFill>
                      <a:blip r:embed="rId5"/>
                      <a:stretch>
                        <a:fillRect/>
                      </a:stretch>
                    </p:blipFill>
                    <p:spPr>
                      <a:xfrm>
                        <a:off x="139956" y="1353545"/>
                        <a:ext cx="4144012" cy="2462786"/>
                      </a:xfrm>
                      <a:prstGeom prst="rect">
                        <a:avLst/>
                      </a:prstGeom>
                    </p:spPr>
                  </p:pic>
                </p:oleObj>
              </mc:Fallback>
            </mc:AlternateContent>
          </a:graphicData>
        </a:graphic>
      </p:graphicFrame>
      <p:graphicFrame>
        <p:nvGraphicFramePr>
          <p:cNvPr id="8" name="7 Objeto"/>
          <p:cNvGraphicFramePr>
            <a:graphicFrameLocks noChangeAspect="1"/>
          </p:cNvGraphicFramePr>
          <p:nvPr>
            <p:extLst>
              <p:ext uri="{D42A27DB-BD31-4B8C-83A1-F6EECF244321}">
                <p14:modId xmlns:p14="http://schemas.microsoft.com/office/powerpoint/2010/main" val="1347992232"/>
              </p:ext>
            </p:extLst>
          </p:nvPr>
        </p:nvGraphicFramePr>
        <p:xfrm>
          <a:off x="4758072" y="1370470"/>
          <a:ext cx="4078831" cy="2445861"/>
        </p:xfrm>
        <a:graphic>
          <a:graphicData uri="http://schemas.openxmlformats.org/presentationml/2006/ole">
            <mc:AlternateContent xmlns:mc="http://schemas.openxmlformats.org/markup-compatibility/2006">
              <mc:Choice xmlns:v="urn:schemas-microsoft-com:vml" Requires="v">
                <p:oleObj name="Worksheet" r:id="rId6" imgW="3048038" imgH="1739811" progId="Excel.Sheet.12">
                  <p:link updateAutomatic="1"/>
                </p:oleObj>
              </mc:Choice>
              <mc:Fallback>
                <p:oleObj name="Worksheet" r:id="rId6" imgW="3048038" imgH="1739811" progId="Excel.Sheet.12">
                  <p:link updateAutomatic="1"/>
                  <p:pic>
                    <p:nvPicPr>
                      <p:cNvPr id="8" name="7 Objeto"/>
                      <p:cNvPicPr/>
                      <p:nvPr/>
                    </p:nvPicPr>
                    <p:blipFill>
                      <a:blip r:embed="rId7"/>
                      <a:stretch>
                        <a:fillRect/>
                      </a:stretch>
                    </p:blipFill>
                    <p:spPr>
                      <a:xfrm>
                        <a:off x="4758072" y="1370470"/>
                        <a:ext cx="4078831" cy="2445861"/>
                      </a:xfrm>
                      <a:prstGeom prst="rect">
                        <a:avLst/>
                      </a:prstGeom>
                    </p:spPr>
                  </p:pic>
                </p:oleObj>
              </mc:Fallback>
            </mc:AlternateContent>
          </a:graphicData>
        </a:graphic>
      </p:graphicFrame>
      <p:sp>
        <p:nvSpPr>
          <p:cNvPr id="25" name="1 Marcador de texto"/>
          <p:cNvSpPr txBox="1">
            <a:spLocks/>
          </p:cNvSpPr>
          <p:nvPr/>
        </p:nvSpPr>
        <p:spPr>
          <a:xfrm>
            <a:off x="6228184" y="260648"/>
            <a:ext cx="2762542" cy="616357"/>
          </a:xfrm>
          <a:prstGeom prst="rect">
            <a:avLst/>
          </a:prstGeom>
        </p:spPr>
        <p:txBody>
          <a:bodyPr vert="horz" lIns="91440" tIns="45720" rIns="91440" bIns="45720" rtlCol="0" anchor="ctr"/>
          <a:lstStyle>
            <a:defPPr>
              <a:defRPr lang="es-C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CO" sz="1600" b="1" dirty="0">
                <a:solidFill>
                  <a:srgbClr val="3366CC"/>
                </a:solidFill>
                <a:latin typeface="Bookman Old Style" panose="02050604050505020204" pitchFamily="18" charset="0"/>
              </a:rPr>
              <a:t>DELITOS SEXUALES</a:t>
            </a:r>
          </a:p>
        </p:txBody>
      </p:sp>
      <p:sp>
        <p:nvSpPr>
          <p:cNvPr id="37" name="15 CuadroTexto"/>
          <p:cNvSpPr txBox="1">
            <a:spLocks noChangeArrowheads="1"/>
          </p:cNvSpPr>
          <p:nvPr/>
        </p:nvSpPr>
        <p:spPr bwMode="auto">
          <a:xfrm>
            <a:off x="4932040" y="1062045"/>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6986" eaLnBrk="1" hangingPunct="1">
              <a:defRPr/>
            </a:pPr>
            <a:r>
              <a:rPr lang="es-CO" sz="1200" b="1" dirty="0">
                <a:solidFill>
                  <a:srgbClr val="3366CC"/>
                </a:solidFill>
                <a:latin typeface="Bookman Old Style" panose="02050604050505020204" pitchFamily="18" charset="0"/>
                <a:cs typeface="Arial Narrow"/>
              </a:rPr>
              <a:t>Corrido del año</a:t>
            </a:r>
            <a:endParaRPr lang="es-ES" sz="1200" b="1" dirty="0">
              <a:solidFill>
                <a:srgbClr val="3366CC"/>
              </a:solidFill>
              <a:latin typeface="Bookman Old Style" panose="02050604050505020204" pitchFamily="18" charset="0"/>
              <a:cs typeface="Arial Narrow"/>
            </a:endParaRPr>
          </a:p>
        </p:txBody>
      </p:sp>
      <p:sp>
        <p:nvSpPr>
          <p:cNvPr id="38" name="5 CuadroTexto"/>
          <p:cNvSpPr txBox="1"/>
          <p:nvPr/>
        </p:nvSpPr>
        <p:spPr>
          <a:xfrm>
            <a:off x="117418" y="3749229"/>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Comparativo mensual</a:t>
            </a:r>
          </a:p>
        </p:txBody>
      </p:sp>
      <p:sp>
        <p:nvSpPr>
          <p:cNvPr id="39" name="15 CuadroTexto"/>
          <p:cNvSpPr txBox="1">
            <a:spLocks noChangeArrowheads="1"/>
          </p:cNvSpPr>
          <p:nvPr/>
        </p:nvSpPr>
        <p:spPr bwMode="auto">
          <a:xfrm>
            <a:off x="4749998" y="4334624"/>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456986" eaLnBrk="1" hangingPunct="1">
              <a:defRPr/>
            </a:pPr>
            <a:r>
              <a:rPr lang="es-CO" sz="1200" b="1" dirty="0">
                <a:solidFill>
                  <a:srgbClr val="3366CC"/>
                </a:solidFill>
                <a:latin typeface="Bookman Old Style" panose="02050604050505020204" pitchFamily="18" charset="0"/>
                <a:cs typeface="Arial Narrow"/>
              </a:rPr>
              <a:t>Variación corrido del año</a:t>
            </a:r>
          </a:p>
        </p:txBody>
      </p:sp>
      <p:sp>
        <p:nvSpPr>
          <p:cNvPr id="46" name="Text Box 4"/>
          <p:cNvSpPr txBox="1">
            <a:spLocks noChangeArrowheads="1"/>
          </p:cNvSpPr>
          <p:nvPr/>
        </p:nvSpPr>
        <p:spPr bwMode="auto">
          <a:xfrm>
            <a:off x="7691096" y="6046731"/>
            <a:ext cx="1273393"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r"/>
            <a:r>
              <a:rPr lang="es-ES" altLang="es-CO" sz="700" b="1" dirty="0">
                <a:latin typeface="Bookman Old Style" panose="02050604050505020204" pitchFamily="18" charset="0"/>
                <a:cs typeface="Tahoma" pitchFamily="34" charset="0"/>
              </a:rPr>
              <a:t>Fuente: </a:t>
            </a:r>
            <a:r>
              <a:rPr lang="es-ES" altLang="es-CO" sz="700" dirty="0">
                <a:latin typeface="Bookman Old Style" panose="02050604050505020204" pitchFamily="18" charset="0"/>
                <a:cs typeface="Tahoma" pitchFamily="34" charset="0"/>
              </a:rPr>
              <a:t>Policía Nacional.</a:t>
            </a:r>
          </a:p>
        </p:txBody>
      </p:sp>
      <p:sp>
        <p:nvSpPr>
          <p:cNvPr id="17" name="Text Box 4"/>
          <p:cNvSpPr txBox="1">
            <a:spLocks noChangeArrowheads="1"/>
          </p:cNvSpPr>
          <p:nvPr/>
        </p:nvSpPr>
        <p:spPr bwMode="auto">
          <a:xfrm>
            <a:off x="7020272" y="692696"/>
            <a:ext cx="1885741"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r>
              <a:rPr lang="es-ES" altLang="es-CO" sz="700" dirty="0">
                <a:latin typeface="Bookman Old Style" panose="02050604050505020204" pitchFamily="18" charset="0"/>
                <a:cs typeface="Tahoma" pitchFamily="34" charset="0"/>
              </a:rPr>
              <a:t>Cifras preliminares sujetas a variación.</a:t>
            </a:r>
          </a:p>
        </p:txBody>
      </p:sp>
      <p:sp>
        <p:nvSpPr>
          <p:cNvPr id="20" name="Rectángulo 14">
            <a:extLst>
              <a:ext uri="{FF2B5EF4-FFF2-40B4-BE49-F238E27FC236}">
                <a16:creationId xmlns:a16="http://schemas.microsoft.com/office/drawing/2014/main" id="{7A0F47DC-4D96-5B43-820F-FB760FB0B44B}"/>
              </a:ext>
            </a:extLst>
          </p:cNvPr>
          <p:cNvSpPr/>
          <p:nvPr/>
        </p:nvSpPr>
        <p:spPr>
          <a:xfrm flipV="1">
            <a:off x="119763" y="6257931"/>
            <a:ext cx="8844726" cy="436110"/>
          </a:xfrm>
          <a:prstGeom prst="rect">
            <a:avLst/>
          </a:prstGeom>
          <a:noFill/>
          <a:ln>
            <a:solidFill>
              <a:srgbClr val="0030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solidFill>
                <a:schemeClr val="tx1"/>
              </a:solidFill>
              <a:latin typeface="Bookman Old Style" panose="02050604050505020204" pitchFamily="18" charset="0"/>
            </a:endParaRPr>
          </a:p>
        </p:txBody>
      </p:sp>
      <p:sp>
        <p:nvSpPr>
          <p:cNvPr id="30" name="2 Marcador de número de diapositiva"/>
          <p:cNvSpPr txBox="1">
            <a:spLocks/>
          </p:cNvSpPr>
          <p:nvPr/>
        </p:nvSpPr>
        <p:spPr bwMode="auto">
          <a:xfrm>
            <a:off x="8244408" y="6304235"/>
            <a:ext cx="67136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ctr" anchorCtr="0" compatLnSpc="1">
            <a:prstTxWarp prst="textNoShape">
              <a:avLst/>
            </a:prstTxWarp>
          </a:bodyPr>
          <a:lstStyle>
            <a:defPPr>
              <a:defRPr lang="es-ES"/>
            </a:defPPr>
            <a:lvl1pPr marL="0" algn="l" defTabSz="457200" rtl="0" eaLnBrk="1" latinLnBrk="0" hangingPunct="1">
              <a:defRPr sz="1800" kern="1200">
                <a:solidFill>
                  <a:schemeClr val="tx1"/>
                </a:solidFill>
                <a:latin typeface="Arial" charset="0"/>
                <a:ea typeface="+mn-ea"/>
                <a:cs typeface="+mn-cs"/>
              </a:defRPr>
            </a:lvl1pPr>
            <a:lvl2pPr marL="666723" indent="-256432" algn="l" defTabSz="457200" rtl="0" eaLnBrk="1" latinLnBrk="0" hangingPunct="1">
              <a:defRPr sz="1800" kern="1200">
                <a:solidFill>
                  <a:schemeClr val="tx1"/>
                </a:solidFill>
                <a:latin typeface="Arial" charset="0"/>
                <a:ea typeface="+mn-ea"/>
                <a:cs typeface="+mn-cs"/>
              </a:defRPr>
            </a:lvl2pPr>
            <a:lvl3pPr marL="1025728" indent="-205146" algn="l" defTabSz="457200" rtl="0" eaLnBrk="1" latinLnBrk="0" hangingPunct="1">
              <a:defRPr sz="1800" kern="1200">
                <a:solidFill>
                  <a:schemeClr val="tx1"/>
                </a:solidFill>
                <a:latin typeface="Arial" charset="0"/>
                <a:ea typeface="+mn-ea"/>
                <a:cs typeface="+mn-cs"/>
              </a:defRPr>
            </a:lvl3pPr>
            <a:lvl4pPr marL="1436019" indent="-205146" algn="l" defTabSz="457200" rtl="0" eaLnBrk="1" latinLnBrk="0" hangingPunct="1">
              <a:defRPr sz="1800" kern="1200">
                <a:solidFill>
                  <a:schemeClr val="tx1"/>
                </a:solidFill>
                <a:latin typeface="Arial" charset="0"/>
                <a:ea typeface="+mn-ea"/>
                <a:cs typeface="+mn-cs"/>
              </a:defRPr>
            </a:lvl4pPr>
            <a:lvl5pPr marL="1846311" indent="-205146" algn="l" defTabSz="457200" rtl="0" eaLnBrk="1" latinLnBrk="0" hangingPunct="1">
              <a:defRPr sz="1800" kern="1200">
                <a:solidFill>
                  <a:schemeClr val="tx1"/>
                </a:solidFill>
                <a:latin typeface="Arial" charset="0"/>
                <a:ea typeface="+mn-ea"/>
                <a:cs typeface="+mn-cs"/>
              </a:defRPr>
            </a:lvl5pPr>
            <a:lvl6pPr marL="2256602"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6pPr>
            <a:lvl7pPr marL="2666893"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7pPr>
            <a:lvl8pPr marL="3077185"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8pPr>
            <a:lvl9pPr marL="3487476"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9pPr>
          </a:lstStyle>
          <a:p>
            <a:pPr algn="r" defTabSz="820583" fontAlgn="base">
              <a:spcBef>
                <a:spcPct val="0"/>
              </a:spcBef>
              <a:spcAft>
                <a:spcPct val="0"/>
              </a:spcAft>
              <a:defRPr/>
            </a:pPr>
            <a:r>
              <a:rPr lang="es-CO" sz="1100" b="1" dirty="0">
                <a:latin typeface="Bookman Old Style" panose="02050604050505020204" pitchFamily="18" charset="0"/>
              </a:rPr>
              <a:t>18</a:t>
            </a:r>
          </a:p>
        </p:txBody>
      </p:sp>
      <p:sp>
        <p:nvSpPr>
          <p:cNvPr id="16" name="Text Box 3"/>
          <p:cNvSpPr txBox="1">
            <a:spLocks noChangeArrowheads="1"/>
          </p:cNvSpPr>
          <p:nvPr/>
        </p:nvSpPr>
        <p:spPr bwMode="auto">
          <a:xfrm>
            <a:off x="139956" y="6263335"/>
            <a:ext cx="8311893" cy="32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just">
              <a:spcAft>
                <a:spcPts val="600"/>
              </a:spcAft>
            </a:pPr>
            <a:r>
              <a:rPr lang="es-CO" altLang="es-CO" sz="800" b="1" dirty="0">
                <a:latin typeface="Bookman Old Style" panose="02050604050505020204" pitchFamily="18" charset="0"/>
                <a:cs typeface="Tahoma" pitchFamily="34" charset="0"/>
              </a:rPr>
              <a:t>Definición: </a:t>
            </a:r>
            <a:r>
              <a:rPr lang="es-MX" sz="800" dirty="0"/>
              <a:t>son todos aquellos comprendidos en el Título IV “Delitos contra la libertad, integridad y formación sexuales” del Código Penal Colombiano, Ley 599 de 2000 (art. 205 al 219), que incluye los delitos relacionados con la violación, actos sexuales abusivos y de la explotación sexual. Se mide en víctimas. </a:t>
            </a:r>
            <a:endParaRPr lang="es-MX" sz="800" b="1" dirty="0"/>
          </a:p>
        </p:txBody>
      </p:sp>
      <p:sp>
        <p:nvSpPr>
          <p:cNvPr id="32" name="12 CuadroTexto"/>
          <p:cNvSpPr txBox="1"/>
          <p:nvPr/>
        </p:nvSpPr>
        <p:spPr>
          <a:xfrm>
            <a:off x="128123" y="1065400"/>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Histórico nacional</a:t>
            </a:r>
          </a:p>
        </p:txBody>
      </p:sp>
      <p:graphicFrame>
        <p:nvGraphicFramePr>
          <p:cNvPr id="2" name="Objeto 1">
            <a:extLst>
              <a:ext uri="{FF2B5EF4-FFF2-40B4-BE49-F238E27FC236}">
                <a16:creationId xmlns:a16="http://schemas.microsoft.com/office/drawing/2014/main" id="{4CE41EC8-1767-E822-35E9-BC9A68577640}"/>
              </a:ext>
            </a:extLst>
          </p:cNvPr>
          <p:cNvGraphicFramePr>
            <a:graphicFrameLocks noChangeAspect="1"/>
          </p:cNvGraphicFramePr>
          <p:nvPr>
            <p:extLst>
              <p:ext uri="{D42A27DB-BD31-4B8C-83A1-F6EECF244321}">
                <p14:modId xmlns:p14="http://schemas.microsoft.com/office/powerpoint/2010/main" val="832642778"/>
              </p:ext>
            </p:extLst>
          </p:nvPr>
        </p:nvGraphicFramePr>
        <p:xfrm>
          <a:off x="5410200" y="4775200"/>
          <a:ext cx="2997200" cy="596900"/>
        </p:xfrm>
        <a:graphic>
          <a:graphicData uri="http://schemas.openxmlformats.org/presentationml/2006/ole">
            <mc:AlternateContent xmlns:mc="http://schemas.openxmlformats.org/markup-compatibility/2006">
              <mc:Choice xmlns:v="urn:schemas-microsoft-com:vml" Requires="v">
                <p:oleObj name="Worksheet" r:id="rId8" imgW="2997103" imgH="596780" progId="Excel.Sheet.12">
                  <p:link updateAutomatic="1"/>
                </p:oleObj>
              </mc:Choice>
              <mc:Fallback>
                <p:oleObj name="Worksheet" r:id="rId8" imgW="2997103" imgH="596780" progId="Excel.Sheet.12">
                  <p:link updateAutomatic="1"/>
                  <p:pic>
                    <p:nvPicPr>
                      <p:cNvPr id="2" name="Objeto 1">
                        <a:extLst>
                          <a:ext uri="{FF2B5EF4-FFF2-40B4-BE49-F238E27FC236}">
                            <a16:creationId xmlns:a16="http://schemas.microsoft.com/office/drawing/2014/main" id="{4CE41EC8-1767-E822-35E9-BC9A68577640}"/>
                          </a:ext>
                        </a:extLst>
                      </p:cNvPr>
                      <p:cNvPicPr/>
                      <p:nvPr/>
                    </p:nvPicPr>
                    <p:blipFill>
                      <a:blip r:embed="rId9"/>
                      <a:stretch>
                        <a:fillRect/>
                      </a:stretch>
                    </p:blipFill>
                    <p:spPr>
                      <a:xfrm>
                        <a:off x="5410200" y="4775200"/>
                        <a:ext cx="2997200" cy="596900"/>
                      </a:xfrm>
                      <a:prstGeom prst="rect">
                        <a:avLst/>
                      </a:prstGeom>
                    </p:spPr>
                  </p:pic>
                </p:oleObj>
              </mc:Fallback>
            </mc:AlternateContent>
          </a:graphicData>
        </a:graphic>
      </p:graphicFrame>
    </p:spTree>
    <p:extLst>
      <p:ext uri="{BB962C8B-B14F-4D97-AF65-F5344CB8AC3E}">
        <p14:creationId xmlns:p14="http://schemas.microsoft.com/office/powerpoint/2010/main" val="3990313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14">
            <a:extLst>
              <a:ext uri="{FF2B5EF4-FFF2-40B4-BE49-F238E27FC236}">
                <a16:creationId xmlns:a16="http://schemas.microsoft.com/office/drawing/2014/main" id="{7A0F47DC-4D96-5B43-820F-FB760FB0B44B}"/>
              </a:ext>
            </a:extLst>
          </p:cNvPr>
          <p:cNvSpPr/>
          <p:nvPr/>
        </p:nvSpPr>
        <p:spPr>
          <a:xfrm flipV="1">
            <a:off x="4067944" y="1175220"/>
            <a:ext cx="4422363" cy="4058491"/>
          </a:xfrm>
          <a:prstGeom prst="rect">
            <a:avLst/>
          </a:prstGeom>
          <a:noFill/>
          <a:ln>
            <a:solidFill>
              <a:srgbClr val="0030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5" name="CuadroTexto 4"/>
          <p:cNvSpPr txBox="1"/>
          <p:nvPr/>
        </p:nvSpPr>
        <p:spPr>
          <a:xfrm>
            <a:off x="4225451" y="1268760"/>
            <a:ext cx="4080909" cy="3570208"/>
          </a:xfrm>
          <a:prstGeom prst="rect">
            <a:avLst/>
          </a:prstGeom>
          <a:noFill/>
        </p:spPr>
        <p:txBody>
          <a:bodyPr wrap="square" rtlCol="0">
            <a:spAutoFit/>
          </a:bodyPr>
          <a:lstStyle/>
          <a:p>
            <a:r>
              <a:rPr lang="es-CO" sz="1400" dirty="0">
                <a:solidFill>
                  <a:srgbClr val="658BF7"/>
                </a:solidFill>
                <a:latin typeface="Bookman Old Style" panose="02050604050505020204" pitchFamily="18" charset="0"/>
              </a:rPr>
              <a:t>Iván Velásquez Gómez</a:t>
            </a:r>
          </a:p>
          <a:p>
            <a:r>
              <a:rPr lang="es-CO" sz="1400" dirty="0">
                <a:solidFill>
                  <a:schemeClr val="tx1">
                    <a:lumMod val="75000"/>
                    <a:lumOff val="25000"/>
                  </a:schemeClr>
                </a:solidFill>
                <a:latin typeface="Bookman Old Style" panose="02050604050505020204" pitchFamily="18" charset="0"/>
              </a:rPr>
              <a:t>Ministro de Defensa Nacional</a:t>
            </a:r>
          </a:p>
          <a:p>
            <a:endParaRPr lang="es-CO" sz="1400" b="1" dirty="0">
              <a:solidFill>
                <a:schemeClr val="tx1">
                  <a:lumMod val="85000"/>
                  <a:lumOff val="15000"/>
                </a:schemeClr>
              </a:solidFill>
              <a:latin typeface="Bookman Old Style" panose="02050604050505020204" pitchFamily="18" charset="0"/>
            </a:endParaRPr>
          </a:p>
          <a:p>
            <a:r>
              <a:rPr lang="es-CO" sz="1400" dirty="0">
                <a:solidFill>
                  <a:srgbClr val="658BF7"/>
                </a:solidFill>
                <a:latin typeface="Bookman Old Style" panose="02050604050505020204" pitchFamily="18" charset="0"/>
              </a:rPr>
              <a:t>Daniela Gómez Rivas</a:t>
            </a:r>
          </a:p>
          <a:p>
            <a:r>
              <a:rPr lang="es-CO" sz="1400" dirty="0">
                <a:solidFill>
                  <a:schemeClr val="tx1">
                    <a:lumMod val="75000"/>
                    <a:lumOff val="25000"/>
                  </a:schemeClr>
                </a:solidFill>
                <a:latin typeface="Bookman Old Style" panose="02050604050505020204" pitchFamily="18" charset="0"/>
              </a:rPr>
              <a:t>Viceministra para las Políticas de Defensa y Seguridad</a:t>
            </a:r>
          </a:p>
          <a:p>
            <a:endParaRPr lang="es-CO" sz="1400" b="1" dirty="0">
              <a:solidFill>
                <a:srgbClr val="658BF7"/>
              </a:solidFill>
              <a:latin typeface="Bookman Old Style" panose="02050604050505020204" pitchFamily="18" charset="0"/>
            </a:endParaRPr>
          </a:p>
          <a:p>
            <a:r>
              <a:rPr lang="es-CO" sz="1400" dirty="0">
                <a:solidFill>
                  <a:srgbClr val="658BF7"/>
                </a:solidFill>
                <a:latin typeface="Bookman Old Style" panose="02050604050505020204" pitchFamily="18" charset="0"/>
              </a:rPr>
              <a:t>Naryi Vargas Cáceres</a:t>
            </a:r>
          </a:p>
          <a:p>
            <a:r>
              <a:rPr lang="es-CO" sz="1400" dirty="0">
                <a:solidFill>
                  <a:schemeClr val="tx1">
                    <a:lumMod val="75000"/>
                    <a:lumOff val="25000"/>
                  </a:schemeClr>
                </a:solidFill>
                <a:latin typeface="Bookman Old Style" panose="02050604050505020204" pitchFamily="18" charset="0"/>
              </a:rPr>
              <a:t>Coordinadora Observatorio de Derechos Humanos y Defensa Nacional</a:t>
            </a:r>
          </a:p>
          <a:p>
            <a:endParaRPr lang="es-CO" sz="1400" b="1" dirty="0">
              <a:solidFill>
                <a:srgbClr val="658BF7"/>
              </a:solidFill>
              <a:latin typeface="Bookman Old Style" panose="02050604050505020204" pitchFamily="18" charset="0"/>
            </a:endParaRPr>
          </a:p>
          <a:p>
            <a:r>
              <a:rPr lang="es-CO" sz="1200" dirty="0">
                <a:solidFill>
                  <a:srgbClr val="658BF7"/>
                </a:solidFill>
                <a:latin typeface="Bookman Old Style" panose="02050604050505020204" pitchFamily="18" charset="0"/>
              </a:rPr>
              <a:t>GRUPO DE INFORMACIÓN ESTADÍSTICA</a:t>
            </a:r>
          </a:p>
          <a:p>
            <a:r>
              <a:rPr lang="es-CO" sz="1200" dirty="0">
                <a:solidFill>
                  <a:schemeClr val="tx1">
                    <a:lumMod val="75000"/>
                    <a:lumOff val="25000"/>
                  </a:schemeClr>
                </a:solidFill>
                <a:latin typeface="Bookman Old Style" panose="02050604050505020204" pitchFamily="18" charset="0"/>
              </a:rPr>
              <a:t>Adriana María Hernández Medina</a:t>
            </a:r>
          </a:p>
          <a:p>
            <a:r>
              <a:rPr lang="es-CO" sz="1200" dirty="0">
                <a:solidFill>
                  <a:schemeClr val="tx1">
                    <a:lumMod val="75000"/>
                    <a:lumOff val="25000"/>
                  </a:schemeClr>
                </a:solidFill>
                <a:latin typeface="Bookman Old Style" panose="02050604050505020204" pitchFamily="18" charset="0"/>
              </a:rPr>
              <a:t>Juan Esteban Dulce Rubio</a:t>
            </a:r>
          </a:p>
          <a:p>
            <a:r>
              <a:rPr lang="es-CO" sz="1200" dirty="0">
                <a:solidFill>
                  <a:schemeClr val="tx1">
                    <a:lumMod val="75000"/>
                    <a:lumOff val="25000"/>
                  </a:schemeClr>
                </a:solidFill>
                <a:latin typeface="Bookman Old Style" panose="02050604050505020204" pitchFamily="18" charset="0"/>
              </a:rPr>
              <a:t>Harvey Alejandro Prada Novoa</a:t>
            </a:r>
          </a:p>
          <a:p>
            <a:r>
              <a:rPr lang="es-CO" sz="1200" dirty="0">
                <a:solidFill>
                  <a:schemeClr val="tx1">
                    <a:lumMod val="75000"/>
                    <a:lumOff val="25000"/>
                  </a:schemeClr>
                </a:solidFill>
                <a:latin typeface="Bookman Old Style" panose="02050604050505020204" pitchFamily="18" charset="0"/>
              </a:rPr>
              <a:t>IT. John Jairo Romero Laverde</a:t>
            </a:r>
          </a:p>
          <a:p>
            <a:r>
              <a:rPr lang="es-CO" sz="1200" dirty="0">
                <a:solidFill>
                  <a:schemeClr val="tx1">
                    <a:lumMod val="75000"/>
                    <a:lumOff val="25000"/>
                  </a:schemeClr>
                </a:solidFill>
                <a:latin typeface="Bookman Old Style" panose="02050604050505020204" pitchFamily="18" charset="0"/>
              </a:rPr>
              <a:t>SI. José Ignacio Cañón Domínguez</a:t>
            </a:r>
          </a:p>
        </p:txBody>
      </p:sp>
      <p:sp>
        <p:nvSpPr>
          <p:cNvPr id="37" name="Rectángulo 36"/>
          <p:cNvSpPr/>
          <p:nvPr/>
        </p:nvSpPr>
        <p:spPr>
          <a:xfrm>
            <a:off x="116306" y="5848730"/>
            <a:ext cx="3505758" cy="338554"/>
          </a:xfrm>
          <a:prstGeom prst="rect">
            <a:avLst/>
          </a:prstGeom>
        </p:spPr>
        <p:txBody>
          <a:bodyPr wrap="square">
            <a:spAutoFit/>
          </a:bodyPr>
          <a:lstStyle/>
          <a:p>
            <a:pPr marL="20638" indent="-20638">
              <a:spcBef>
                <a:spcPct val="50000"/>
              </a:spcBef>
              <a:buClr>
                <a:srgbClr val="008000"/>
              </a:buClr>
              <a:defRPr/>
            </a:pPr>
            <a:r>
              <a:rPr lang="es-ES" sz="800" b="1" dirty="0">
                <a:solidFill>
                  <a:schemeClr val="tx1">
                    <a:lumMod val="85000"/>
                    <a:lumOff val="15000"/>
                  </a:schemeClr>
                </a:solidFill>
                <a:latin typeface="Bookman Old Style" panose="02050604050505020204" pitchFamily="18" charset="0"/>
                <a:cs typeface="Arial Narrow"/>
              </a:rPr>
              <a:t>Fotografías: Ejército Nacional, Armada Nacional, Fuerza Aérea Colombiana y Policía Nacional</a:t>
            </a:r>
          </a:p>
        </p:txBody>
      </p:sp>
      <p:sp>
        <p:nvSpPr>
          <p:cNvPr id="38" name="Rectángulo 37"/>
          <p:cNvSpPr/>
          <p:nvPr/>
        </p:nvSpPr>
        <p:spPr>
          <a:xfrm>
            <a:off x="116306" y="5233712"/>
            <a:ext cx="3505758" cy="584775"/>
          </a:xfrm>
          <a:prstGeom prst="rect">
            <a:avLst/>
          </a:prstGeom>
        </p:spPr>
        <p:txBody>
          <a:bodyPr wrap="square">
            <a:spAutoFit/>
          </a:bodyPr>
          <a:lstStyle/>
          <a:p>
            <a:pPr marL="20638" indent="-20638" algn="just">
              <a:spcBef>
                <a:spcPct val="50000"/>
              </a:spcBef>
              <a:buClr>
                <a:srgbClr val="008000"/>
              </a:buClr>
              <a:defRPr/>
            </a:pPr>
            <a:r>
              <a:rPr lang="es-ES" sz="800" dirty="0">
                <a:solidFill>
                  <a:schemeClr val="tx1">
                    <a:lumMod val="65000"/>
                    <a:lumOff val="35000"/>
                  </a:schemeClr>
                </a:solidFill>
                <a:latin typeface="Bookman Old Style" panose="02050604050505020204" pitchFamily="18" charset="0"/>
                <a:cs typeface="Arial Narrow"/>
              </a:rPr>
              <a:t>El Viceministerio para las Políticas de Defensa y Seguridad quiere agradecer a todas las entidades y personas por su colaboración en el envío de la información gracias a lo cual fue posible la elaboración de este documento.</a:t>
            </a:r>
          </a:p>
        </p:txBody>
      </p:sp>
      <p:sp>
        <p:nvSpPr>
          <p:cNvPr id="34" name="2 Marcador de número de diapositiva"/>
          <p:cNvSpPr txBox="1">
            <a:spLocks/>
          </p:cNvSpPr>
          <p:nvPr/>
        </p:nvSpPr>
        <p:spPr bwMode="auto">
          <a:xfrm>
            <a:off x="8244408" y="6304235"/>
            <a:ext cx="67136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ctr" anchorCtr="0" compatLnSpc="1">
            <a:prstTxWarp prst="textNoShape">
              <a:avLst/>
            </a:prstTxWarp>
          </a:bodyPr>
          <a:lstStyle>
            <a:defPPr>
              <a:defRPr lang="es-ES"/>
            </a:defPPr>
            <a:lvl1pPr marL="0" algn="l" defTabSz="457200" rtl="0" eaLnBrk="1" latinLnBrk="0" hangingPunct="1">
              <a:defRPr sz="1800" kern="1200">
                <a:solidFill>
                  <a:schemeClr val="tx1"/>
                </a:solidFill>
                <a:latin typeface="Arial" charset="0"/>
                <a:ea typeface="+mn-ea"/>
                <a:cs typeface="+mn-cs"/>
              </a:defRPr>
            </a:lvl1pPr>
            <a:lvl2pPr marL="666723" indent="-256432" algn="l" defTabSz="457200" rtl="0" eaLnBrk="1" latinLnBrk="0" hangingPunct="1">
              <a:defRPr sz="1800" kern="1200">
                <a:solidFill>
                  <a:schemeClr val="tx1"/>
                </a:solidFill>
                <a:latin typeface="Arial" charset="0"/>
                <a:ea typeface="+mn-ea"/>
                <a:cs typeface="+mn-cs"/>
              </a:defRPr>
            </a:lvl2pPr>
            <a:lvl3pPr marL="1025728" indent="-205146" algn="l" defTabSz="457200" rtl="0" eaLnBrk="1" latinLnBrk="0" hangingPunct="1">
              <a:defRPr sz="1800" kern="1200">
                <a:solidFill>
                  <a:schemeClr val="tx1"/>
                </a:solidFill>
                <a:latin typeface="Arial" charset="0"/>
                <a:ea typeface="+mn-ea"/>
                <a:cs typeface="+mn-cs"/>
              </a:defRPr>
            </a:lvl3pPr>
            <a:lvl4pPr marL="1436019" indent="-205146" algn="l" defTabSz="457200" rtl="0" eaLnBrk="1" latinLnBrk="0" hangingPunct="1">
              <a:defRPr sz="1800" kern="1200">
                <a:solidFill>
                  <a:schemeClr val="tx1"/>
                </a:solidFill>
                <a:latin typeface="Arial" charset="0"/>
                <a:ea typeface="+mn-ea"/>
                <a:cs typeface="+mn-cs"/>
              </a:defRPr>
            </a:lvl4pPr>
            <a:lvl5pPr marL="1846311" indent="-205146" algn="l" defTabSz="457200" rtl="0" eaLnBrk="1" latinLnBrk="0" hangingPunct="1">
              <a:defRPr sz="1800" kern="1200">
                <a:solidFill>
                  <a:schemeClr val="tx1"/>
                </a:solidFill>
                <a:latin typeface="Arial" charset="0"/>
                <a:ea typeface="+mn-ea"/>
                <a:cs typeface="+mn-cs"/>
              </a:defRPr>
            </a:lvl5pPr>
            <a:lvl6pPr marL="2256602"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6pPr>
            <a:lvl7pPr marL="2666893"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7pPr>
            <a:lvl8pPr marL="3077185"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8pPr>
            <a:lvl9pPr marL="3487476"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9pPr>
          </a:lstStyle>
          <a:p>
            <a:pPr algn="r" defTabSz="820583" fontAlgn="base">
              <a:spcBef>
                <a:spcPct val="0"/>
              </a:spcBef>
              <a:spcAft>
                <a:spcPct val="0"/>
              </a:spcAft>
              <a:defRPr/>
            </a:pPr>
            <a:r>
              <a:rPr lang="es-CO" sz="1100" b="1" dirty="0">
                <a:solidFill>
                  <a:schemeClr val="tx1">
                    <a:lumMod val="65000"/>
                    <a:lumOff val="35000"/>
                  </a:schemeClr>
                </a:solidFill>
                <a:latin typeface="Bookman Old Style" panose="02050604050505020204" pitchFamily="18" charset="0"/>
              </a:rPr>
              <a:t>1</a:t>
            </a:r>
          </a:p>
        </p:txBody>
      </p:sp>
      <p:sp>
        <p:nvSpPr>
          <p:cNvPr id="2" name="1 Marcador de texto">
            <a:extLst>
              <a:ext uri="{FF2B5EF4-FFF2-40B4-BE49-F238E27FC236}">
                <a16:creationId xmlns:a16="http://schemas.microsoft.com/office/drawing/2014/main" id="{C5446CC3-0906-4F36-7116-03BD4016FAE6}"/>
              </a:ext>
            </a:extLst>
          </p:cNvPr>
          <p:cNvSpPr txBox="1">
            <a:spLocks/>
          </p:cNvSpPr>
          <p:nvPr/>
        </p:nvSpPr>
        <p:spPr>
          <a:xfrm>
            <a:off x="4932040" y="166936"/>
            <a:ext cx="3874652" cy="616357"/>
          </a:xfrm>
          <a:prstGeom prst="rect">
            <a:avLst/>
          </a:prstGeom>
        </p:spPr>
        <p:txBody>
          <a:bodyPr vert="horz" lIns="91440" tIns="45720" rIns="91440" bIns="45720" rtlCol="0" anchor="ctr"/>
          <a:lstStyle>
            <a:defPPr>
              <a:defRPr lang="es-C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MX" sz="1600" dirty="0">
                <a:solidFill>
                  <a:srgbClr val="3266CC"/>
                </a:solidFill>
                <a:latin typeface="Bookman Old Style" panose="02050604050505020204" pitchFamily="18" charset="0"/>
              </a:rPr>
              <a:t>SEGUIMIENTO A INDICADORES DE SEGURIDAD Y RESULTADOS OPERACIONALES</a:t>
            </a:r>
            <a:endParaRPr lang="es-CO" sz="1600" dirty="0">
              <a:solidFill>
                <a:srgbClr val="3266CC"/>
              </a:solidFill>
              <a:latin typeface="Bookman Old Style" panose="02050604050505020204" pitchFamily="18" charset="0"/>
            </a:endParaRPr>
          </a:p>
        </p:txBody>
      </p:sp>
    </p:spTree>
    <p:extLst>
      <p:ext uri="{BB962C8B-B14F-4D97-AF65-F5344CB8AC3E}">
        <p14:creationId xmlns:p14="http://schemas.microsoft.com/office/powerpoint/2010/main" val="4169154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l="3538" r="5691"/>
          <a:stretch/>
        </p:blipFill>
        <p:spPr>
          <a:xfrm>
            <a:off x="-1418" y="-2"/>
            <a:ext cx="9145418" cy="6858002"/>
          </a:xfrm>
          <a:prstGeom prst="rect">
            <a:avLst/>
          </a:prstGeom>
          <a:noFill/>
          <a:ln>
            <a:noFill/>
          </a:ln>
        </p:spPr>
      </p:pic>
      <p:sp>
        <p:nvSpPr>
          <p:cNvPr id="9" name="Rectángulo 14">
            <a:extLst>
              <a:ext uri="{FF2B5EF4-FFF2-40B4-BE49-F238E27FC236}">
                <a16:creationId xmlns:a16="http://schemas.microsoft.com/office/drawing/2014/main" id="{7A0F47DC-4D96-5B43-820F-FB760FB0B44B}"/>
              </a:ext>
            </a:extLst>
          </p:cNvPr>
          <p:cNvSpPr/>
          <p:nvPr/>
        </p:nvSpPr>
        <p:spPr>
          <a:xfrm flipV="1">
            <a:off x="329972" y="-2"/>
            <a:ext cx="3465695" cy="4077073"/>
          </a:xfrm>
          <a:prstGeom prst="rect">
            <a:avLst/>
          </a:prstGeom>
          <a:solidFill>
            <a:srgbClr val="F2AE3C">
              <a:alpha val="6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6" name="3 Marcador de texto"/>
          <p:cNvSpPr txBox="1">
            <a:spLocks/>
          </p:cNvSpPr>
          <p:nvPr/>
        </p:nvSpPr>
        <p:spPr>
          <a:xfrm>
            <a:off x="507253" y="1556792"/>
            <a:ext cx="3056635" cy="183260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es-CO" sz="2500" b="1" dirty="0">
                <a:solidFill>
                  <a:schemeClr val="bg1"/>
                </a:solidFill>
                <a:latin typeface="Montserrat-Regular"/>
                <a:cs typeface="Corbel"/>
              </a:rPr>
              <a:t>DELITOS CONTRA EL PATRIMONIO ECONÓMICO</a:t>
            </a:r>
          </a:p>
        </p:txBody>
      </p:sp>
      <p:sp>
        <p:nvSpPr>
          <p:cNvPr id="27" name="5 Marcador de texto"/>
          <p:cNvSpPr txBox="1">
            <a:spLocks/>
          </p:cNvSpPr>
          <p:nvPr/>
        </p:nvSpPr>
        <p:spPr>
          <a:xfrm>
            <a:off x="507253" y="620688"/>
            <a:ext cx="617468" cy="86726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es-CO" sz="6000" b="1" dirty="0">
                <a:solidFill>
                  <a:srgbClr val="3366CC"/>
                </a:solidFill>
                <a:latin typeface="Montserrat-Regular"/>
                <a:cs typeface="Corbel"/>
              </a:rPr>
              <a:t>4</a:t>
            </a:r>
          </a:p>
        </p:txBody>
      </p:sp>
      <p:cxnSp>
        <p:nvCxnSpPr>
          <p:cNvPr id="5" name="Conector recto 4"/>
          <p:cNvCxnSpPr/>
          <p:nvPr/>
        </p:nvCxnSpPr>
        <p:spPr>
          <a:xfrm>
            <a:off x="507253" y="3389396"/>
            <a:ext cx="30566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id="{54A54979-8773-3852-6EDD-C85E4F71E4A5}"/>
              </a:ext>
            </a:extLst>
          </p:cNvPr>
          <p:cNvPicPr>
            <a:picLocks noChangeAspect="1"/>
          </p:cNvPicPr>
          <p:nvPr/>
        </p:nvPicPr>
        <p:blipFill rotWithShape="1">
          <a:blip r:embed="rId3">
            <a:extLst>
              <a:ext uri="{28A0092B-C50C-407E-A947-70E740481C1C}">
                <a14:useLocalDpi xmlns:a14="http://schemas.microsoft.com/office/drawing/2010/main" val="0"/>
              </a:ext>
            </a:extLst>
          </a:blip>
          <a:srcRect l="1153" t="2110" r="83288" b="87286"/>
          <a:stretch/>
        </p:blipFill>
        <p:spPr>
          <a:xfrm>
            <a:off x="514004" y="-6331"/>
            <a:ext cx="1668207" cy="698568"/>
          </a:xfrm>
          <a:prstGeom prst="rect">
            <a:avLst/>
          </a:prstGeom>
        </p:spPr>
      </p:pic>
      <p:pic>
        <p:nvPicPr>
          <p:cNvPr id="6" name="Imagen 5" descr="Forma&#10;&#10;Descripción generada automáticamente con confianza media">
            <a:extLst>
              <a:ext uri="{FF2B5EF4-FFF2-40B4-BE49-F238E27FC236}">
                <a16:creationId xmlns:a16="http://schemas.microsoft.com/office/drawing/2014/main" id="{C1714EA1-893D-3448-6B57-1E1E3584C2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9628" y="143756"/>
            <a:ext cx="1374260" cy="475621"/>
          </a:xfrm>
          <a:prstGeom prst="rect">
            <a:avLst/>
          </a:prstGeom>
        </p:spPr>
      </p:pic>
    </p:spTree>
    <p:extLst>
      <p:ext uri="{BB962C8B-B14F-4D97-AF65-F5344CB8AC3E}">
        <p14:creationId xmlns:p14="http://schemas.microsoft.com/office/powerpoint/2010/main" val="25164908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2 Marcador de número de diapositiva"/>
          <p:cNvSpPr txBox="1">
            <a:spLocks/>
          </p:cNvSpPr>
          <p:nvPr/>
        </p:nvSpPr>
        <p:spPr bwMode="auto">
          <a:xfrm>
            <a:off x="8244408" y="6381328"/>
            <a:ext cx="67136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ctr" anchorCtr="0" compatLnSpc="1">
            <a:prstTxWarp prst="textNoShape">
              <a:avLst/>
            </a:prstTxWarp>
          </a:bodyPr>
          <a:lstStyle>
            <a:defPPr>
              <a:defRPr lang="es-ES"/>
            </a:defPPr>
            <a:lvl1pPr marL="0" algn="l" defTabSz="457200" rtl="0" eaLnBrk="1" latinLnBrk="0" hangingPunct="1">
              <a:defRPr sz="1800" kern="1200">
                <a:solidFill>
                  <a:schemeClr val="tx1"/>
                </a:solidFill>
                <a:latin typeface="Arial" charset="0"/>
                <a:ea typeface="+mn-ea"/>
                <a:cs typeface="+mn-cs"/>
              </a:defRPr>
            </a:lvl1pPr>
            <a:lvl2pPr marL="666723" indent="-256432" algn="l" defTabSz="457200" rtl="0" eaLnBrk="1" latinLnBrk="0" hangingPunct="1">
              <a:defRPr sz="1800" kern="1200">
                <a:solidFill>
                  <a:schemeClr val="tx1"/>
                </a:solidFill>
                <a:latin typeface="Arial" charset="0"/>
                <a:ea typeface="+mn-ea"/>
                <a:cs typeface="+mn-cs"/>
              </a:defRPr>
            </a:lvl2pPr>
            <a:lvl3pPr marL="1025728" indent="-205146" algn="l" defTabSz="457200" rtl="0" eaLnBrk="1" latinLnBrk="0" hangingPunct="1">
              <a:defRPr sz="1800" kern="1200">
                <a:solidFill>
                  <a:schemeClr val="tx1"/>
                </a:solidFill>
                <a:latin typeface="Arial" charset="0"/>
                <a:ea typeface="+mn-ea"/>
                <a:cs typeface="+mn-cs"/>
              </a:defRPr>
            </a:lvl3pPr>
            <a:lvl4pPr marL="1436019" indent="-205146" algn="l" defTabSz="457200" rtl="0" eaLnBrk="1" latinLnBrk="0" hangingPunct="1">
              <a:defRPr sz="1800" kern="1200">
                <a:solidFill>
                  <a:schemeClr val="tx1"/>
                </a:solidFill>
                <a:latin typeface="Arial" charset="0"/>
                <a:ea typeface="+mn-ea"/>
                <a:cs typeface="+mn-cs"/>
              </a:defRPr>
            </a:lvl4pPr>
            <a:lvl5pPr marL="1846311" indent="-205146" algn="l" defTabSz="457200" rtl="0" eaLnBrk="1" latinLnBrk="0" hangingPunct="1">
              <a:defRPr sz="1800" kern="1200">
                <a:solidFill>
                  <a:schemeClr val="tx1"/>
                </a:solidFill>
                <a:latin typeface="Arial" charset="0"/>
                <a:ea typeface="+mn-ea"/>
                <a:cs typeface="+mn-cs"/>
              </a:defRPr>
            </a:lvl5pPr>
            <a:lvl6pPr marL="2256602"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6pPr>
            <a:lvl7pPr marL="2666893"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7pPr>
            <a:lvl8pPr marL="3077185"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8pPr>
            <a:lvl9pPr marL="3487476"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9pPr>
          </a:lstStyle>
          <a:p>
            <a:pPr algn="r" defTabSz="820583" fontAlgn="base">
              <a:spcBef>
                <a:spcPct val="0"/>
              </a:spcBef>
              <a:spcAft>
                <a:spcPct val="0"/>
              </a:spcAft>
              <a:defRPr/>
            </a:pPr>
            <a:r>
              <a:rPr lang="es-MX" sz="1100" b="1" dirty="0">
                <a:latin typeface="Bookman Old Style" panose="02050604050505020204" pitchFamily="18" charset="0"/>
              </a:rPr>
              <a:t>2</a:t>
            </a:r>
            <a:r>
              <a:rPr lang="es-CO" sz="1100" b="1" dirty="0">
                <a:latin typeface="Bookman Old Style" panose="02050604050505020204" pitchFamily="18" charset="0"/>
              </a:rPr>
              <a:t>0</a:t>
            </a:r>
          </a:p>
        </p:txBody>
      </p:sp>
      <p:sp>
        <p:nvSpPr>
          <p:cNvPr id="19" name="1 Marcador de texto"/>
          <p:cNvSpPr txBox="1">
            <a:spLocks/>
          </p:cNvSpPr>
          <p:nvPr/>
        </p:nvSpPr>
        <p:spPr>
          <a:xfrm>
            <a:off x="4422793" y="242473"/>
            <a:ext cx="4494728" cy="616357"/>
          </a:xfrm>
          <a:prstGeom prst="rect">
            <a:avLst/>
          </a:prstGeom>
        </p:spPr>
        <p:txBody>
          <a:bodyPr>
            <a:noAutofit/>
          </a:bodyPr>
          <a:lstStyle>
            <a:lvl1pPr marL="0" indent="0" algn="r" defTabSz="457200" rtl="0" eaLnBrk="1" latinLnBrk="0" hangingPunct="1">
              <a:spcBef>
                <a:spcPct val="20000"/>
              </a:spcBef>
              <a:buFont typeface="Arial"/>
              <a:buNone/>
              <a:defRPr sz="1800" b="1" i="0" kern="1200" baseline="0">
                <a:solidFill>
                  <a:srgbClr val="1B2284"/>
                </a:solidFill>
                <a:latin typeface="Corbel"/>
                <a:ea typeface="+mn-ea"/>
                <a:cs typeface="Corbe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CO" sz="1000" dirty="0">
                <a:solidFill>
                  <a:srgbClr val="3366CC"/>
                </a:solidFill>
                <a:latin typeface="Bookman Old Style" panose="02050604050505020204" pitchFamily="18" charset="0"/>
                <a:cs typeface="+mn-cs"/>
              </a:rPr>
              <a:t>Aclaración metodológica proceso estadístico para los delitos de: </a:t>
            </a:r>
          </a:p>
          <a:p>
            <a:r>
              <a:rPr lang="es-CO" sz="1000" b="0" dirty="0">
                <a:solidFill>
                  <a:srgbClr val="3366CC"/>
                </a:solidFill>
                <a:latin typeface="Bookman Old Style" panose="02050604050505020204" pitchFamily="18" charset="0"/>
                <a:cs typeface="+mn-cs"/>
              </a:rPr>
              <a:t>Hurto en todas las modalidades, piratería terrestre y extorsión.  </a:t>
            </a:r>
          </a:p>
          <a:p>
            <a:endParaRPr lang="es-CO" sz="1200" b="0" dirty="0">
              <a:solidFill>
                <a:srgbClr val="5D8191"/>
              </a:solidFill>
              <a:latin typeface="Bookman Old Style" panose="02050604050505020204" pitchFamily="18" charset="0"/>
              <a:cs typeface="+mn-cs"/>
            </a:endParaRPr>
          </a:p>
          <a:p>
            <a:endParaRPr lang="es-CO" sz="1600" dirty="0">
              <a:latin typeface="Bookman Old Style" panose="02050604050505020204" pitchFamily="18" charset="0"/>
            </a:endParaRPr>
          </a:p>
        </p:txBody>
      </p:sp>
      <p:sp>
        <p:nvSpPr>
          <p:cNvPr id="20" name="19 CuadroTexto"/>
          <p:cNvSpPr txBox="1"/>
          <p:nvPr/>
        </p:nvSpPr>
        <p:spPr>
          <a:xfrm>
            <a:off x="232347" y="1052736"/>
            <a:ext cx="8660133" cy="1708160"/>
          </a:xfrm>
          <a:prstGeom prst="rect">
            <a:avLst/>
          </a:prstGeom>
          <a:noFill/>
          <a:ln w="12700">
            <a:noFill/>
            <a:prstDash val="solid"/>
          </a:ln>
        </p:spPr>
        <p:txBody>
          <a:bodyPr wrap="square" rtlCol="0">
            <a:spAutoFit/>
          </a:bodyPr>
          <a:lstStyle/>
          <a:p>
            <a:pPr algn="just" defTabSz="457200"/>
            <a:r>
              <a:rPr lang="es-CO" sz="1050" dirty="0">
                <a:solidFill>
                  <a:prstClr val="black"/>
                </a:solidFill>
                <a:latin typeface="Bookman Old Style" panose="02050604050505020204" pitchFamily="18" charset="0"/>
              </a:rPr>
              <a:t>Durante el 2016 y 2017, la Policía Nacional y la Fiscalía General  de la Nación realizaron dos importantes actualizaciones en sus sistemas de información:</a:t>
            </a:r>
          </a:p>
          <a:p>
            <a:pPr marL="228600" indent="-228600" algn="just" defTabSz="457200">
              <a:buFont typeface="+mj-lt"/>
              <a:buAutoNum type="arabicPeriod"/>
            </a:pPr>
            <a:r>
              <a:rPr lang="es-CO" sz="1050" dirty="0">
                <a:solidFill>
                  <a:prstClr val="black"/>
                </a:solidFill>
                <a:latin typeface="Bookman Old Style" panose="02050604050505020204" pitchFamily="18" charset="0"/>
              </a:rPr>
              <a:t>En el marco del plan de acción </a:t>
            </a:r>
            <a:r>
              <a:rPr lang="es-CO" sz="1050" i="1" dirty="0">
                <a:solidFill>
                  <a:prstClr val="black"/>
                </a:solidFill>
                <a:latin typeface="Bookman Old Style" panose="02050604050505020204" pitchFamily="18" charset="0"/>
              </a:rPr>
              <a:t>“</a:t>
            </a:r>
            <a:r>
              <a:rPr lang="es-CO" sz="1050" b="1" i="1" dirty="0">
                <a:solidFill>
                  <a:prstClr val="black"/>
                </a:solidFill>
                <a:latin typeface="Bookman Old Style" panose="02050604050505020204" pitchFamily="18" charset="0"/>
              </a:rPr>
              <a:t>Fortalecimiento de la cooperación entre las instituciones – Hoja de ruta contra el crimen y potenciación de la investigación Criminal”</a:t>
            </a:r>
            <a:r>
              <a:rPr lang="es-CO" sz="1050" dirty="0">
                <a:solidFill>
                  <a:prstClr val="black"/>
                </a:solidFill>
                <a:latin typeface="Bookman Old Style" panose="02050604050505020204" pitchFamily="18" charset="0"/>
              </a:rPr>
              <a:t>, se inició el proceso de verificación y actualización de la información estadística registrada desde el año 2016. Para esto, se establecieron mesas de trabajo para la unificación de criterios en la definición de los delitos y para la verificación y consolidación de la información. Adicionalmente, se desarrolló el sistema de cargue de información de los registros de denuncias por conocimiento de la Fiscalía al sistema de información de la Policía Nacional.</a:t>
            </a:r>
          </a:p>
          <a:p>
            <a:pPr marL="228600" indent="-228600" algn="just" defTabSz="457200">
              <a:buFont typeface="+mj-lt"/>
              <a:buAutoNum type="arabicPeriod"/>
            </a:pPr>
            <a:r>
              <a:rPr lang="es-CO" sz="1050" dirty="0">
                <a:solidFill>
                  <a:prstClr val="black"/>
                </a:solidFill>
                <a:latin typeface="Bookman Old Style" panose="02050604050505020204" pitchFamily="18" charset="0"/>
              </a:rPr>
              <a:t>El 26 de julio de 2017, se habilitó el aplicativo !A Denunciar! que permite a los ciudadanos presentar denuncias de manera electrónica, haciéndolo más ágil y descongestionando el sistema de denuncia presencial. </a:t>
            </a:r>
          </a:p>
        </p:txBody>
      </p:sp>
      <p:sp>
        <p:nvSpPr>
          <p:cNvPr id="21" name="209 CuadroTexto"/>
          <p:cNvSpPr txBox="1"/>
          <p:nvPr/>
        </p:nvSpPr>
        <p:spPr>
          <a:xfrm>
            <a:off x="339815" y="2924944"/>
            <a:ext cx="8660132" cy="476726"/>
          </a:xfrm>
          <a:prstGeom prst="roundRect">
            <a:avLst/>
          </a:prstGeom>
          <a:solidFill>
            <a:srgbClr val="658BF7"/>
          </a:solidFill>
          <a:ln w="9525" cap="flat" cmpd="sng" algn="ctr">
            <a:noFill/>
            <a:prstDash val="solid"/>
          </a:ln>
          <a:effectLst/>
        </p:spPr>
        <p:txBody>
          <a:bodyPr wrap="square" rtlCol="0">
            <a:spAutoFit/>
          </a:bodyPr>
          <a:lstStyle>
            <a:defPPr>
              <a:defRPr lang="es-CO"/>
            </a:defPPr>
            <a:lvl1pPr>
              <a:defRPr sz="900">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CO" sz="1100" i="0" u="none" strike="noStrike" kern="0" cap="none" spc="0" normalizeH="0" baseline="0" noProof="0" dirty="0">
                <a:ln>
                  <a:noFill/>
                </a:ln>
                <a:solidFill>
                  <a:prstClr val="white"/>
                </a:solidFill>
                <a:effectLst/>
                <a:uLnTx/>
                <a:uFillTx/>
                <a:latin typeface="Bookman Old Style" panose="02050604050505020204" pitchFamily="18" charset="0"/>
                <a:ea typeface="Segoe UI" pitchFamily="34" charset="0"/>
                <a:cs typeface="Segoe UI" pitchFamily="34" charset="0"/>
              </a:rPr>
              <a:t>Estas actualizaciones generaron variaciones significativas en los niveles históricos de las series de los delitos de hurto en todas sus modalidades, piratería terrestre y extorsión.</a:t>
            </a:r>
          </a:p>
        </p:txBody>
      </p:sp>
      <p:sp>
        <p:nvSpPr>
          <p:cNvPr id="22" name="21 Rectángulo"/>
          <p:cNvSpPr/>
          <p:nvPr/>
        </p:nvSpPr>
        <p:spPr>
          <a:xfrm>
            <a:off x="3851920" y="3565718"/>
            <a:ext cx="2357140" cy="230832"/>
          </a:xfrm>
          <a:prstGeom prst="rect">
            <a:avLst/>
          </a:prstGeom>
        </p:spPr>
        <p:txBody>
          <a:bodyPr wrap="square">
            <a:spAutoFit/>
          </a:bodyPr>
          <a:lstStyle/>
          <a:p>
            <a:pPr algn="just" defTabSz="457200"/>
            <a:r>
              <a:rPr lang="es-CO" sz="900" b="1" dirty="0">
                <a:solidFill>
                  <a:prstClr val="black"/>
                </a:solidFill>
                <a:latin typeface="Bookman Old Style" panose="02050604050505020204" pitchFamily="18" charset="0"/>
              </a:rPr>
              <a:t>Delitos ajustados en los procesos: </a:t>
            </a:r>
          </a:p>
        </p:txBody>
      </p:sp>
      <p:pic>
        <p:nvPicPr>
          <p:cNvPr id="839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3923242"/>
            <a:ext cx="5531099" cy="2126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5307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8 Objeto"/>
          <p:cNvGraphicFramePr>
            <a:graphicFrameLocks noChangeAspect="1"/>
          </p:cNvGraphicFramePr>
          <p:nvPr>
            <p:extLst>
              <p:ext uri="{D42A27DB-BD31-4B8C-83A1-F6EECF244321}">
                <p14:modId xmlns:p14="http://schemas.microsoft.com/office/powerpoint/2010/main" val="2400171657"/>
              </p:ext>
            </p:extLst>
          </p:nvPr>
        </p:nvGraphicFramePr>
        <p:xfrm>
          <a:off x="170964" y="3961684"/>
          <a:ext cx="4185012" cy="2419644"/>
        </p:xfrm>
        <a:graphic>
          <a:graphicData uri="http://schemas.openxmlformats.org/presentationml/2006/ole">
            <mc:AlternateContent xmlns:mc="http://schemas.openxmlformats.org/markup-compatibility/2006">
              <mc:Choice xmlns:v="urn:schemas-microsoft-com:vml" Requires="v">
                <p:oleObj name="Worksheet" r:id="rId2" imgW="3048038" imgH="1746096" progId="Excel.Sheet.12">
                  <p:link updateAutomatic="1"/>
                </p:oleObj>
              </mc:Choice>
              <mc:Fallback>
                <p:oleObj name="Worksheet" r:id="rId2" imgW="3048038" imgH="1746096" progId="Excel.Sheet.12">
                  <p:link updateAutomatic="1"/>
                  <p:pic>
                    <p:nvPicPr>
                      <p:cNvPr id="9" name="8 Objeto"/>
                      <p:cNvPicPr/>
                      <p:nvPr/>
                    </p:nvPicPr>
                    <p:blipFill>
                      <a:blip r:embed="rId3"/>
                      <a:stretch>
                        <a:fillRect/>
                      </a:stretch>
                    </p:blipFill>
                    <p:spPr>
                      <a:xfrm>
                        <a:off x="170964" y="3961684"/>
                        <a:ext cx="4185012" cy="2419644"/>
                      </a:xfrm>
                      <a:prstGeom prst="rect">
                        <a:avLst/>
                      </a:prstGeom>
                    </p:spPr>
                  </p:pic>
                </p:oleObj>
              </mc:Fallback>
            </mc:AlternateContent>
          </a:graphicData>
        </a:graphic>
      </p:graphicFrame>
      <p:graphicFrame>
        <p:nvGraphicFramePr>
          <p:cNvPr id="8" name="7 Objeto"/>
          <p:cNvGraphicFramePr>
            <a:graphicFrameLocks noChangeAspect="1"/>
          </p:cNvGraphicFramePr>
          <p:nvPr>
            <p:extLst>
              <p:ext uri="{D42A27DB-BD31-4B8C-83A1-F6EECF244321}">
                <p14:modId xmlns:p14="http://schemas.microsoft.com/office/powerpoint/2010/main" val="1863561026"/>
              </p:ext>
            </p:extLst>
          </p:nvPr>
        </p:nvGraphicFramePr>
        <p:xfrm>
          <a:off x="4907550" y="1464701"/>
          <a:ext cx="4056938" cy="2411113"/>
        </p:xfrm>
        <a:graphic>
          <a:graphicData uri="http://schemas.openxmlformats.org/presentationml/2006/ole">
            <mc:AlternateContent xmlns:mc="http://schemas.openxmlformats.org/markup-compatibility/2006">
              <mc:Choice xmlns:v="urn:schemas-microsoft-com:vml" Requires="v">
                <p:oleObj name="Worksheet" r:id="rId4" imgW="3048038" imgH="1746096" progId="Excel.Sheet.12">
                  <p:link updateAutomatic="1"/>
                </p:oleObj>
              </mc:Choice>
              <mc:Fallback>
                <p:oleObj name="Worksheet" r:id="rId4" imgW="3048038" imgH="1746096" progId="Excel.Sheet.12">
                  <p:link updateAutomatic="1"/>
                  <p:pic>
                    <p:nvPicPr>
                      <p:cNvPr id="8" name="7 Objeto"/>
                      <p:cNvPicPr/>
                      <p:nvPr/>
                    </p:nvPicPr>
                    <p:blipFill>
                      <a:blip r:embed="rId5"/>
                      <a:stretch>
                        <a:fillRect/>
                      </a:stretch>
                    </p:blipFill>
                    <p:spPr>
                      <a:xfrm>
                        <a:off x="4907550" y="1464701"/>
                        <a:ext cx="4056938" cy="2411113"/>
                      </a:xfrm>
                      <a:prstGeom prst="rect">
                        <a:avLst/>
                      </a:prstGeom>
                    </p:spPr>
                  </p:pic>
                </p:oleObj>
              </mc:Fallback>
            </mc:AlternateContent>
          </a:graphicData>
        </a:graphic>
      </p:graphicFrame>
      <p:graphicFrame>
        <p:nvGraphicFramePr>
          <p:cNvPr id="6" name="5 Objeto"/>
          <p:cNvGraphicFramePr>
            <a:graphicFrameLocks noChangeAspect="1"/>
          </p:cNvGraphicFramePr>
          <p:nvPr>
            <p:extLst>
              <p:ext uri="{D42A27DB-BD31-4B8C-83A1-F6EECF244321}">
                <p14:modId xmlns:p14="http://schemas.microsoft.com/office/powerpoint/2010/main" val="1571623734"/>
              </p:ext>
            </p:extLst>
          </p:nvPr>
        </p:nvGraphicFramePr>
        <p:xfrm>
          <a:off x="283972" y="1305919"/>
          <a:ext cx="3999996" cy="2411113"/>
        </p:xfrm>
        <a:graphic>
          <a:graphicData uri="http://schemas.openxmlformats.org/presentationml/2006/ole">
            <mc:AlternateContent xmlns:mc="http://schemas.openxmlformats.org/markup-compatibility/2006">
              <mc:Choice xmlns:v="urn:schemas-microsoft-com:vml" Requires="v">
                <p:oleObj name="Worksheet" r:id="rId6" imgW="3086114" imgH="1739811" progId="Excel.Sheet.12">
                  <p:link updateAutomatic="1"/>
                </p:oleObj>
              </mc:Choice>
              <mc:Fallback>
                <p:oleObj name="Worksheet" r:id="rId6" imgW="3086114" imgH="1739811" progId="Excel.Sheet.12">
                  <p:link updateAutomatic="1"/>
                  <p:pic>
                    <p:nvPicPr>
                      <p:cNvPr id="6" name="5 Objeto"/>
                      <p:cNvPicPr/>
                      <p:nvPr/>
                    </p:nvPicPr>
                    <p:blipFill>
                      <a:blip r:embed="rId7"/>
                      <a:stretch>
                        <a:fillRect/>
                      </a:stretch>
                    </p:blipFill>
                    <p:spPr>
                      <a:xfrm>
                        <a:off x="283972" y="1305919"/>
                        <a:ext cx="3999996" cy="2411113"/>
                      </a:xfrm>
                      <a:prstGeom prst="rect">
                        <a:avLst/>
                      </a:prstGeom>
                    </p:spPr>
                  </p:pic>
                </p:oleObj>
              </mc:Fallback>
            </mc:AlternateContent>
          </a:graphicData>
        </a:graphic>
      </p:graphicFrame>
      <p:sp>
        <p:nvSpPr>
          <p:cNvPr id="43" name="Rectángulo 14">
            <a:extLst>
              <a:ext uri="{FF2B5EF4-FFF2-40B4-BE49-F238E27FC236}">
                <a16:creationId xmlns:a16="http://schemas.microsoft.com/office/drawing/2014/main" id="{7A0F47DC-4D96-5B43-820F-FB760FB0B44B}"/>
              </a:ext>
            </a:extLst>
          </p:cNvPr>
          <p:cNvSpPr/>
          <p:nvPr/>
        </p:nvSpPr>
        <p:spPr>
          <a:xfrm flipV="1">
            <a:off x="119763" y="6257931"/>
            <a:ext cx="8844726" cy="436110"/>
          </a:xfrm>
          <a:prstGeom prst="rect">
            <a:avLst/>
          </a:prstGeom>
          <a:noFill/>
          <a:ln>
            <a:solidFill>
              <a:srgbClr val="0030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solidFill>
                <a:schemeClr val="tx1"/>
              </a:solidFill>
              <a:latin typeface="Bookman Old Style" panose="02050604050505020204" pitchFamily="18" charset="0"/>
            </a:endParaRPr>
          </a:p>
        </p:txBody>
      </p:sp>
      <p:sp>
        <p:nvSpPr>
          <p:cNvPr id="25" name="1 Marcador de texto"/>
          <p:cNvSpPr txBox="1">
            <a:spLocks/>
          </p:cNvSpPr>
          <p:nvPr/>
        </p:nvSpPr>
        <p:spPr>
          <a:xfrm>
            <a:off x="5160198" y="188640"/>
            <a:ext cx="3830528" cy="616357"/>
          </a:xfrm>
          <a:prstGeom prst="rect">
            <a:avLst/>
          </a:prstGeom>
        </p:spPr>
        <p:txBody>
          <a:bodyPr vert="horz" lIns="91440" tIns="45720" rIns="91440" bIns="45720" rtlCol="0" anchor="ctr"/>
          <a:lstStyle>
            <a:defPPr>
              <a:defRPr lang="es-C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CO" sz="1600" b="1" dirty="0">
                <a:solidFill>
                  <a:srgbClr val="3366CC"/>
                </a:solidFill>
                <a:latin typeface="Bookman Old Style" panose="02050604050505020204" pitchFamily="18" charset="0"/>
              </a:rPr>
              <a:t>HURTO DE VEHÍCULOS*</a:t>
            </a:r>
          </a:p>
          <a:p>
            <a:pPr algn="r"/>
            <a:r>
              <a:rPr lang="es-CO" b="1" dirty="0">
                <a:solidFill>
                  <a:srgbClr val="3366CC"/>
                </a:solidFill>
                <a:latin typeface="Bookman Old Style" panose="02050604050505020204" pitchFamily="18" charset="0"/>
              </a:rPr>
              <a:t>(Incluye automotores y motocicletas)</a:t>
            </a:r>
          </a:p>
        </p:txBody>
      </p:sp>
      <p:sp>
        <p:nvSpPr>
          <p:cNvPr id="32" name="12 CuadroTexto"/>
          <p:cNvSpPr txBox="1"/>
          <p:nvPr/>
        </p:nvSpPr>
        <p:spPr>
          <a:xfrm>
            <a:off x="128123" y="1065400"/>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Histórico nacional</a:t>
            </a:r>
          </a:p>
        </p:txBody>
      </p:sp>
      <p:sp>
        <p:nvSpPr>
          <p:cNvPr id="38" name="5 CuadroTexto"/>
          <p:cNvSpPr txBox="1"/>
          <p:nvPr/>
        </p:nvSpPr>
        <p:spPr>
          <a:xfrm>
            <a:off x="117418" y="3749229"/>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Comparativo mensual</a:t>
            </a:r>
          </a:p>
        </p:txBody>
      </p:sp>
      <p:sp>
        <p:nvSpPr>
          <p:cNvPr id="39" name="15 CuadroTexto"/>
          <p:cNvSpPr txBox="1">
            <a:spLocks noChangeArrowheads="1"/>
          </p:cNvSpPr>
          <p:nvPr/>
        </p:nvSpPr>
        <p:spPr bwMode="auto">
          <a:xfrm>
            <a:off x="4729716" y="4464697"/>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456986" eaLnBrk="1" hangingPunct="1">
              <a:defRPr/>
            </a:pPr>
            <a:r>
              <a:rPr lang="es-CO" sz="1200" b="1" dirty="0">
                <a:solidFill>
                  <a:srgbClr val="3366CC"/>
                </a:solidFill>
                <a:latin typeface="Bookman Old Style" panose="02050604050505020204" pitchFamily="18" charset="0"/>
                <a:cs typeface="Arial Narrow"/>
              </a:rPr>
              <a:t>Variación corrido del año</a:t>
            </a:r>
          </a:p>
        </p:txBody>
      </p:sp>
      <p:sp>
        <p:nvSpPr>
          <p:cNvPr id="47" name="Text Box 4"/>
          <p:cNvSpPr txBox="1">
            <a:spLocks noChangeArrowheads="1"/>
          </p:cNvSpPr>
          <p:nvPr/>
        </p:nvSpPr>
        <p:spPr bwMode="auto">
          <a:xfrm>
            <a:off x="7092280" y="711847"/>
            <a:ext cx="1925816"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r>
              <a:rPr lang="es-ES" altLang="es-CO" sz="700" dirty="0">
                <a:latin typeface="Bookman Old Style" panose="02050604050505020204" pitchFamily="18" charset="0"/>
                <a:cs typeface="Tahoma" pitchFamily="34" charset="0"/>
              </a:rPr>
              <a:t>*Cifras preliminares sujetas a variación.</a:t>
            </a:r>
          </a:p>
        </p:txBody>
      </p:sp>
      <p:sp>
        <p:nvSpPr>
          <p:cNvPr id="30" name="2 Marcador de número de diapositiva"/>
          <p:cNvSpPr txBox="1">
            <a:spLocks/>
          </p:cNvSpPr>
          <p:nvPr/>
        </p:nvSpPr>
        <p:spPr bwMode="auto">
          <a:xfrm>
            <a:off x="8244408" y="6304235"/>
            <a:ext cx="67136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ctr" anchorCtr="0" compatLnSpc="1">
            <a:prstTxWarp prst="textNoShape">
              <a:avLst/>
            </a:prstTxWarp>
          </a:bodyPr>
          <a:lstStyle>
            <a:defPPr>
              <a:defRPr lang="es-ES"/>
            </a:defPPr>
            <a:lvl1pPr marL="0" algn="l" defTabSz="457200" rtl="0" eaLnBrk="1" latinLnBrk="0" hangingPunct="1">
              <a:defRPr sz="1800" kern="1200">
                <a:solidFill>
                  <a:schemeClr val="tx1"/>
                </a:solidFill>
                <a:latin typeface="Arial" charset="0"/>
                <a:ea typeface="+mn-ea"/>
                <a:cs typeface="+mn-cs"/>
              </a:defRPr>
            </a:lvl1pPr>
            <a:lvl2pPr marL="666723" indent="-256432" algn="l" defTabSz="457200" rtl="0" eaLnBrk="1" latinLnBrk="0" hangingPunct="1">
              <a:defRPr sz="1800" kern="1200">
                <a:solidFill>
                  <a:schemeClr val="tx1"/>
                </a:solidFill>
                <a:latin typeface="Arial" charset="0"/>
                <a:ea typeface="+mn-ea"/>
                <a:cs typeface="+mn-cs"/>
              </a:defRPr>
            </a:lvl2pPr>
            <a:lvl3pPr marL="1025728" indent="-205146" algn="l" defTabSz="457200" rtl="0" eaLnBrk="1" latinLnBrk="0" hangingPunct="1">
              <a:defRPr sz="1800" kern="1200">
                <a:solidFill>
                  <a:schemeClr val="tx1"/>
                </a:solidFill>
                <a:latin typeface="Arial" charset="0"/>
                <a:ea typeface="+mn-ea"/>
                <a:cs typeface="+mn-cs"/>
              </a:defRPr>
            </a:lvl3pPr>
            <a:lvl4pPr marL="1436019" indent="-205146" algn="l" defTabSz="457200" rtl="0" eaLnBrk="1" latinLnBrk="0" hangingPunct="1">
              <a:defRPr sz="1800" kern="1200">
                <a:solidFill>
                  <a:schemeClr val="tx1"/>
                </a:solidFill>
                <a:latin typeface="Arial" charset="0"/>
                <a:ea typeface="+mn-ea"/>
                <a:cs typeface="+mn-cs"/>
              </a:defRPr>
            </a:lvl4pPr>
            <a:lvl5pPr marL="1846311" indent="-205146" algn="l" defTabSz="457200" rtl="0" eaLnBrk="1" latinLnBrk="0" hangingPunct="1">
              <a:defRPr sz="1800" kern="1200">
                <a:solidFill>
                  <a:schemeClr val="tx1"/>
                </a:solidFill>
                <a:latin typeface="Arial" charset="0"/>
                <a:ea typeface="+mn-ea"/>
                <a:cs typeface="+mn-cs"/>
              </a:defRPr>
            </a:lvl5pPr>
            <a:lvl6pPr marL="2256602"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6pPr>
            <a:lvl7pPr marL="2666893"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7pPr>
            <a:lvl8pPr marL="3077185"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8pPr>
            <a:lvl9pPr marL="3487476"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9pPr>
          </a:lstStyle>
          <a:p>
            <a:pPr algn="r" defTabSz="820583" fontAlgn="base">
              <a:spcBef>
                <a:spcPct val="0"/>
              </a:spcBef>
              <a:spcAft>
                <a:spcPct val="0"/>
              </a:spcAft>
              <a:defRPr/>
            </a:pPr>
            <a:r>
              <a:rPr lang="es-CO" sz="1100" b="1" dirty="0">
                <a:latin typeface="Bookman Old Style" panose="02050604050505020204" pitchFamily="18" charset="0"/>
              </a:rPr>
              <a:t>21</a:t>
            </a:r>
          </a:p>
        </p:txBody>
      </p:sp>
      <p:sp>
        <p:nvSpPr>
          <p:cNvPr id="15" name="Text Box 3"/>
          <p:cNvSpPr txBox="1">
            <a:spLocks noChangeArrowheads="1"/>
          </p:cNvSpPr>
          <p:nvPr/>
        </p:nvSpPr>
        <p:spPr bwMode="auto">
          <a:xfrm>
            <a:off x="139956" y="6309320"/>
            <a:ext cx="8248467" cy="32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just"/>
            <a:r>
              <a:rPr lang="es-CO" altLang="es-CO" sz="800" b="1" dirty="0">
                <a:latin typeface="Bookman Old Style" panose="02050604050505020204" pitchFamily="18" charset="0"/>
                <a:cs typeface="Tahoma" pitchFamily="34" charset="0"/>
              </a:rPr>
              <a:t>Definición: </a:t>
            </a:r>
            <a:r>
              <a:rPr lang="es-CO" altLang="es-CO" sz="800" dirty="0">
                <a:latin typeface="Bookman Old Style" panose="02050604050505020204" pitchFamily="18" charset="0"/>
                <a:cs typeface="Tahoma" pitchFamily="34" charset="0"/>
              </a:rPr>
              <a:t>La Ley 599 de 2000 define el hurto como la acción de apoderarse de una cosa mueble ajena, con el propósito de obtener provecho para sí o para otro.</a:t>
            </a:r>
          </a:p>
          <a:p>
            <a:pPr algn="just"/>
            <a:r>
              <a:rPr lang="es-CO" altLang="es-CO" sz="800" dirty="0">
                <a:latin typeface="Bookman Old Style" panose="02050604050505020204" pitchFamily="18" charset="0"/>
                <a:cs typeface="Tahoma" pitchFamily="34" charset="0"/>
              </a:rPr>
              <a:t>* Ver Aclaración metodológica, Nota 2.</a:t>
            </a:r>
            <a:endParaRPr lang="es-ES" altLang="es-CO" sz="800" dirty="0">
              <a:latin typeface="Bookman Old Style" panose="02050604050505020204" pitchFamily="18" charset="0"/>
              <a:cs typeface="Tahoma" pitchFamily="34" charset="0"/>
            </a:endParaRPr>
          </a:p>
        </p:txBody>
      </p:sp>
      <p:sp>
        <p:nvSpPr>
          <p:cNvPr id="37" name="15 CuadroTexto"/>
          <p:cNvSpPr txBox="1">
            <a:spLocks noChangeArrowheads="1"/>
          </p:cNvSpPr>
          <p:nvPr/>
        </p:nvSpPr>
        <p:spPr bwMode="auto">
          <a:xfrm>
            <a:off x="4932041" y="1062045"/>
            <a:ext cx="3096344"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6986" eaLnBrk="1" hangingPunct="1">
              <a:defRPr/>
            </a:pPr>
            <a:r>
              <a:rPr lang="es-CO" sz="1200" b="1" dirty="0">
                <a:solidFill>
                  <a:srgbClr val="3366CC"/>
                </a:solidFill>
                <a:latin typeface="Bookman Old Style" panose="02050604050505020204" pitchFamily="18" charset="0"/>
                <a:cs typeface="Arial Narrow"/>
              </a:rPr>
              <a:t>Corrido del año</a:t>
            </a:r>
            <a:endParaRPr lang="es-ES" sz="1200" b="1" dirty="0">
              <a:solidFill>
                <a:srgbClr val="3366CC"/>
              </a:solidFill>
              <a:latin typeface="Bookman Old Style" panose="02050604050505020204" pitchFamily="18" charset="0"/>
              <a:cs typeface="Arial Narrow"/>
            </a:endParaRPr>
          </a:p>
        </p:txBody>
      </p:sp>
      <p:sp>
        <p:nvSpPr>
          <p:cNvPr id="51" name="Text Box 4"/>
          <p:cNvSpPr txBox="1">
            <a:spLocks noChangeArrowheads="1"/>
          </p:cNvSpPr>
          <p:nvPr/>
        </p:nvSpPr>
        <p:spPr bwMode="auto">
          <a:xfrm>
            <a:off x="7532397" y="5733256"/>
            <a:ext cx="1432091" cy="20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r"/>
            <a:r>
              <a:rPr lang="es-ES" altLang="es-CO" sz="800" b="1" dirty="0">
                <a:latin typeface="Bookman Old Style" panose="02050604050505020204" pitchFamily="18" charset="0"/>
                <a:cs typeface="Tahoma" pitchFamily="34" charset="0"/>
              </a:rPr>
              <a:t>Fuente: </a:t>
            </a:r>
            <a:r>
              <a:rPr lang="es-ES" altLang="es-CO" sz="800" dirty="0">
                <a:latin typeface="Bookman Old Style" panose="02050604050505020204" pitchFamily="18" charset="0"/>
                <a:cs typeface="Tahoma" pitchFamily="34" charset="0"/>
              </a:rPr>
              <a:t>Policía Nacional.</a:t>
            </a:r>
          </a:p>
        </p:txBody>
      </p:sp>
      <p:graphicFrame>
        <p:nvGraphicFramePr>
          <p:cNvPr id="2" name="Objeto 1">
            <a:extLst>
              <a:ext uri="{FF2B5EF4-FFF2-40B4-BE49-F238E27FC236}">
                <a16:creationId xmlns:a16="http://schemas.microsoft.com/office/drawing/2014/main" id="{8C394AC2-3F4D-EC2C-B465-8EB33FCC9AA3}"/>
              </a:ext>
            </a:extLst>
          </p:cNvPr>
          <p:cNvGraphicFramePr>
            <a:graphicFrameLocks noChangeAspect="1"/>
          </p:cNvGraphicFramePr>
          <p:nvPr>
            <p:extLst>
              <p:ext uri="{D42A27DB-BD31-4B8C-83A1-F6EECF244321}">
                <p14:modId xmlns:p14="http://schemas.microsoft.com/office/powerpoint/2010/main" val="3232282332"/>
              </p:ext>
            </p:extLst>
          </p:nvPr>
        </p:nvGraphicFramePr>
        <p:xfrm>
          <a:off x="5503863" y="4810125"/>
          <a:ext cx="2997200" cy="596900"/>
        </p:xfrm>
        <a:graphic>
          <a:graphicData uri="http://schemas.openxmlformats.org/presentationml/2006/ole">
            <mc:AlternateContent xmlns:mc="http://schemas.openxmlformats.org/markup-compatibility/2006">
              <mc:Choice xmlns:v="urn:schemas-microsoft-com:vml" Requires="v">
                <p:oleObj name="Worksheet" r:id="rId8" imgW="2997103" imgH="596780" progId="Excel.Sheet.12">
                  <p:link updateAutomatic="1"/>
                </p:oleObj>
              </mc:Choice>
              <mc:Fallback>
                <p:oleObj name="Worksheet" r:id="rId8" imgW="2997103" imgH="596780" progId="Excel.Sheet.12">
                  <p:link updateAutomatic="1"/>
                  <p:pic>
                    <p:nvPicPr>
                      <p:cNvPr id="0" name=""/>
                      <p:cNvPicPr/>
                      <p:nvPr/>
                    </p:nvPicPr>
                    <p:blipFill>
                      <a:blip r:embed="rId9"/>
                      <a:stretch>
                        <a:fillRect/>
                      </a:stretch>
                    </p:blipFill>
                    <p:spPr>
                      <a:xfrm>
                        <a:off x="5503863" y="4810125"/>
                        <a:ext cx="2997200" cy="596900"/>
                      </a:xfrm>
                      <a:prstGeom prst="rect">
                        <a:avLst/>
                      </a:prstGeom>
                    </p:spPr>
                  </p:pic>
                </p:oleObj>
              </mc:Fallback>
            </mc:AlternateContent>
          </a:graphicData>
        </a:graphic>
      </p:graphicFrame>
    </p:spTree>
    <p:extLst>
      <p:ext uri="{BB962C8B-B14F-4D97-AF65-F5344CB8AC3E}">
        <p14:creationId xmlns:p14="http://schemas.microsoft.com/office/powerpoint/2010/main" val="13577610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8 Objeto"/>
          <p:cNvGraphicFramePr>
            <a:graphicFrameLocks noChangeAspect="1"/>
          </p:cNvGraphicFramePr>
          <p:nvPr>
            <p:extLst>
              <p:ext uri="{D42A27DB-BD31-4B8C-83A1-F6EECF244321}">
                <p14:modId xmlns:p14="http://schemas.microsoft.com/office/powerpoint/2010/main" val="985209612"/>
              </p:ext>
            </p:extLst>
          </p:nvPr>
        </p:nvGraphicFramePr>
        <p:xfrm>
          <a:off x="142267" y="3809659"/>
          <a:ext cx="4055891" cy="2380802"/>
        </p:xfrm>
        <a:graphic>
          <a:graphicData uri="http://schemas.openxmlformats.org/presentationml/2006/ole">
            <mc:AlternateContent xmlns:mc="http://schemas.openxmlformats.org/markup-compatibility/2006">
              <mc:Choice xmlns:v="urn:schemas-microsoft-com:vml" Requires="v">
                <p:oleObj name="Worksheet" r:id="rId3" imgW="3048038" imgH="1746096" progId="Excel.Sheet.12">
                  <p:link updateAutomatic="1"/>
                </p:oleObj>
              </mc:Choice>
              <mc:Fallback>
                <p:oleObj name="Worksheet" r:id="rId3" imgW="3048038" imgH="1746096" progId="Excel.Sheet.12">
                  <p:link updateAutomatic="1"/>
                  <p:pic>
                    <p:nvPicPr>
                      <p:cNvPr id="9" name="8 Objeto"/>
                      <p:cNvPicPr/>
                      <p:nvPr/>
                    </p:nvPicPr>
                    <p:blipFill>
                      <a:blip r:embed="rId4"/>
                      <a:stretch>
                        <a:fillRect/>
                      </a:stretch>
                    </p:blipFill>
                    <p:spPr>
                      <a:xfrm>
                        <a:off x="142267" y="3809659"/>
                        <a:ext cx="4055891" cy="2380802"/>
                      </a:xfrm>
                      <a:prstGeom prst="rect">
                        <a:avLst/>
                      </a:prstGeom>
                    </p:spPr>
                  </p:pic>
                </p:oleObj>
              </mc:Fallback>
            </mc:AlternateContent>
          </a:graphicData>
        </a:graphic>
      </p:graphicFrame>
      <p:graphicFrame>
        <p:nvGraphicFramePr>
          <p:cNvPr id="7" name="6 Objeto"/>
          <p:cNvGraphicFramePr>
            <a:graphicFrameLocks noChangeAspect="1"/>
          </p:cNvGraphicFramePr>
          <p:nvPr>
            <p:extLst>
              <p:ext uri="{D42A27DB-BD31-4B8C-83A1-F6EECF244321}">
                <p14:modId xmlns:p14="http://schemas.microsoft.com/office/powerpoint/2010/main" val="1391544899"/>
              </p:ext>
            </p:extLst>
          </p:nvPr>
        </p:nvGraphicFramePr>
        <p:xfrm>
          <a:off x="4833957" y="1124744"/>
          <a:ext cx="4050456" cy="2417390"/>
        </p:xfrm>
        <a:graphic>
          <a:graphicData uri="http://schemas.openxmlformats.org/presentationml/2006/ole">
            <mc:AlternateContent xmlns:mc="http://schemas.openxmlformats.org/markup-compatibility/2006">
              <mc:Choice xmlns:v="urn:schemas-microsoft-com:vml" Requires="v">
                <p:oleObj name="Worksheet" r:id="rId5" imgW="3048038" imgH="1739811" progId="Excel.Sheet.12">
                  <p:link updateAutomatic="1"/>
                </p:oleObj>
              </mc:Choice>
              <mc:Fallback>
                <p:oleObj name="Worksheet" r:id="rId5" imgW="3048038" imgH="1739811" progId="Excel.Sheet.12">
                  <p:link updateAutomatic="1"/>
                  <p:pic>
                    <p:nvPicPr>
                      <p:cNvPr id="7" name="6 Objeto"/>
                      <p:cNvPicPr/>
                      <p:nvPr/>
                    </p:nvPicPr>
                    <p:blipFill>
                      <a:blip r:embed="rId6"/>
                      <a:stretch>
                        <a:fillRect/>
                      </a:stretch>
                    </p:blipFill>
                    <p:spPr>
                      <a:xfrm>
                        <a:off x="4833957" y="1124744"/>
                        <a:ext cx="4050456" cy="2417390"/>
                      </a:xfrm>
                      <a:prstGeom prst="rect">
                        <a:avLst/>
                      </a:prstGeom>
                    </p:spPr>
                  </p:pic>
                </p:oleObj>
              </mc:Fallback>
            </mc:AlternateContent>
          </a:graphicData>
        </a:graphic>
      </p:graphicFrame>
      <p:graphicFrame>
        <p:nvGraphicFramePr>
          <p:cNvPr id="6" name="5 Objeto"/>
          <p:cNvGraphicFramePr>
            <a:graphicFrameLocks noChangeAspect="1"/>
          </p:cNvGraphicFramePr>
          <p:nvPr>
            <p:extLst>
              <p:ext uri="{D42A27DB-BD31-4B8C-83A1-F6EECF244321}">
                <p14:modId xmlns:p14="http://schemas.microsoft.com/office/powerpoint/2010/main" val="2582196176"/>
              </p:ext>
            </p:extLst>
          </p:nvPr>
        </p:nvGraphicFramePr>
        <p:xfrm>
          <a:off x="251520" y="1248141"/>
          <a:ext cx="4055891" cy="2396883"/>
        </p:xfrm>
        <a:graphic>
          <a:graphicData uri="http://schemas.openxmlformats.org/presentationml/2006/ole">
            <mc:AlternateContent xmlns:mc="http://schemas.openxmlformats.org/markup-compatibility/2006">
              <mc:Choice xmlns:v="urn:schemas-microsoft-com:vml" Requires="v">
                <p:oleObj name="Worksheet" r:id="rId7" imgW="3086114" imgH="1739811" progId="Excel.Sheet.12">
                  <p:link updateAutomatic="1"/>
                </p:oleObj>
              </mc:Choice>
              <mc:Fallback>
                <p:oleObj name="Worksheet" r:id="rId7" imgW="3086114" imgH="1739811" progId="Excel.Sheet.12">
                  <p:link updateAutomatic="1"/>
                  <p:pic>
                    <p:nvPicPr>
                      <p:cNvPr id="6" name="5 Objeto"/>
                      <p:cNvPicPr/>
                      <p:nvPr/>
                    </p:nvPicPr>
                    <p:blipFill>
                      <a:blip r:embed="rId8"/>
                      <a:stretch>
                        <a:fillRect/>
                      </a:stretch>
                    </p:blipFill>
                    <p:spPr>
                      <a:xfrm>
                        <a:off x="251520" y="1248141"/>
                        <a:ext cx="4055891" cy="2396883"/>
                      </a:xfrm>
                      <a:prstGeom prst="rect">
                        <a:avLst/>
                      </a:prstGeom>
                    </p:spPr>
                  </p:pic>
                </p:oleObj>
              </mc:Fallback>
            </mc:AlternateContent>
          </a:graphicData>
        </a:graphic>
      </p:graphicFrame>
      <p:sp>
        <p:nvSpPr>
          <p:cNvPr id="46" name="Rectángulo 14">
            <a:extLst>
              <a:ext uri="{FF2B5EF4-FFF2-40B4-BE49-F238E27FC236}">
                <a16:creationId xmlns:a16="http://schemas.microsoft.com/office/drawing/2014/main" id="{7A0F47DC-4D96-5B43-820F-FB760FB0B44B}"/>
              </a:ext>
            </a:extLst>
          </p:cNvPr>
          <p:cNvSpPr/>
          <p:nvPr/>
        </p:nvSpPr>
        <p:spPr>
          <a:xfrm flipV="1">
            <a:off x="119763" y="6257931"/>
            <a:ext cx="8844726" cy="436110"/>
          </a:xfrm>
          <a:prstGeom prst="rect">
            <a:avLst/>
          </a:prstGeom>
          <a:noFill/>
          <a:ln>
            <a:solidFill>
              <a:srgbClr val="0030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solidFill>
                <a:schemeClr val="tx1"/>
              </a:solidFill>
              <a:latin typeface="Bookman Old Style" panose="02050604050505020204" pitchFamily="18" charset="0"/>
            </a:endParaRPr>
          </a:p>
        </p:txBody>
      </p:sp>
      <p:sp>
        <p:nvSpPr>
          <p:cNvPr id="25" name="1 Marcador de texto"/>
          <p:cNvSpPr txBox="1">
            <a:spLocks/>
          </p:cNvSpPr>
          <p:nvPr/>
        </p:nvSpPr>
        <p:spPr>
          <a:xfrm>
            <a:off x="5525600" y="122279"/>
            <a:ext cx="3410614" cy="616357"/>
          </a:xfrm>
          <a:prstGeom prst="rect">
            <a:avLst/>
          </a:prstGeom>
        </p:spPr>
        <p:txBody>
          <a:bodyPr vert="horz" lIns="91440" tIns="45720" rIns="91440" bIns="45720" rtlCol="0" anchor="ctr"/>
          <a:lstStyle>
            <a:defPPr>
              <a:defRPr lang="es-C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CO" sz="1600" b="1" dirty="0">
                <a:solidFill>
                  <a:srgbClr val="3366CC"/>
                </a:solidFill>
                <a:latin typeface="Bookman Old Style" panose="02050604050505020204" pitchFamily="18" charset="0"/>
              </a:rPr>
              <a:t>HURTO DE AUTOMOTORES*</a:t>
            </a:r>
          </a:p>
        </p:txBody>
      </p:sp>
      <p:sp>
        <p:nvSpPr>
          <p:cNvPr id="32" name="12 CuadroTexto"/>
          <p:cNvSpPr txBox="1"/>
          <p:nvPr/>
        </p:nvSpPr>
        <p:spPr>
          <a:xfrm>
            <a:off x="128123" y="929227"/>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Histórico nacional</a:t>
            </a:r>
          </a:p>
        </p:txBody>
      </p:sp>
      <p:sp>
        <p:nvSpPr>
          <p:cNvPr id="37" name="15 CuadroTexto"/>
          <p:cNvSpPr txBox="1">
            <a:spLocks noChangeArrowheads="1"/>
          </p:cNvSpPr>
          <p:nvPr/>
        </p:nvSpPr>
        <p:spPr bwMode="auto">
          <a:xfrm>
            <a:off x="4932040" y="929227"/>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6986" eaLnBrk="1" hangingPunct="1">
              <a:defRPr/>
            </a:pPr>
            <a:r>
              <a:rPr lang="es-CO" sz="1200" b="1" dirty="0">
                <a:solidFill>
                  <a:srgbClr val="3366CC"/>
                </a:solidFill>
                <a:latin typeface="Bookman Old Style" panose="02050604050505020204" pitchFamily="18" charset="0"/>
                <a:cs typeface="Arial Narrow"/>
              </a:rPr>
              <a:t>Corrido del año</a:t>
            </a:r>
            <a:endParaRPr lang="es-ES" sz="1200" b="1" dirty="0">
              <a:solidFill>
                <a:srgbClr val="3366CC"/>
              </a:solidFill>
              <a:latin typeface="Bookman Old Style" panose="02050604050505020204" pitchFamily="18" charset="0"/>
              <a:cs typeface="Arial Narrow"/>
            </a:endParaRPr>
          </a:p>
        </p:txBody>
      </p:sp>
      <p:sp>
        <p:nvSpPr>
          <p:cNvPr id="38" name="5 CuadroTexto"/>
          <p:cNvSpPr txBox="1"/>
          <p:nvPr/>
        </p:nvSpPr>
        <p:spPr>
          <a:xfrm>
            <a:off x="117418" y="3645024"/>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Comparativo mensual</a:t>
            </a:r>
          </a:p>
        </p:txBody>
      </p:sp>
      <p:sp>
        <p:nvSpPr>
          <p:cNvPr id="39" name="15 CuadroTexto"/>
          <p:cNvSpPr txBox="1">
            <a:spLocks noChangeArrowheads="1"/>
          </p:cNvSpPr>
          <p:nvPr/>
        </p:nvSpPr>
        <p:spPr bwMode="auto">
          <a:xfrm>
            <a:off x="4729716" y="4360492"/>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456986" eaLnBrk="1" hangingPunct="1">
              <a:defRPr/>
            </a:pPr>
            <a:r>
              <a:rPr lang="es-CO" sz="1200" b="1" dirty="0">
                <a:solidFill>
                  <a:srgbClr val="3366CC"/>
                </a:solidFill>
                <a:latin typeface="Bookman Old Style" panose="02050604050505020204" pitchFamily="18" charset="0"/>
                <a:cs typeface="Arial Narrow"/>
              </a:rPr>
              <a:t>Variación corrido del año</a:t>
            </a:r>
          </a:p>
        </p:txBody>
      </p:sp>
      <p:sp>
        <p:nvSpPr>
          <p:cNvPr id="30" name="2 Marcador de número de diapositiva"/>
          <p:cNvSpPr txBox="1">
            <a:spLocks/>
          </p:cNvSpPr>
          <p:nvPr/>
        </p:nvSpPr>
        <p:spPr bwMode="auto">
          <a:xfrm>
            <a:off x="8244408" y="6304235"/>
            <a:ext cx="67136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ctr" anchorCtr="0" compatLnSpc="1">
            <a:prstTxWarp prst="textNoShape">
              <a:avLst/>
            </a:prstTxWarp>
          </a:bodyPr>
          <a:lstStyle>
            <a:defPPr>
              <a:defRPr lang="es-ES"/>
            </a:defPPr>
            <a:lvl1pPr marL="0" algn="l" defTabSz="457200" rtl="0" eaLnBrk="1" latinLnBrk="0" hangingPunct="1">
              <a:defRPr sz="1800" kern="1200">
                <a:solidFill>
                  <a:schemeClr val="tx1"/>
                </a:solidFill>
                <a:latin typeface="Arial" charset="0"/>
                <a:ea typeface="+mn-ea"/>
                <a:cs typeface="+mn-cs"/>
              </a:defRPr>
            </a:lvl1pPr>
            <a:lvl2pPr marL="666723" indent="-256432" algn="l" defTabSz="457200" rtl="0" eaLnBrk="1" latinLnBrk="0" hangingPunct="1">
              <a:defRPr sz="1800" kern="1200">
                <a:solidFill>
                  <a:schemeClr val="tx1"/>
                </a:solidFill>
                <a:latin typeface="Arial" charset="0"/>
                <a:ea typeface="+mn-ea"/>
                <a:cs typeface="+mn-cs"/>
              </a:defRPr>
            </a:lvl2pPr>
            <a:lvl3pPr marL="1025728" indent="-205146" algn="l" defTabSz="457200" rtl="0" eaLnBrk="1" latinLnBrk="0" hangingPunct="1">
              <a:defRPr sz="1800" kern="1200">
                <a:solidFill>
                  <a:schemeClr val="tx1"/>
                </a:solidFill>
                <a:latin typeface="Arial" charset="0"/>
                <a:ea typeface="+mn-ea"/>
                <a:cs typeface="+mn-cs"/>
              </a:defRPr>
            </a:lvl3pPr>
            <a:lvl4pPr marL="1436019" indent="-205146" algn="l" defTabSz="457200" rtl="0" eaLnBrk="1" latinLnBrk="0" hangingPunct="1">
              <a:defRPr sz="1800" kern="1200">
                <a:solidFill>
                  <a:schemeClr val="tx1"/>
                </a:solidFill>
                <a:latin typeface="Arial" charset="0"/>
                <a:ea typeface="+mn-ea"/>
                <a:cs typeface="+mn-cs"/>
              </a:defRPr>
            </a:lvl4pPr>
            <a:lvl5pPr marL="1846311" indent="-205146" algn="l" defTabSz="457200" rtl="0" eaLnBrk="1" latinLnBrk="0" hangingPunct="1">
              <a:defRPr sz="1800" kern="1200">
                <a:solidFill>
                  <a:schemeClr val="tx1"/>
                </a:solidFill>
                <a:latin typeface="Arial" charset="0"/>
                <a:ea typeface="+mn-ea"/>
                <a:cs typeface="+mn-cs"/>
              </a:defRPr>
            </a:lvl5pPr>
            <a:lvl6pPr marL="2256602"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6pPr>
            <a:lvl7pPr marL="2666893"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7pPr>
            <a:lvl8pPr marL="3077185"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8pPr>
            <a:lvl9pPr marL="3487476"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9pPr>
          </a:lstStyle>
          <a:p>
            <a:pPr algn="r" defTabSz="820583" fontAlgn="base">
              <a:spcBef>
                <a:spcPct val="0"/>
              </a:spcBef>
              <a:spcAft>
                <a:spcPct val="0"/>
              </a:spcAft>
              <a:defRPr/>
            </a:pPr>
            <a:r>
              <a:rPr lang="es-CO" sz="1100" b="1" dirty="0">
                <a:latin typeface="Bookman Old Style" panose="02050604050505020204" pitchFamily="18" charset="0"/>
              </a:rPr>
              <a:t>22</a:t>
            </a:r>
          </a:p>
        </p:txBody>
      </p:sp>
      <p:sp>
        <p:nvSpPr>
          <p:cNvPr id="17" name="Text Box 3"/>
          <p:cNvSpPr txBox="1">
            <a:spLocks noChangeArrowheads="1"/>
          </p:cNvSpPr>
          <p:nvPr/>
        </p:nvSpPr>
        <p:spPr bwMode="auto">
          <a:xfrm>
            <a:off x="139956" y="6309320"/>
            <a:ext cx="8320475" cy="452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just"/>
            <a:r>
              <a:rPr lang="es-CO" altLang="es-CO" sz="800" b="1" dirty="0">
                <a:latin typeface="Bookman Old Style" panose="02050604050505020204" pitchFamily="18" charset="0"/>
                <a:cs typeface="Tahoma" pitchFamily="34" charset="0"/>
              </a:rPr>
              <a:t>Definición: </a:t>
            </a:r>
            <a:r>
              <a:rPr lang="es-CO" altLang="es-CO" sz="800" dirty="0">
                <a:latin typeface="Bookman Old Style" panose="02050604050505020204" pitchFamily="18" charset="0"/>
                <a:cs typeface="Tahoma" pitchFamily="34" charset="0"/>
              </a:rPr>
              <a:t>La Ley 599 de 2000 define el hurto como la acción de apoderarse de una cosa mueble ajena, con el propósito de obtener provecho para sí o para otro.</a:t>
            </a:r>
          </a:p>
          <a:p>
            <a:pPr algn="just"/>
            <a:r>
              <a:rPr lang="es-CO" altLang="es-CO" sz="800" dirty="0">
                <a:latin typeface="Bookman Old Style" panose="02050604050505020204" pitchFamily="18" charset="0"/>
                <a:cs typeface="Tahoma" pitchFamily="34" charset="0"/>
              </a:rPr>
              <a:t>* Ver Aclaración metodológica, Nota 2.</a:t>
            </a:r>
            <a:endParaRPr lang="es-ES" altLang="es-CO" sz="800" dirty="0">
              <a:latin typeface="Bookman Old Style" panose="02050604050505020204" pitchFamily="18" charset="0"/>
              <a:cs typeface="Tahoma" pitchFamily="34" charset="0"/>
            </a:endParaRPr>
          </a:p>
          <a:p>
            <a:pPr algn="just"/>
            <a:endParaRPr lang="es-ES" altLang="es-CO" sz="800" dirty="0">
              <a:latin typeface="Bookman Old Style" panose="02050604050505020204" pitchFamily="18" charset="0"/>
              <a:cs typeface="Tahoma" pitchFamily="34" charset="0"/>
            </a:endParaRPr>
          </a:p>
        </p:txBody>
      </p:sp>
      <p:sp>
        <p:nvSpPr>
          <p:cNvPr id="18" name="Text Box 4"/>
          <p:cNvSpPr txBox="1">
            <a:spLocks noChangeArrowheads="1"/>
          </p:cNvSpPr>
          <p:nvPr/>
        </p:nvSpPr>
        <p:spPr bwMode="auto">
          <a:xfrm>
            <a:off x="7030482" y="548055"/>
            <a:ext cx="1925816"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r>
              <a:rPr lang="es-ES" altLang="es-CO" sz="700" dirty="0">
                <a:latin typeface="Bookman Old Style" panose="02050604050505020204" pitchFamily="18" charset="0"/>
                <a:cs typeface="Tahoma" pitchFamily="34" charset="0"/>
              </a:rPr>
              <a:t>*Cifras preliminares sujetas a variación.</a:t>
            </a:r>
          </a:p>
        </p:txBody>
      </p:sp>
      <p:sp>
        <p:nvSpPr>
          <p:cNvPr id="23" name="Text Box 4"/>
          <p:cNvSpPr txBox="1">
            <a:spLocks noChangeArrowheads="1"/>
          </p:cNvSpPr>
          <p:nvPr/>
        </p:nvSpPr>
        <p:spPr bwMode="auto">
          <a:xfrm>
            <a:off x="7532397" y="5733256"/>
            <a:ext cx="1432091" cy="20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r"/>
            <a:r>
              <a:rPr lang="es-ES" altLang="es-CO" sz="800" b="1" dirty="0">
                <a:latin typeface="Bookman Old Style" panose="02050604050505020204" pitchFamily="18" charset="0"/>
                <a:cs typeface="Tahoma" pitchFamily="34" charset="0"/>
              </a:rPr>
              <a:t>Fuente: </a:t>
            </a:r>
            <a:r>
              <a:rPr lang="es-ES" altLang="es-CO" sz="800" dirty="0">
                <a:latin typeface="Bookman Old Style" panose="02050604050505020204" pitchFamily="18" charset="0"/>
                <a:cs typeface="Tahoma" pitchFamily="34" charset="0"/>
              </a:rPr>
              <a:t>Policía Nacional.</a:t>
            </a:r>
          </a:p>
        </p:txBody>
      </p:sp>
      <p:graphicFrame>
        <p:nvGraphicFramePr>
          <p:cNvPr id="2" name="Objeto 1">
            <a:extLst>
              <a:ext uri="{FF2B5EF4-FFF2-40B4-BE49-F238E27FC236}">
                <a16:creationId xmlns:a16="http://schemas.microsoft.com/office/drawing/2014/main" id="{8ECB538A-56B0-FAEF-A3CD-5AB56A6711B5}"/>
              </a:ext>
            </a:extLst>
          </p:cNvPr>
          <p:cNvGraphicFramePr>
            <a:graphicFrameLocks noChangeAspect="1"/>
          </p:cNvGraphicFramePr>
          <p:nvPr>
            <p:extLst>
              <p:ext uri="{D42A27DB-BD31-4B8C-83A1-F6EECF244321}">
                <p14:modId xmlns:p14="http://schemas.microsoft.com/office/powerpoint/2010/main" val="3224989124"/>
              </p:ext>
            </p:extLst>
          </p:nvPr>
        </p:nvGraphicFramePr>
        <p:xfrm>
          <a:off x="5216525" y="4714875"/>
          <a:ext cx="2997200" cy="596900"/>
        </p:xfrm>
        <a:graphic>
          <a:graphicData uri="http://schemas.openxmlformats.org/presentationml/2006/ole">
            <mc:AlternateContent xmlns:mc="http://schemas.openxmlformats.org/markup-compatibility/2006">
              <mc:Choice xmlns:v="urn:schemas-microsoft-com:vml" Requires="v">
                <p:oleObj name="Worksheet" r:id="rId9" imgW="2997103" imgH="596780" progId="Excel.Sheet.12">
                  <p:link updateAutomatic="1"/>
                </p:oleObj>
              </mc:Choice>
              <mc:Fallback>
                <p:oleObj name="Worksheet" r:id="rId9" imgW="2997103" imgH="596780" progId="Excel.Sheet.12">
                  <p:link updateAutomatic="1"/>
                  <p:pic>
                    <p:nvPicPr>
                      <p:cNvPr id="0" name=""/>
                      <p:cNvPicPr/>
                      <p:nvPr/>
                    </p:nvPicPr>
                    <p:blipFill>
                      <a:blip r:embed="rId10"/>
                      <a:stretch>
                        <a:fillRect/>
                      </a:stretch>
                    </p:blipFill>
                    <p:spPr>
                      <a:xfrm>
                        <a:off x="5216525" y="4714875"/>
                        <a:ext cx="2997200" cy="596900"/>
                      </a:xfrm>
                      <a:prstGeom prst="rect">
                        <a:avLst/>
                      </a:prstGeom>
                    </p:spPr>
                  </p:pic>
                </p:oleObj>
              </mc:Fallback>
            </mc:AlternateContent>
          </a:graphicData>
        </a:graphic>
      </p:graphicFrame>
    </p:spTree>
    <p:extLst>
      <p:ext uri="{BB962C8B-B14F-4D97-AF65-F5344CB8AC3E}">
        <p14:creationId xmlns:p14="http://schemas.microsoft.com/office/powerpoint/2010/main" val="15364846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8 Objeto"/>
          <p:cNvGraphicFramePr>
            <a:graphicFrameLocks noChangeAspect="1"/>
          </p:cNvGraphicFramePr>
          <p:nvPr>
            <p:extLst>
              <p:ext uri="{D42A27DB-BD31-4B8C-83A1-F6EECF244321}">
                <p14:modId xmlns:p14="http://schemas.microsoft.com/office/powerpoint/2010/main" val="3444030367"/>
              </p:ext>
            </p:extLst>
          </p:nvPr>
        </p:nvGraphicFramePr>
        <p:xfrm>
          <a:off x="251520" y="3899512"/>
          <a:ext cx="4274328" cy="2409808"/>
        </p:xfrm>
        <a:graphic>
          <a:graphicData uri="http://schemas.openxmlformats.org/presentationml/2006/ole">
            <mc:AlternateContent xmlns:mc="http://schemas.openxmlformats.org/markup-compatibility/2006">
              <mc:Choice xmlns:v="urn:schemas-microsoft-com:vml" Requires="v">
                <p:oleObj name="Worksheet" r:id="rId2" imgW="3048038" imgH="1746096" progId="Excel.Sheet.12">
                  <p:link updateAutomatic="1"/>
                </p:oleObj>
              </mc:Choice>
              <mc:Fallback>
                <p:oleObj name="Worksheet" r:id="rId2" imgW="3048038" imgH="1746096" progId="Excel.Sheet.12">
                  <p:link updateAutomatic="1"/>
                  <p:pic>
                    <p:nvPicPr>
                      <p:cNvPr id="9" name="8 Objeto"/>
                      <p:cNvPicPr/>
                      <p:nvPr/>
                    </p:nvPicPr>
                    <p:blipFill>
                      <a:blip r:embed="rId3"/>
                      <a:stretch>
                        <a:fillRect/>
                      </a:stretch>
                    </p:blipFill>
                    <p:spPr>
                      <a:xfrm>
                        <a:off x="251520" y="3899512"/>
                        <a:ext cx="4274328" cy="2409808"/>
                      </a:xfrm>
                      <a:prstGeom prst="rect">
                        <a:avLst/>
                      </a:prstGeom>
                    </p:spPr>
                  </p:pic>
                </p:oleObj>
              </mc:Fallback>
            </mc:AlternateContent>
          </a:graphicData>
        </a:graphic>
      </p:graphicFrame>
      <p:graphicFrame>
        <p:nvGraphicFramePr>
          <p:cNvPr id="8" name="7 Objeto"/>
          <p:cNvGraphicFramePr>
            <a:graphicFrameLocks noChangeAspect="1"/>
          </p:cNvGraphicFramePr>
          <p:nvPr>
            <p:extLst>
              <p:ext uri="{D42A27DB-BD31-4B8C-83A1-F6EECF244321}">
                <p14:modId xmlns:p14="http://schemas.microsoft.com/office/powerpoint/2010/main" val="962213918"/>
              </p:ext>
            </p:extLst>
          </p:nvPr>
        </p:nvGraphicFramePr>
        <p:xfrm>
          <a:off x="4718571" y="1338011"/>
          <a:ext cx="4165842" cy="2510112"/>
        </p:xfrm>
        <a:graphic>
          <a:graphicData uri="http://schemas.openxmlformats.org/presentationml/2006/ole">
            <mc:AlternateContent xmlns:mc="http://schemas.openxmlformats.org/markup-compatibility/2006">
              <mc:Choice xmlns:v="urn:schemas-microsoft-com:vml" Requires="v">
                <p:oleObj name="Worksheet" r:id="rId4" imgW="3048038" imgH="1746096" progId="Excel.Sheet.12">
                  <p:link updateAutomatic="1"/>
                </p:oleObj>
              </mc:Choice>
              <mc:Fallback>
                <p:oleObj name="Worksheet" r:id="rId4" imgW="3048038" imgH="1746096" progId="Excel.Sheet.12">
                  <p:link updateAutomatic="1"/>
                  <p:pic>
                    <p:nvPicPr>
                      <p:cNvPr id="8" name="7 Objeto"/>
                      <p:cNvPicPr/>
                      <p:nvPr/>
                    </p:nvPicPr>
                    <p:blipFill>
                      <a:blip r:embed="rId5"/>
                      <a:stretch>
                        <a:fillRect/>
                      </a:stretch>
                    </p:blipFill>
                    <p:spPr>
                      <a:xfrm>
                        <a:off x="4718571" y="1338011"/>
                        <a:ext cx="4165842" cy="2510112"/>
                      </a:xfrm>
                      <a:prstGeom prst="rect">
                        <a:avLst/>
                      </a:prstGeom>
                    </p:spPr>
                  </p:pic>
                </p:oleObj>
              </mc:Fallback>
            </mc:AlternateContent>
          </a:graphicData>
        </a:graphic>
      </p:graphicFrame>
      <p:graphicFrame>
        <p:nvGraphicFramePr>
          <p:cNvPr id="6" name="5 Objeto"/>
          <p:cNvGraphicFramePr>
            <a:graphicFrameLocks noChangeAspect="1"/>
          </p:cNvGraphicFramePr>
          <p:nvPr>
            <p:extLst>
              <p:ext uri="{D42A27DB-BD31-4B8C-83A1-F6EECF244321}">
                <p14:modId xmlns:p14="http://schemas.microsoft.com/office/powerpoint/2010/main" val="2468022256"/>
              </p:ext>
            </p:extLst>
          </p:nvPr>
        </p:nvGraphicFramePr>
        <p:xfrm>
          <a:off x="183876" y="1338011"/>
          <a:ext cx="4100092" cy="2411218"/>
        </p:xfrm>
        <a:graphic>
          <a:graphicData uri="http://schemas.openxmlformats.org/presentationml/2006/ole">
            <mc:AlternateContent xmlns:mc="http://schemas.openxmlformats.org/markup-compatibility/2006">
              <mc:Choice xmlns:v="urn:schemas-microsoft-com:vml" Requires="v">
                <p:oleObj name="Worksheet" r:id="rId6" imgW="3086114" imgH="1746096" progId="Excel.Sheet.12">
                  <p:link updateAutomatic="1"/>
                </p:oleObj>
              </mc:Choice>
              <mc:Fallback>
                <p:oleObj name="Worksheet" r:id="rId6" imgW="3086114" imgH="1746096" progId="Excel.Sheet.12">
                  <p:link updateAutomatic="1"/>
                  <p:pic>
                    <p:nvPicPr>
                      <p:cNvPr id="6" name="5 Objeto"/>
                      <p:cNvPicPr/>
                      <p:nvPr/>
                    </p:nvPicPr>
                    <p:blipFill>
                      <a:blip r:embed="rId7"/>
                      <a:stretch>
                        <a:fillRect/>
                      </a:stretch>
                    </p:blipFill>
                    <p:spPr>
                      <a:xfrm>
                        <a:off x="183876" y="1338011"/>
                        <a:ext cx="4100092" cy="2411218"/>
                      </a:xfrm>
                      <a:prstGeom prst="rect">
                        <a:avLst/>
                      </a:prstGeom>
                    </p:spPr>
                  </p:pic>
                </p:oleObj>
              </mc:Fallback>
            </mc:AlternateContent>
          </a:graphicData>
        </a:graphic>
      </p:graphicFrame>
      <p:sp>
        <p:nvSpPr>
          <p:cNvPr id="46" name="Rectángulo 14">
            <a:extLst>
              <a:ext uri="{FF2B5EF4-FFF2-40B4-BE49-F238E27FC236}">
                <a16:creationId xmlns:a16="http://schemas.microsoft.com/office/drawing/2014/main" id="{7A0F47DC-4D96-5B43-820F-FB760FB0B44B}"/>
              </a:ext>
            </a:extLst>
          </p:cNvPr>
          <p:cNvSpPr/>
          <p:nvPr/>
        </p:nvSpPr>
        <p:spPr>
          <a:xfrm flipV="1">
            <a:off x="119763" y="6257931"/>
            <a:ext cx="8844726" cy="436110"/>
          </a:xfrm>
          <a:prstGeom prst="rect">
            <a:avLst/>
          </a:prstGeom>
          <a:noFill/>
          <a:ln>
            <a:solidFill>
              <a:srgbClr val="0030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solidFill>
                <a:schemeClr val="tx1"/>
              </a:solidFill>
              <a:latin typeface="Bookman Old Style" panose="02050604050505020204" pitchFamily="18" charset="0"/>
            </a:endParaRPr>
          </a:p>
        </p:txBody>
      </p:sp>
      <p:sp>
        <p:nvSpPr>
          <p:cNvPr id="25" name="1 Marcador de texto"/>
          <p:cNvSpPr txBox="1">
            <a:spLocks/>
          </p:cNvSpPr>
          <p:nvPr/>
        </p:nvSpPr>
        <p:spPr>
          <a:xfrm>
            <a:off x="5652120" y="148347"/>
            <a:ext cx="3338606" cy="616357"/>
          </a:xfrm>
          <a:prstGeom prst="rect">
            <a:avLst/>
          </a:prstGeom>
        </p:spPr>
        <p:txBody>
          <a:bodyPr vert="horz" lIns="91440" tIns="45720" rIns="91440" bIns="45720" rtlCol="0" anchor="ctr"/>
          <a:lstStyle>
            <a:defPPr>
              <a:defRPr lang="es-C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CO" sz="1600" b="1" dirty="0">
                <a:solidFill>
                  <a:srgbClr val="3366CC"/>
                </a:solidFill>
                <a:latin typeface="Bookman Old Style" panose="02050604050505020204" pitchFamily="18" charset="0"/>
              </a:rPr>
              <a:t>HURTO MOTOCICLETAS*</a:t>
            </a:r>
          </a:p>
        </p:txBody>
      </p:sp>
      <p:sp>
        <p:nvSpPr>
          <p:cNvPr id="32" name="12 CuadroTexto"/>
          <p:cNvSpPr txBox="1"/>
          <p:nvPr/>
        </p:nvSpPr>
        <p:spPr>
          <a:xfrm>
            <a:off x="128123" y="1065400"/>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Histórico nacional</a:t>
            </a:r>
          </a:p>
        </p:txBody>
      </p:sp>
      <p:sp>
        <p:nvSpPr>
          <p:cNvPr id="37" name="15 CuadroTexto"/>
          <p:cNvSpPr txBox="1">
            <a:spLocks noChangeArrowheads="1"/>
          </p:cNvSpPr>
          <p:nvPr/>
        </p:nvSpPr>
        <p:spPr bwMode="auto">
          <a:xfrm>
            <a:off x="4932040" y="1062045"/>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6986" eaLnBrk="1" hangingPunct="1">
              <a:defRPr/>
            </a:pPr>
            <a:r>
              <a:rPr lang="es-CO" sz="1200" b="1" dirty="0">
                <a:solidFill>
                  <a:srgbClr val="3366CC"/>
                </a:solidFill>
                <a:latin typeface="Bookman Old Style" panose="02050604050505020204" pitchFamily="18" charset="0"/>
                <a:cs typeface="Arial Narrow"/>
              </a:rPr>
              <a:t>Corrido del año</a:t>
            </a:r>
            <a:endParaRPr lang="es-ES" sz="1200" b="1" dirty="0">
              <a:solidFill>
                <a:srgbClr val="3366CC"/>
              </a:solidFill>
              <a:latin typeface="Bookman Old Style" panose="02050604050505020204" pitchFamily="18" charset="0"/>
              <a:cs typeface="Arial Narrow"/>
            </a:endParaRPr>
          </a:p>
        </p:txBody>
      </p:sp>
      <p:sp>
        <p:nvSpPr>
          <p:cNvPr id="38" name="5 CuadroTexto"/>
          <p:cNvSpPr txBox="1"/>
          <p:nvPr/>
        </p:nvSpPr>
        <p:spPr>
          <a:xfrm>
            <a:off x="117418" y="3749229"/>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Comparativo mensual</a:t>
            </a:r>
          </a:p>
        </p:txBody>
      </p:sp>
      <p:sp>
        <p:nvSpPr>
          <p:cNvPr id="39" name="15 CuadroTexto"/>
          <p:cNvSpPr txBox="1">
            <a:spLocks noChangeArrowheads="1"/>
          </p:cNvSpPr>
          <p:nvPr/>
        </p:nvSpPr>
        <p:spPr bwMode="auto">
          <a:xfrm>
            <a:off x="4729716" y="4385611"/>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456986" eaLnBrk="1" hangingPunct="1">
              <a:defRPr/>
            </a:pPr>
            <a:r>
              <a:rPr lang="es-CO" sz="1200" b="1" dirty="0">
                <a:solidFill>
                  <a:srgbClr val="3366CC"/>
                </a:solidFill>
                <a:latin typeface="Bookman Old Style" panose="02050604050505020204" pitchFamily="18" charset="0"/>
                <a:cs typeface="Arial Narrow"/>
              </a:rPr>
              <a:t>Variación corrido del año</a:t>
            </a:r>
          </a:p>
        </p:txBody>
      </p:sp>
      <p:sp>
        <p:nvSpPr>
          <p:cNvPr id="30" name="2 Marcador de número de diapositiva"/>
          <p:cNvSpPr txBox="1">
            <a:spLocks/>
          </p:cNvSpPr>
          <p:nvPr/>
        </p:nvSpPr>
        <p:spPr bwMode="auto">
          <a:xfrm>
            <a:off x="8244408" y="6304235"/>
            <a:ext cx="67136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ctr" anchorCtr="0" compatLnSpc="1">
            <a:prstTxWarp prst="textNoShape">
              <a:avLst/>
            </a:prstTxWarp>
          </a:bodyPr>
          <a:lstStyle>
            <a:defPPr>
              <a:defRPr lang="es-ES"/>
            </a:defPPr>
            <a:lvl1pPr marL="0" algn="l" defTabSz="457200" rtl="0" eaLnBrk="1" latinLnBrk="0" hangingPunct="1">
              <a:defRPr sz="1800" kern="1200">
                <a:solidFill>
                  <a:schemeClr val="tx1"/>
                </a:solidFill>
                <a:latin typeface="Arial" charset="0"/>
                <a:ea typeface="+mn-ea"/>
                <a:cs typeface="+mn-cs"/>
              </a:defRPr>
            </a:lvl1pPr>
            <a:lvl2pPr marL="666723" indent="-256432" algn="l" defTabSz="457200" rtl="0" eaLnBrk="1" latinLnBrk="0" hangingPunct="1">
              <a:defRPr sz="1800" kern="1200">
                <a:solidFill>
                  <a:schemeClr val="tx1"/>
                </a:solidFill>
                <a:latin typeface="Arial" charset="0"/>
                <a:ea typeface="+mn-ea"/>
                <a:cs typeface="+mn-cs"/>
              </a:defRPr>
            </a:lvl2pPr>
            <a:lvl3pPr marL="1025728" indent="-205146" algn="l" defTabSz="457200" rtl="0" eaLnBrk="1" latinLnBrk="0" hangingPunct="1">
              <a:defRPr sz="1800" kern="1200">
                <a:solidFill>
                  <a:schemeClr val="tx1"/>
                </a:solidFill>
                <a:latin typeface="Arial" charset="0"/>
                <a:ea typeface="+mn-ea"/>
                <a:cs typeface="+mn-cs"/>
              </a:defRPr>
            </a:lvl3pPr>
            <a:lvl4pPr marL="1436019" indent="-205146" algn="l" defTabSz="457200" rtl="0" eaLnBrk="1" latinLnBrk="0" hangingPunct="1">
              <a:defRPr sz="1800" kern="1200">
                <a:solidFill>
                  <a:schemeClr val="tx1"/>
                </a:solidFill>
                <a:latin typeface="Arial" charset="0"/>
                <a:ea typeface="+mn-ea"/>
                <a:cs typeface="+mn-cs"/>
              </a:defRPr>
            </a:lvl4pPr>
            <a:lvl5pPr marL="1846311" indent="-205146" algn="l" defTabSz="457200" rtl="0" eaLnBrk="1" latinLnBrk="0" hangingPunct="1">
              <a:defRPr sz="1800" kern="1200">
                <a:solidFill>
                  <a:schemeClr val="tx1"/>
                </a:solidFill>
                <a:latin typeface="Arial" charset="0"/>
                <a:ea typeface="+mn-ea"/>
                <a:cs typeface="+mn-cs"/>
              </a:defRPr>
            </a:lvl5pPr>
            <a:lvl6pPr marL="2256602"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6pPr>
            <a:lvl7pPr marL="2666893"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7pPr>
            <a:lvl8pPr marL="3077185"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8pPr>
            <a:lvl9pPr marL="3487476"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9pPr>
          </a:lstStyle>
          <a:p>
            <a:pPr algn="r" defTabSz="820583" fontAlgn="base">
              <a:spcBef>
                <a:spcPct val="0"/>
              </a:spcBef>
              <a:spcAft>
                <a:spcPct val="0"/>
              </a:spcAft>
              <a:defRPr/>
            </a:pPr>
            <a:r>
              <a:rPr lang="es-CO" sz="1100" b="1" dirty="0">
                <a:latin typeface="Bookman Old Style" panose="02050604050505020204" pitchFamily="18" charset="0"/>
              </a:rPr>
              <a:t>23</a:t>
            </a:r>
          </a:p>
        </p:txBody>
      </p:sp>
      <p:sp>
        <p:nvSpPr>
          <p:cNvPr id="17" name="Text Box 3"/>
          <p:cNvSpPr txBox="1">
            <a:spLocks noChangeArrowheads="1"/>
          </p:cNvSpPr>
          <p:nvPr/>
        </p:nvSpPr>
        <p:spPr bwMode="auto">
          <a:xfrm>
            <a:off x="139957" y="6309320"/>
            <a:ext cx="8320474" cy="32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just"/>
            <a:r>
              <a:rPr lang="es-CO" altLang="es-CO" sz="800" b="1" dirty="0">
                <a:latin typeface="Bookman Old Style" panose="02050604050505020204" pitchFamily="18" charset="0"/>
                <a:cs typeface="Tahoma" pitchFamily="34" charset="0"/>
              </a:rPr>
              <a:t>Definición: </a:t>
            </a:r>
            <a:r>
              <a:rPr lang="es-CO" altLang="es-CO" sz="800" dirty="0">
                <a:latin typeface="Bookman Old Style" panose="02050604050505020204" pitchFamily="18" charset="0"/>
                <a:cs typeface="Tahoma" pitchFamily="34" charset="0"/>
              </a:rPr>
              <a:t>La Ley 599 de 2000 define el hurto como la acción de apoderarse de una cosa mueble ajena, con el propósito de obtener provecho para sí o para otro.</a:t>
            </a:r>
          </a:p>
          <a:p>
            <a:pPr algn="just"/>
            <a:r>
              <a:rPr lang="es-CO" altLang="es-CO" sz="800" dirty="0">
                <a:latin typeface="Bookman Old Style" panose="02050604050505020204" pitchFamily="18" charset="0"/>
                <a:cs typeface="Tahoma" pitchFamily="34" charset="0"/>
              </a:rPr>
              <a:t>* Ver Aclaración metodológica, Nota 2.</a:t>
            </a:r>
            <a:endParaRPr lang="es-ES" altLang="es-CO" sz="800" dirty="0">
              <a:latin typeface="Bookman Old Style" panose="02050604050505020204" pitchFamily="18" charset="0"/>
              <a:cs typeface="Tahoma" pitchFamily="34" charset="0"/>
            </a:endParaRPr>
          </a:p>
        </p:txBody>
      </p:sp>
      <p:sp>
        <p:nvSpPr>
          <p:cNvPr id="18" name="Text Box 4"/>
          <p:cNvSpPr txBox="1">
            <a:spLocks noChangeArrowheads="1"/>
          </p:cNvSpPr>
          <p:nvPr/>
        </p:nvSpPr>
        <p:spPr bwMode="auto">
          <a:xfrm>
            <a:off x="7078748" y="549840"/>
            <a:ext cx="1925816"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r>
              <a:rPr lang="es-ES" altLang="es-CO" sz="700" dirty="0">
                <a:latin typeface="Bookman Old Style" panose="02050604050505020204" pitchFamily="18" charset="0"/>
                <a:cs typeface="Tahoma" pitchFamily="34" charset="0"/>
              </a:rPr>
              <a:t>*Cifras preliminares sujetas a variación.</a:t>
            </a:r>
          </a:p>
        </p:txBody>
      </p:sp>
      <p:sp>
        <p:nvSpPr>
          <p:cNvPr id="23" name="Text Box 4"/>
          <p:cNvSpPr txBox="1">
            <a:spLocks noChangeArrowheads="1"/>
          </p:cNvSpPr>
          <p:nvPr/>
        </p:nvSpPr>
        <p:spPr bwMode="auto">
          <a:xfrm>
            <a:off x="7604405" y="5733256"/>
            <a:ext cx="1432091" cy="20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r"/>
            <a:r>
              <a:rPr lang="es-ES" altLang="es-CO" sz="800" b="1" dirty="0">
                <a:latin typeface="Bookman Old Style" panose="02050604050505020204" pitchFamily="18" charset="0"/>
                <a:cs typeface="Tahoma" pitchFamily="34" charset="0"/>
              </a:rPr>
              <a:t>Fuente: </a:t>
            </a:r>
            <a:r>
              <a:rPr lang="es-ES" altLang="es-CO" sz="800" dirty="0">
                <a:latin typeface="Bookman Old Style" panose="02050604050505020204" pitchFamily="18" charset="0"/>
                <a:cs typeface="Tahoma" pitchFamily="34" charset="0"/>
              </a:rPr>
              <a:t>Policía Nacional.</a:t>
            </a:r>
          </a:p>
        </p:txBody>
      </p:sp>
      <p:graphicFrame>
        <p:nvGraphicFramePr>
          <p:cNvPr id="2" name="Objeto 1">
            <a:extLst>
              <a:ext uri="{FF2B5EF4-FFF2-40B4-BE49-F238E27FC236}">
                <a16:creationId xmlns:a16="http://schemas.microsoft.com/office/drawing/2014/main" id="{73884872-AA57-3CCE-A096-C226BDC7906B}"/>
              </a:ext>
            </a:extLst>
          </p:cNvPr>
          <p:cNvGraphicFramePr>
            <a:graphicFrameLocks noChangeAspect="1"/>
          </p:cNvGraphicFramePr>
          <p:nvPr>
            <p:extLst>
              <p:ext uri="{D42A27DB-BD31-4B8C-83A1-F6EECF244321}">
                <p14:modId xmlns:p14="http://schemas.microsoft.com/office/powerpoint/2010/main" val="2894849114"/>
              </p:ext>
            </p:extLst>
          </p:nvPr>
        </p:nvGraphicFramePr>
        <p:xfrm>
          <a:off x="5448300" y="4733925"/>
          <a:ext cx="2997200" cy="596900"/>
        </p:xfrm>
        <a:graphic>
          <a:graphicData uri="http://schemas.openxmlformats.org/presentationml/2006/ole">
            <mc:AlternateContent xmlns:mc="http://schemas.openxmlformats.org/markup-compatibility/2006">
              <mc:Choice xmlns:v="urn:schemas-microsoft-com:vml" Requires="v">
                <p:oleObj name="Worksheet" r:id="rId8" imgW="2997103" imgH="596780" progId="Excel.Sheet.12">
                  <p:link updateAutomatic="1"/>
                </p:oleObj>
              </mc:Choice>
              <mc:Fallback>
                <p:oleObj name="Worksheet" r:id="rId8" imgW="2997103" imgH="596780" progId="Excel.Sheet.12">
                  <p:link updateAutomatic="1"/>
                  <p:pic>
                    <p:nvPicPr>
                      <p:cNvPr id="0" name=""/>
                      <p:cNvPicPr/>
                      <p:nvPr/>
                    </p:nvPicPr>
                    <p:blipFill>
                      <a:blip r:embed="rId9"/>
                      <a:stretch>
                        <a:fillRect/>
                      </a:stretch>
                    </p:blipFill>
                    <p:spPr>
                      <a:xfrm>
                        <a:off x="5448300" y="4733925"/>
                        <a:ext cx="2997200" cy="596900"/>
                      </a:xfrm>
                      <a:prstGeom prst="rect">
                        <a:avLst/>
                      </a:prstGeom>
                    </p:spPr>
                  </p:pic>
                </p:oleObj>
              </mc:Fallback>
            </mc:AlternateContent>
          </a:graphicData>
        </a:graphic>
      </p:graphicFrame>
    </p:spTree>
    <p:extLst>
      <p:ext uri="{BB962C8B-B14F-4D97-AF65-F5344CB8AC3E}">
        <p14:creationId xmlns:p14="http://schemas.microsoft.com/office/powerpoint/2010/main" val="26047605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ChangeAspect="1"/>
          </p:cNvGraphicFramePr>
          <p:nvPr>
            <p:extLst>
              <p:ext uri="{D42A27DB-BD31-4B8C-83A1-F6EECF244321}">
                <p14:modId xmlns:p14="http://schemas.microsoft.com/office/powerpoint/2010/main" val="2057360736"/>
              </p:ext>
            </p:extLst>
          </p:nvPr>
        </p:nvGraphicFramePr>
        <p:xfrm>
          <a:off x="155783" y="3842971"/>
          <a:ext cx="4336772" cy="2515498"/>
        </p:xfrm>
        <a:graphic>
          <a:graphicData uri="http://schemas.openxmlformats.org/presentationml/2006/ole">
            <mc:AlternateContent xmlns:mc="http://schemas.openxmlformats.org/markup-compatibility/2006">
              <mc:Choice xmlns:v="urn:schemas-microsoft-com:vml" Requires="v">
                <p:oleObj name="Worksheet" r:id="rId2" imgW="3048038" imgH="1739811" progId="Excel.Sheet.12">
                  <p:link updateAutomatic="1"/>
                </p:oleObj>
              </mc:Choice>
              <mc:Fallback>
                <p:oleObj name="Worksheet" r:id="rId2" imgW="3048038" imgH="1739811" progId="Excel.Sheet.12">
                  <p:link updateAutomatic="1"/>
                  <p:pic>
                    <p:nvPicPr>
                      <p:cNvPr id="5" name="4 Objeto"/>
                      <p:cNvPicPr/>
                      <p:nvPr/>
                    </p:nvPicPr>
                    <p:blipFill>
                      <a:blip r:embed="rId3"/>
                      <a:stretch>
                        <a:fillRect/>
                      </a:stretch>
                    </p:blipFill>
                    <p:spPr>
                      <a:xfrm>
                        <a:off x="155783" y="3842971"/>
                        <a:ext cx="4336772" cy="2515498"/>
                      </a:xfrm>
                      <a:prstGeom prst="rect">
                        <a:avLst/>
                      </a:prstGeom>
                    </p:spPr>
                  </p:pic>
                </p:oleObj>
              </mc:Fallback>
            </mc:AlternateContent>
          </a:graphicData>
        </a:graphic>
      </p:graphicFrame>
      <p:graphicFrame>
        <p:nvGraphicFramePr>
          <p:cNvPr id="3" name="2 Objeto"/>
          <p:cNvGraphicFramePr>
            <a:graphicFrameLocks noChangeAspect="1"/>
          </p:cNvGraphicFramePr>
          <p:nvPr>
            <p:extLst>
              <p:ext uri="{D42A27DB-BD31-4B8C-83A1-F6EECF244321}">
                <p14:modId xmlns:p14="http://schemas.microsoft.com/office/powerpoint/2010/main" val="2359237075"/>
              </p:ext>
            </p:extLst>
          </p:nvPr>
        </p:nvGraphicFramePr>
        <p:xfrm>
          <a:off x="4932040" y="1195750"/>
          <a:ext cx="4005821" cy="2449274"/>
        </p:xfrm>
        <a:graphic>
          <a:graphicData uri="http://schemas.openxmlformats.org/presentationml/2006/ole">
            <mc:AlternateContent xmlns:mc="http://schemas.openxmlformats.org/markup-compatibility/2006">
              <mc:Choice xmlns:v="urn:schemas-microsoft-com:vml" Requires="v">
                <p:oleObj name="Worksheet" r:id="rId4" imgW="3048038" imgH="1746096" progId="Excel.Sheet.12">
                  <p:link updateAutomatic="1"/>
                </p:oleObj>
              </mc:Choice>
              <mc:Fallback>
                <p:oleObj name="Worksheet" r:id="rId4" imgW="3048038" imgH="1746096" progId="Excel.Sheet.12">
                  <p:link updateAutomatic="1"/>
                  <p:pic>
                    <p:nvPicPr>
                      <p:cNvPr id="3" name="2 Objeto"/>
                      <p:cNvPicPr/>
                      <p:nvPr/>
                    </p:nvPicPr>
                    <p:blipFill>
                      <a:blip r:embed="rId5"/>
                      <a:stretch>
                        <a:fillRect/>
                      </a:stretch>
                    </p:blipFill>
                    <p:spPr>
                      <a:xfrm>
                        <a:off x="4932040" y="1195750"/>
                        <a:ext cx="4005821" cy="2449274"/>
                      </a:xfrm>
                      <a:prstGeom prst="rect">
                        <a:avLst/>
                      </a:prstGeom>
                    </p:spPr>
                  </p:pic>
                </p:oleObj>
              </mc:Fallback>
            </mc:AlternateContent>
          </a:graphicData>
        </a:graphic>
      </p:graphicFrame>
      <p:graphicFrame>
        <p:nvGraphicFramePr>
          <p:cNvPr id="2" name="1 Objeto"/>
          <p:cNvGraphicFramePr>
            <a:graphicFrameLocks noChangeAspect="1"/>
          </p:cNvGraphicFramePr>
          <p:nvPr>
            <p:extLst>
              <p:ext uri="{D42A27DB-BD31-4B8C-83A1-F6EECF244321}">
                <p14:modId xmlns:p14="http://schemas.microsoft.com/office/powerpoint/2010/main" val="2770444878"/>
              </p:ext>
            </p:extLst>
          </p:nvPr>
        </p:nvGraphicFramePr>
        <p:xfrm>
          <a:off x="206138" y="1195749"/>
          <a:ext cx="4077829" cy="2418315"/>
        </p:xfrm>
        <a:graphic>
          <a:graphicData uri="http://schemas.openxmlformats.org/presentationml/2006/ole">
            <mc:AlternateContent xmlns:mc="http://schemas.openxmlformats.org/markup-compatibility/2006">
              <mc:Choice xmlns:v="urn:schemas-microsoft-com:vml" Requires="v">
                <p:oleObj name="Worksheet" r:id="rId6" imgW="3086114" imgH="1930358" progId="Excel.Sheet.12">
                  <p:link updateAutomatic="1"/>
                </p:oleObj>
              </mc:Choice>
              <mc:Fallback>
                <p:oleObj name="Worksheet" r:id="rId6" imgW="3086114" imgH="1930358" progId="Excel.Sheet.12">
                  <p:link updateAutomatic="1"/>
                  <p:pic>
                    <p:nvPicPr>
                      <p:cNvPr id="2" name="1 Objeto"/>
                      <p:cNvPicPr/>
                      <p:nvPr/>
                    </p:nvPicPr>
                    <p:blipFill>
                      <a:blip r:embed="rId7"/>
                      <a:stretch>
                        <a:fillRect/>
                      </a:stretch>
                    </p:blipFill>
                    <p:spPr>
                      <a:xfrm>
                        <a:off x="206138" y="1195749"/>
                        <a:ext cx="4077829" cy="2418315"/>
                      </a:xfrm>
                      <a:prstGeom prst="rect">
                        <a:avLst/>
                      </a:prstGeom>
                    </p:spPr>
                  </p:pic>
                </p:oleObj>
              </mc:Fallback>
            </mc:AlternateContent>
          </a:graphicData>
        </a:graphic>
      </p:graphicFrame>
      <p:sp>
        <p:nvSpPr>
          <p:cNvPr id="38" name="Rectángulo 14">
            <a:extLst>
              <a:ext uri="{FF2B5EF4-FFF2-40B4-BE49-F238E27FC236}">
                <a16:creationId xmlns:a16="http://schemas.microsoft.com/office/drawing/2014/main" id="{7A0F47DC-4D96-5B43-820F-FB760FB0B44B}"/>
              </a:ext>
            </a:extLst>
          </p:cNvPr>
          <p:cNvSpPr/>
          <p:nvPr/>
        </p:nvSpPr>
        <p:spPr>
          <a:xfrm flipV="1">
            <a:off x="119763" y="6257931"/>
            <a:ext cx="8844726" cy="436110"/>
          </a:xfrm>
          <a:prstGeom prst="rect">
            <a:avLst/>
          </a:prstGeom>
          <a:noFill/>
          <a:ln>
            <a:solidFill>
              <a:srgbClr val="0030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solidFill>
                <a:schemeClr val="tx1"/>
              </a:solidFill>
              <a:latin typeface="Bookman Old Style" panose="02050604050505020204" pitchFamily="18" charset="0"/>
            </a:endParaRPr>
          </a:p>
        </p:txBody>
      </p:sp>
      <p:sp>
        <p:nvSpPr>
          <p:cNvPr id="25" name="1 Marcador de texto"/>
          <p:cNvSpPr txBox="1">
            <a:spLocks/>
          </p:cNvSpPr>
          <p:nvPr/>
        </p:nvSpPr>
        <p:spPr>
          <a:xfrm>
            <a:off x="5387848" y="116632"/>
            <a:ext cx="3602878" cy="616357"/>
          </a:xfrm>
          <a:prstGeom prst="rect">
            <a:avLst/>
          </a:prstGeom>
        </p:spPr>
        <p:txBody>
          <a:bodyPr vert="horz" lIns="91440" tIns="45720" rIns="91440" bIns="45720" rtlCol="0" anchor="ctr"/>
          <a:lstStyle>
            <a:defPPr>
              <a:defRPr lang="es-C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CO" sz="1600" b="1" dirty="0">
                <a:solidFill>
                  <a:srgbClr val="3366CC"/>
                </a:solidFill>
                <a:latin typeface="Bookman Old Style" panose="02050604050505020204" pitchFamily="18" charset="0"/>
              </a:rPr>
              <a:t>HURTO A RESIDENCIAS*</a:t>
            </a:r>
          </a:p>
        </p:txBody>
      </p:sp>
      <p:sp>
        <p:nvSpPr>
          <p:cNvPr id="32" name="12 CuadroTexto"/>
          <p:cNvSpPr txBox="1"/>
          <p:nvPr/>
        </p:nvSpPr>
        <p:spPr>
          <a:xfrm>
            <a:off x="128123" y="931579"/>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Histórico nacional</a:t>
            </a:r>
          </a:p>
        </p:txBody>
      </p:sp>
      <p:sp>
        <p:nvSpPr>
          <p:cNvPr id="37" name="15 CuadroTexto"/>
          <p:cNvSpPr txBox="1">
            <a:spLocks noChangeArrowheads="1"/>
          </p:cNvSpPr>
          <p:nvPr/>
        </p:nvSpPr>
        <p:spPr bwMode="auto">
          <a:xfrm>
            <a:off x="4932040" y="928224"/>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6986" eaLnBrk="1" hangingPunct="1">
              <a:defRPr/>
            </a:pPr>
            <a:r>
              <a:rPr lang="es-CO" sz="1200" b="1" dirty="0">
                <a:solidFill>
                  <a:srgbClr val="3366CC"/>
                </a:solidFill>
                <a:latin typeface="Bookman Old Style" panose="02050604050505020204" pitchFamily="18" charset="0"/>
                <a:cs typeface="Arial Narrow"/>
              </a:rPr>
              <a:t>Corrido del año</a:t>
            </a:r>
            <a:endParaRPr lang="es-ES" sz="1200" b="1" dirty="0">
              <a:solidFill>
                <a:srgbClr val="3366CC"/>
              </a:solidFill>
              <a:latin typeface="Bookman Old Style" panose="02050604050505020204" pitchFamily="18" charset="0"/>
              <a:cs typeface="Arial Narrow"/>
            </a:endParaRPr>
          </a:p>
        </p:txBody>
      </p:sp>
      <p:sp>
        <p:nvSpPr>
          <p:cNvPr id="30" name="2 Marcador de número de diapositiva"/>
          <p:cNvSpPr txBox="1">
            <a:spLocks/>
          </p:cNvSpPr>
          <p:nvPr/>
        </p:nvSpPr>
        <p:spPr bwMode="auto">
          <a:xfrm>
            <a:off x="8244408" y="6304235"/>
            <a:ext cx="67136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ctr" anchorCtr="0" compatLnSpc="1">
            <a:prstTxWarp prst="textNoShape">
              <a:avLst/>
            </a:prstTxWarp>
          </a:bodyPr>
          <a:lstStyle>
            <a:defPPr>
              <a:defRPr lang="es-ES"/>
            </a:defPPr>
            <a:lvl1pPr marL="0" algn="l" defTabSz="457200" rtl="0" eaLnBrk="1" latinLnBrk="0" hangingPunct="1">
              <a:defRPr sz="1800" kern="1200">
                <a:solidFill>
                  <a:schemeClr val="tx1"/>
                </a:solidFill>
                <a:latin typeface="Arial" charset="0"/>
                <a:ea typeface="+mn-ea"/>
                <a:cs typeface="+mn-cs"/>
              </a:defRPr>
            </a:lvl1pPr>
            <a:lvl2pPr marL="666723" indent="-256432" algn="l" defTabSz="457200" rtl="0" eaLnBrk="1" latinLnBrk="0" hangingPunct="1">
              <a:defRPr sz="1800" kern="1200">
                <a:solidFill>
                  <a:schemeClr val="tx1"/>
                </a:solidFill>
                <a:latin typeface="Arial" charset="0"/>
                <a:ea typeface="+mn-ea"/>
                <a:cs typeface="+mn-cs"/>
              </a:defRPr>
            </a:lvl2pPr>
            <a:lvl3pPr marL="1025728" indent="-205146" algn="l" defTabSz="457200" rtl="0" eaLnBrk="1" latinLnBrk="0" hangingPunct="1">
              <a:defRPr sz="1800" kern="1200">
                <a:solidFill>
                  <a:schemeClr val="tx1"/>
                </a:solidFill>
                <a:latin typeface="Arial" charset="0"/>
                <a:ea typeface="+mn-ea"/>
                <a:cs typeface="+mn-cs"/>
              </a:defRPr>
            </a:lvl3pPr>
            <a:lvl4pPr marL="1436019" indent="-205146" algn="l" defTabSz="457200" rtl="0" eaLnBrk="1" latinLnBrk="0" hangingPunct="1">
              <a:defRPr sz="1800" kern="1200">
                <a:solidFill>
                  <a:schemeClr val="tx1"/>
                </a:solidFill>
                <a:latin typeface="Arial" charset="0"/>
                <a:ea typeface="+mn-ea"/>
                <a:cs typeface="+mn-cs"/>
              </a:defRPr>
            </a:lvl4pPr>
            <a:lvl5pPr marL="1846311" indent="-205146" algn="l" defTabSz="457200" rtl="0" eaLnBrk="1" latinLnBrk="0" hangingPunct="1">
              <a:defRPr sz="1800" kern="1200">
                <a:solidFill>
                  <a:schemeClr val="tx1"/>
                </a:solidFill>
                <a:latin typeface="Arial" charset="0"/>
                <a:ea typeface="+mn-ea"/>
                <a:cs typeface="+mn-cs"/>
              </a:defRPr>
            </a:lvl5pPr>
            <a:lvl6pPr marL="2256602"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6pPr>
            <a:lvl7pPr marL="2666893"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7pPr>
            <a:lvl8pPr marL="3077185"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8pPr>
            <a:lvl9pPr marL="3487476"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9pPr>
          </a:lstStyle>
          <a:p>
            <a:pPr algn="r" defTabSz="820583" fontAlgn="base">
              <a:spcBef>
                <a:spcPct val="0"/>
              </a:spcBef>
              <a:spcAft>
                <a:spcPct val="0"/>
              </a:spcAft>
              <a:defRPr/>
            </a:pPr>
            <a:r>
              <a:rPr lang="es-CO" sz="1100" b="1" dirty="0">
                <a:latin typeface="Bookman Old Style" panose="02050604050505020204" pitchFamily="18" charset="0"/>
              </a:rPr>
              <a:t>24</a:t>
            </a:r>
          </a:p>
        </p:txBody>
      </p:sp>
      <p:sp>
        <p:nvSpPr>
          <p:cNvPr id="18" name="Text Box 3"/>
          <p:cNvSpPr txBox="1">
            <a:spLocks noChangeArrowheads="1"/>
          </p:cNvSpPr>
          <p:nvPr/>
        </p:nvSpPr>
        <p:spPr bwMode="auto">
          <a:xfrm>
            <a:off x="139956" y="6309320"/>
            <a:ext cx="8320475" cy="32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just"/>
            <a:r>
              <a:rPr lang="es-CO" altLang="es-CO" sz="800" b="1" dirty="0">
                <a:latin typeface="Bookman Old Style" panose="02050604050505020204" pitchFamily="18" charset="0"/>
                <a:cs typeface="Tahoma" pitchFamily="34" charset="0"/>
              </a:rPr>
              <a:t>Definición: </a:t>
            </a:r>
            <a:r>
              <a:rPr lang="es-CO" altLang="es-CO" sz="800" dirty="0">
                <a:latin typeface="Bookman Old Style" panose="02050604050505020204" pitchFamily="18" charset="0"/>
                <a:cs typeface="Tahoma" pitchFamily="34" charset="0"/>
              </a:rPr>
              <a:t>La Ley 599 de 2000 define el hurto como la acción de apoderarse de una cosa mueble ajena, con el propósito de obtener provecho para sí o para otro.</a:t>
            </a:r>
          </a:p>
          <a:p>
            <a:pPr algn="just"/>
            <a:r>
              <a:rPr lang="es-CO" altLang="es-CO" sz="800" dirty="0">
                <a:latin typeface="Bookman Old Style" panose="02050604050505020204" pitchFamily="18" charset="0"/>
                <a:cs typeface="Tahoma" pitchFamily="34" charset="0"/>
              </a:rPr>
              <a:t>* Ver Aclaración metodológica, Nota 2.</a:t>
            </a:r>
            <a:endParaRPr lang="es-ES" altLang="es-CO" sz="800" dirty="0">
              <a:latin typeface="Bookman Old Style" panose="02050604050505020204" pitchFamily="18" charset="0"/>
              <a:cs typeface="Tahoma" pitchFamily="34" charset="0"/>
            </a:endParaRPr>
          </a:p>
        </p:txBody>
      </p:sp>
      <p:sp>
        <p:nvSpPr>
          <p:cNvPr id="19" name="Text Box 4"/>
          <p:cNvSpPr txBox="1">
            <a:spLocks noChangeArrowheads="1"/>
          </p:cNvSpPr>
          <p:nvPr/>
        </p:nvSpPr>
        <p:spPr bwMode="auto">
          <a:xfrm>
            <a:off x="7038672" y="548680"/>
            <a:ext cx="1925816"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r>
              <a:rPr lang="es-ES" altLang="es-CO" sz="700" dirty="0">
                <a:latin typeface="Bookman Old Style" panose="02050604050505020204" pitchFamily="18" charset="0"/>
                <a:cs typeface="Tahoma" pitchFamily="34" charset="0"/>
              </a:rPr>
              <a:t>*Cifras preliminares sujetas a variación.</a:t>
            </a:r>
          </a:p>
        </p:txBody>
      </p:sp>
      <p:sp>
        <p:nvSpPr>
          <p:cNvPr id="20" name="Text Box 4"/>
          <p:cNvSpPr txBox="1">
            <a:spLocks noChangeArrowheads="1"/>
          </p:cNvSpPr>
          <p:nvPr/>
        </p:nvSpPr>
        <p:spPr bwMode="auto">
          <a:xfrm>
            <a:off x="7534422" y="5733256"/>
            <a:ext cx="1432091" cy="20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r>
              <a:rPr lang="es-ES" altLang="es-CO" sz="800" b="1" dirty="0">
                <a:latin typeface="Bookman Old Style" panose="02050604050505020204" pitchFamily="18" charset="0"/>
                <a:cs typeface="Tahoma" pitchFamily="34" charset="0"/>
              </a:rPr>
              <a:t>Fuente: </a:t>
            </a:r>
            <a:r>
              <a:rPr lang="es-CO" altLang="es-CO" sz="800" dirty="0">
                <a:latin typeface="Bookman Old Style" panose="02050604050505020204" pitchFamily="18" charset="0"/>
                <a:cs typeface="Tahoma" pitchFamily="34" charset="0"/>
              </a:rPr>
              <a:t>Policía Nacional.</a:t>
            </a:r>
          </a:p>
        </p:txBody>
      </p:sp>
      <p:sp>
        <p:nvSpPr>
          <p:cNvPr id="40" name="5 CuadroTexto"/>
          <p:cNvSpPr txBox="1"/>
          <p:nvPr/>
        </p:nvSpPr>
        <p:spPr>
          <a:xfrm>
            <a:off x="117418" y="3645024"/>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Comparativo mensual</a:t>
            </a:r>
          </a:p>
        </p:txBody>
      </p:sp>
      <p:sp>
        <p:nvSpPr>
          <p:cNvPr id="41" name="15 CuadroTexto"/>
          <p:cNvSpPr txBox="1">
            <a:spLocks noChangeArrowheads="1"/>
          </p:cNvSpPr>
          <p:nvPr/>
        </p:nvSpPr>
        <p:spPr bwMode="auto">
          <a:xfrm>
            <a:off x="4729716" y="4385611"/>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456986" eaLnBrk="1" hangingPunct="1">
              <a:defRPr/>
            </a:pPr>
            <a:r>
              <a:rPr lang="es-CO" sz="1200" b="1" dirty="0">
                <a:solidFill>
                  <a:srgbClr val="3366CC"/>
                </a:solidFill>
                <a:latin typeface="Bookman Old Style" panose="02050604050505020204" pitchFamily="18" charset="0"/>
                <a:cs typeface="Arial Narrow"/>
              </a:rPr>
              <a:t>Variación corrido del año</a:t>
            </a:r>
          </a:p>
        </p:txBody>
      </p:sp>
      <p:graphicFrame>
        <p:nvGraphicFramePr>
          <p:cNvPr id="4" name="Objeto 3">
            <a:extLst>
              <a:ext uri="{FF2B5EF4-FFF2-40B4-BE49-F238E27FC236}">
                <a16:creationId xmlns:a16="http://schemas.microsoft.com/office/drawing/2014/main" id="{338F5C2A-D7E6-CFAD-876D-1762640353C3}"/>
              </a:ext>
            </a:extLst>
          </p:cNvPr>
          <p:cNvGraphicFramePr>
            <a:graphicFrameLocks noChangeAspect="1"/>
          </p:cNvGraphicFramePr>
          <p:nvPr>
            <p:extLst>
              <p:ext uri="{D42A27DB-BD31-4B8C-83A1-F6EECF244321}">
                <p14:modId xmlns:p14="http://schemas.microsoft.com/office/powerpoint/2010/main" val="2701788707"/>
              </p:ext>
            </p:extLst>
          </p:nvPr>
        </p:nvGraphicFramePr>
        <p:xfrm>
          <a:off x="5373688" y="4779963"/>
          <a:ext cx="2997200" cy="596900"/>
        </p:xfrm>
        <a:graphic>
          <a:graphicData uri="http://schemas.openxmlformats.org/presentationml/2006/ole">
            <mc:AlternateContent xmlns:mc="http://schemas.openxmlformats.org/markup-compatibility/2006">
              <mc:Choice xmlns:v="urn:schemas-microsoft-com:vml" Requires="v">
                <p:oleObj name="Worksheet" r:id="rId8" imgW="2997103" imgH="596780" progId="Excel.Sheet.12">
                  <p:link updateAutomatic="1"/>
                </p:oleObj>
              </mc:Choice>
              <mc:Fallback>
                <p:oleObj name="Worksheet" r:id="rId8" imgW="2997103" imgH="596780" progId="Excel.Sheet.12">
                  <p:link updateAutomatic="1"/>
                  <p:pic>
                    <p:nvPicPr>
                      <p:cNvPr id="0" name=""/>
                      <p:cNvPicPr/>
                      <p:nvPr/>
                    </p:nvPicPr>
                    <p:blipFill>
                      <a:blip r:embed="rId9"/>
                      <a:stretch>
                        <a:fillRect/>
                      </a:stretch>
                    </p:blipFill>
                    <p:spPr>
                      <a:xfrm>
                        <a:off x="5373688" y="4779963"/>
                        <a:ext cx="2997200" cy="596900"/>
                      </a:xfrm>
                      <a:prstGeom prst="rect">
                        <a:avLst/>
                      </a:prstGeom>
                    </p:spPr>
                  </p:pic>
                </p:oleObj>
              </mc:Fallback>
            </mc:AlternateContent>
          </a:graphicData>
        </a:graphic>
      </p:graphicFrame>
    </p:spTree>
    <p:extLst>
      <p:ext uri="{BB962C8B-B14F-4D97-AF65-F5344CB8AC3E}">
        <p14:creationId xmlns:p14="http://schemas.microsoft.com/office/powerpoint/2010/main" val="7478725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Objeto"/>
          <p:cNvGraphicFramePr>
            <a:graphicFrameLocks noChangeAspect="1"/>
          </p:cNvGraphicFramePr>
          <p:nvPr>
            <p:extLst>
              <p:ext uri="{D42A27DB-BD31-4B8C-83A1-F6EECF244321}">
                <p14:modId xmlns:p14="http://schemas.microsoft.com/office/powerpoint/2010/main" val="3680051703"/>
              </p:ext>
            </p:extLst>
          </p:nvPr>
        </p:nvGraphicFramePr>
        <p:xfrm>
          <a:off x="221048" y="3843898"/>
          <a:ext cx="4062920" cy="2457334"/>
        </p:xfrm>
        <a:graphic>
          <a:graphicData uri="http://schemas.openxmlformats.org/presentationml/2006/ole">
            <mc:AlternateContent xmlns:mc="http://schemas.openxmlformats.org/markup-compatibility/2006">
              <mc:Choice xmlns:v="urn:schemas-microsoft-com:vml" Requires="v">
                <p:oleObj name="Worksheet" r:id="rId2" imgW="3048038" imgH="1746096" progId="Excel.Sheet.12">
                  <p:link updateAutomatic="1"/>
                </p:oleObj>
              </mc:Choice>
              <mc:Fallback>
                <p:oleObj name="Worksheet" r:id="rId2" imgW="3048038" imgH="1746096" progId="Excel.Sheet.12">
                  <p:link updateAutomatic="1"/>
                  <p:pic>
                    <p:nvPicPr>
                      <p:cNvPr id="7" name="6 Objeto"/>
                      <p:cNvPicPr/>
                      <p:nvPr/>
                    </p:nvPicPr>
                    <p:blipFill>
                      <a:blip r:embed="rId3"/>
                      <a:stretch>
                        <a:fillRect/>
                      </a:stretch>
                    </p:blipFill>
                    <p:spPr>
                      <a:xfrm>
                        <a:off x="221048" y="3843898"/>
                        <a:ext cx="4062920" cy="2457334"/>
                      </a:xfrm>
                      <a:prstGeom prst="rect">
                        <a:avLst/>
                      </a:prstGeom>
                    </p:spPr>
                  </p:pic>
                </p:oleObj>
              </mc:Fallback>
            </mc:AlternateContent>
          </a:graphicData>
        </a:graphic>
      </p:graphicFrame>
      <p:graphicFrame>
        <p:nvGraphicFramePr>
          <p:cNvPr id="3" name="2 Objeto"/>
          <p:cNvGraphicFramePr>
            <a:graphicFrameLocks noChangeAspect="1"/>
          </p:cNvGraphicFramePr>
          <p:nvPr>
            <p:extLst>
              <p:ext uri="{D42A27DB-BD31-4B8C-83A1-F6EECF244321}">
                <p14:modId xmlns:p14="http://schemas.microsoft.com/office/powerpoint/2010/main" val="3674531498"/>
              </p:ext>
            </p:extLst>
          </p:nvPr>
        </p:nvGraphicFramePr>
        <p:xfrm>
          <a:off x="4823705" y="1162339"/>
          <a:ext cx="4068775" cy="2414034"/>
        </p:xfrm>
        <a:graphic>
          <a:graphicData uri="http://schemas.openxmlformats.org/presentationml/2006/ole">
            <mc:AlternateContent xmlns:mc="http://schemas.openxmlformats.org/markup-compatibility/2006">
              <mc:Choice xmlns:v="urn:schemas-microsoft-com:vml" Requires="v">
                <p:oleObj name="Worksheet" r:id="rId4" imgW="3048038" imgH="1739811" progId="Excel.Sheet.12">
                  <p:link updateAutomatic="1"/>
                </p:oleObj>
              </mc:Choice>
              <mc:Fallback>
                <p:oleObj name="Worksheet" r:id="rId4" imgW="3048038" imgH="1739811" progId="Excel.Sheet.12">
                  <p:link updateAutomatic="1"/>
                  <p:pic>
                    <p:nvPicPr>
                      <p:cNvPr id="3" name="2 Objeto"/>
                      <p:cNvPicPr/>
                      <p:nvPr/>
                    </p:nvPicPr>
                    <p:blipFill>
                      <a:blip r:embed="rId5"/>
                      <a:stretch>
                        <a:fillRect/>
                      </a:stretch>
                    </p:blipFill>
                    <p:spPr>
                      <a:xfrm>
                        <a:off x="4823705" y="1162339"/>
                        <a:ext cx="4068775" cy="2414034"/>
                      </a:xfrm>
                      <a:prstGeom prst="rect">
                        <a:avLst/>
                      </a:prstGeom>
                    </p:spPr>
                  </p:pic>
                </p:oleObj>
              </mc:Fallback>
            </mc:AlternateContent>
          </a:graphicData>
        </a:graphic>
      </p:graphicFrame>
      <p:graphicFrame>
        <p:nvGraphicFramePr>
          <p:cNvPr id="2" name="1 Objeto"/>
          <p:cNvGraphicFramePr>
            <a:graphicFrameLocks noChangeAspect="1"/>
          </p:cNvGraphicFramePr>
          <p:nvPr>
            <p:extLst>
              <p:ext uri="{D42A27DB-BD31-4B8C-83A1-F6EECF244321}">
                <p14:modId xmlns:p14="http://schemas.microsoft.com/office/powerpoint/2010/main" val="1868796401"/>
              </p:ext>
            </p:extLst>
          </p:nvPr>
        </p:nvGraphicFramePr>
        <p:xfrm>
          <a:off x="215192" y="1196751"/>
          <a:ext cx="4068775" cy="2414034"/>
        </p:xfrm>
        <a:graphic>
          <a:graphicData uri="http://schemas.openxmlformats.org/presentationml/2006/ole">
            <mc:AlternateContent xmlns:mc="http://schemas.openxmlformats.org/markup-compatibility/2006">
              <mc:Choice xmlns:v="urn:schemas-microsoft-com:vml" Requires="v">
                <p:oleObj name="Worksheet" r:id="rId6" imgW="3086114" imgH="1746096" progId="Excel.Sheet.12">
                  <p:link updateAutomatic="1"/>
                </p:oleObj>
              </mc:Choice>
              <mc:Fallback>
                <p:oleObj name="Worksheet" r:id="rId6" imgW="3086114" imgH="1746096" progId="Excel.Sheet.12">
                  <p:link updateAutomatic="1"/>
                  <p:pic>
                    <p:nvPicPr>
                      <p:cNvPr id="2" name="1 Objeto"/>
                      <p:cNvPicPr/>
                      <p:nvPr/>
                    </p:nvPicPr>
                    <p:blipFill>
                      <a:blip r:embed="rId7"/>
                      <a:stretch>
                        <a:fillRect/>
                      </a:stretch>
                    </p:blipFill>
                    <p:spPr>
                      <a:xfrm>
                        <a:off x="215192" y="1196751"/>
                        <a:ext cx="4068775" cy="2414034"/>
                      </a:xfrm>
                      <a:prstGeom prst="rect">
                        <a:avLst/>
                      </a:prstGeom>
                    </p:spPr>
                  </p:pic>
                </p:oleObj>
              </mc:Fallback>
            </mc:AlternateContent>
          </a:graphicData>
        </a:graphic>
      </p:graphicFrame>
      <p:sp>
        <p:nvSpPr>
          <p:cNvPr id="38" name="Rectángulo 14">
            <a:extLst>
              <a:ext uri="{FF2B5EF4-FFF2-40B4-BE49-F238E27FC236}">
                <a16:creationId xmlns:a16="http://schemas.microsoft.com/office/drawing/2014/main" id="{7A0F47DC-4D96-5B43-820F-FB760FB0B44B}"/>
              </a:ext>
            </a:extLst>
          </p:cNvPr>
          <p:cNvSpPr/>
          <p:nvPr/>
        </p:nvSpPr>
        <p:spPr>
          <a:xfrm flipV="1">
            <a:off x="119763" y="6257931"/>
            <a:ext cx="8844726" cy="436110"/>
          </a:xfrm>
          <a:prstGeom prst="rect">
            <a:avLst/>
          </a:prstGeom>
          <a:noFill/>
          <a:ln>
            <a:solidFill>
              <a:srgbClr val="0030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solidFill>
                <a:schemeClr val="tx1"/>
              </a:solidFill>
              <a:latin typeface="Bookman Old Style" panose="02050604050505020204" pitchFamily="18" charset="0"/>
            </a:endParaRPr>
          </a:p>
        </p:txBody>
      </p:sp>
      <p:sp>
        <p:nvSpPr>
          <p:cNvPr id="25" name="1 Marcador de texto"/>
          <p:cNvSpPr txBox="1">
            <a:spLocks/>
          </p:cNvSpPr>
          <p:nvPr/>
        </p:nvSpPr>
        <p:spPr>
          <a:xfrm>
            <a:off x="6228184" y="44624"/>
            <a:ext cx="2762542" cy="616357"/>
          </a:xfrm>
          <a:prstGeom prst="rect">
            <a:avLst/>
          </a:prstGeom>
        </p:spPr>
        <p:txBody>
          <a:bodyPr vert="horz" lIns="91440" tIns="45720" rIns="91440" bIns="45720" rtlCol="0" anchor="ctr"/>
          <a:lstStyle>
            <a:defPPr>
              <a:defRPr lang="es-C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CO" sz="1600" b="1" dirty="0">
                <a:solidFill>
                  <a:srgbClr val="3366CC"/>
                </a:solidFill>
                <a:latin typeface="Bookman Old Style" panose="02050604050505020204" pitchFamily="18" charset="0"/>
              </a:rPr>
              <a:t>HURTO A COMERCIO*</a:t>
            </a:r>
          </a:p>
        </p:txBody>
      </p:sp>
      <p:sp>
        <p:nvSpPr>
          <p:cNvPr id="32" name="12 CuadroTexto"/>
          <p:cNvSpPr txBox="1"/>
          <p:nvPr/>
        </p:nvSpPr>
        <p:spPr>
          <a:xfrm>
            <a:off x="107504" y="929227"/>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Histórico nacional</a:t>
            </a:r>
          </a:p>
        </p:txBody>
      </p:sp>
      <p:sp>
        <p:nvSpPr>
          <p:cNvPr id="30" name="2 Marcador de número de diapositiva"/>
          <p:cNvSpPr txBox="1">
            <a:spLocks/>
          </p:cNvSpPr>
          <p:nvPr/>
        </p:nvSpPr>
        <p:spPr bwMode="auto">
          <a:xfrm>
            <a:off x="8244408" y="6304235"/>
            <a:ext cx="67136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ctr" anchorCtr="0" compatLnSpc="1">
            <a:prstTxWarp prst="textNoShape">
              <a:avLst/>
            </a:prstTxWarp>
          </a:bodyPr>
          <a:lstStyle>
            <a:defPPr>
              <a:defRPr lang="es-ES"/>
            </a:defPPr>
            <a:lvl1pPr marL="0" algn="l" defTabSz="457200" rtl="0" eaLnBrk="1" latinLnBrk="0" hangingPunct="1">
              <a:defRPr sz="1800" kern="1200">
                <a:solidFill>
                  <a:schemeClr val="tx1"/>
                </a:solidFill>
                <a:latin typeface="Arial" charset="0"/>
                <a:ea typeface="+mn-ea"/>
                <a:cs typeface="+mn-cs"/>
              </a:defRPr>
            </a:lvl1pPr>
            <a:lvl2pPr marL="666723" indent="-256432" algn="l" defTabSz="457200" rtl="0" eaLnBrk="1" latinLnBrk="0" hangingPunct="1">
              <a:defRPr sz="1800" kern="1200">
                <a:solidFill>
                  <a:schemeClr val="tx1"/>
                </a:solidFill>
                <a:latin typeface="Arial" charset="0"/>
                <a:ea typeface="+mn-ea"/>
                <a:cs typeface="+mn-cs"/>
              </a:defRPr>
            </a:lvl2pPr>
            <a:lvl3pPr marL="1025728" indent="-205146" algn="l" defTabSz="457200" rtl="0" eaLnBrk="1" latinLnBrk="0" hangingPunct="1">
              <a:defRPr sz="1800" kern="1200">
                <a:solidFill>
                  <a:schemeClr val="tx1"/>
                </a:solidFill>
                <a:latin typeface="Arial" charset="0"/>
                <a:ea typeface="+mn-ea"/>
                <a:cs typeface="+mn-cs"/>
              </a:defRPr>
            </a:lvl3pPr>
            <a:lvl4pPr marL="1436019" indent="-205146" algn="l" defTabSz="457200" rtl="0" eaLnBrk="1" latinLnBrk="0" hangingPunct="1">
              <a:defRPr sz="1800" kern="1200">
                <a:solidFill>
                  <a:schemeClr val="tx1"/>
                </a:solidFill>
                <a:latin typeface="Arial" charset="0"/>
                <a:ea typeface="+mn-ea"/>
                <a:cs typeface="+mn-cs"/>
              </a:defRPr>
            </a:lvl4pPr>
            <a:lvl5pPr marL="1846311" indent="-205146" algn="l" defTabSz="457200" rtl="0" eaLnBrk="1" latinLnBrk="0" hangingPunct="1">
              <a:defRPr sz="1800" kern="1200">
                <a:solidFill>
                  <a:schemeClr val="tx1"/>
                </a:solidFill>
                <a:latin typeface="Arial" charset="0"/>
                <a:ea typeface="+mn-ea"/>
                <a:cs typeface="+mn-cs"/>
              </a:defRPr>
            </a:lvl5pPr>
            <a:lvl6pPr marL="2256602"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6pPr>
            <a:lvl7pPr marL="2666893"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7pPr>
            <a:lvl8pPr marL="3077185"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8pPr>
            <a:lvl9pPr marL="3487476"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9pPr>
          </a:lstStyle>
          <a:p>
            <a:pPr algn="r" defTabSz="820583" fontAlgn="base">
              <a:spcBef>
                <a:spcPct val="0"/>
              </a:spcBef>
              <a:spcAft>
                <a:spcPct val="0"/>
              </a:spcAft>
              <a:defRPr/>
            </a:pPr>
            <a:r>
              <a:rPr lang="es-CO" sz="1100" b="1" dirty="0">
                <a:latin typeface="Bookman Old Style" panose="02050604050505020204" pitchFamily="18" charset="0"/>
              </a:rPr>
              <a:t>25</a:t>
            </a:r>
          </a:p>
        </p:txBody>
      </p:sp>
      <p:sp>
        <p:nvSpPr>
          <p:cNvPr id="17" name="Text Box 3"/>
          <p:cNvSpPr txBox="1">
            <a:spLocks noChangeArrowheads="1"/>
          </p:cNvSpPr>
          <p:nvPr/>
        </p:nvSpPr>
        <p:spPr bwMode="auto">
          <a:xfrm>
            <a:off x="139956" y="6309320"/>
            <a:ext cx="8248467" cy="32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just"/>
            <a:r>
              <a:rPr lang="es-CO" altLang="es-CO" sz="800" b="1" dirty="0">
                <a:latin typeface="Bookman Old Style" panose="02050604050505020204" pitchFamily="18" charset="0"/>
                <a:cs typeface="Tahoma" pitchFamily="34" charset="0"/>
              </a:rPr>
              <a:t>Definición: </a:t>
            </a:r>
            <a:r>
              <a:rPr lang="es-CO" altLang="es-CO" sz="800" dirty="0">
                <a:latin typeface="Bookman Old Style" panose="02050604050505020204" pitchFamily="18" charset="0"/>
                <a:cs typeface="Tahoma" pitchFamily="34" charset="0"/>
              </a:rPr>
              <a:t>La Ley 599 de 2000 define el hurto como la acción de apoderarse de una cosa mueble ajena, con el propósito de obtener provecho para sí o para otro.</a:t>
            </a:r>
          </a:p>
          <a:p>
            <a:pPr algn="just"/>
            <a:r>
              <a:rPr lang="es-CO" altLang="es-CO" sz="800" dirty="0">
                <a:latin typeface="Bookman Old Style" panose="02050604050505020204" pitchFamily="18" charset="0"/>
                <a:cs typeface="Tahoma" pitchFamily="34" charset="0"/>
              </a:rPr>
              <a:t>* Ver Aclaración metodológica, Nota 2.</a:t>
            </a:r>
            <a:endParaRPr lang="es-ES" altLang="es-CO" sz="800" dirty="0">
              <a:latin typeface="Bookman Old Style" panose="02050604050505020204" pitchFamily="18" charset="0"/>
              <a:cs typeface="Tahoma" pitchFamily="34" charset="0"/>
            </a:endParaRPr>
          </a:p>
        </p:txBody>
      </p:sp>
      <p:sp>
        <p:nvSpPr>
          <p:cNvPr id="18" name="Text Box 4"/>
          <p:cNvSpPr txBox="1">
            <a:spLocks noChangeArrowheads="1"/>
          </p:cNvSpPr>
          <p:nvPr/>
        </p:nvSpPr>
        <p:spPr bwMode="auto">
          <a:xfrm>
            <a:off x="7092280" y="476672"/>
            <a:ext cx="1925816"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r>
              <a:rPr lang="es-ES" altLang="es-CO" sz="700" dirty="0">
                <a:latin typeface="Bookman Old Style" panose="02050604050505020204" pitchFamily="18" charset="0"/>
                <a:cs typeface="Tahoma" pitchFamily="34" charset="0"/>
              </a:rPr>
              <a:t>*Cifras preliminares sujetas a variación.</a:t>
            </a:r>
          </a:p>
        </p:txBody>
      </p:sp>
      <p:sp>
        <p:nvSpPr>
          <p:cNvPr id="20" name="Text Box 4"/>
          <p:cNvSpPr txBox="1">
            <a:spLocks noChangeArrowheads="1"/>
          </p:cNvSpPr>
          <p:nvPr/>
        </p:nvSpPr>
        <p:spPr bwMode="auto">
          <a:xfrm>
            <a:off x="7513826" y="5733256"/>
            <a:ext cx="1432091" cy="20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r>
              <a:rPr lang="es-ES" altLang="es-CO" sz="800" b="1" dirty="0">
                <a:latin typeface="Bookman Old Style" panose="02050604050505020204" pitchFamily="18" charset="0"/>
                <a:cs typeface="Tahoma" pitchFamily="34" charset="0"/>
              </a:rPr>
              <a:t>Fuente: </a:t>
            </a:r>
            <a:r>
              <a:rPr lang="es-CO" altLang="es-CO" sz="800" dirty="0">
                <a:latin typeface="Bookman Old Style" panose="02050604050505020204" pitchFamily="18" charset="0"/>
                <a:cs typeface="Tahoma" pitchFamily="34" charset="0"/>
              </a:rPr>
              <a:t>Policía Nacional.</a:t>
            </a:r>
          </a:p>
        </p:txBody>
      </p:sp>
      <p:sp>
        <p:nvSpPr>
          <p:cNvPr id="40" name="5 CuadroTexto"/>
          <p:cNvSpPr txBox="1"/>
          <p:nvPr/>
        </p:nvSpPr>
        <p:spPr>
          <a:xfrm>
            <a:off x="107504" y="3576373"/>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Comparativo mensual</a:t>
            </a:r>
          </a:p>
        </p:txBody>
      </p:sp>
      <p:sp>
        <p:nvSpPr>
          <p:cNvPr id="41" name="15 CuadroTexto"/>
          <p:cNvSpPr txBox="1">
            <a:spLocks noChangeArrowheads="1"/>
          </p:cNvSpPr>
          <p:nvPr/>
        </p:nvSpPr>
        <p:spPr bwMode="auto">
          <a:xfrm>
            <a:off x="4940107" y="4313603"/>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456986" eaLnBrk="1" hangingPunct="1">
              <a:defRPr/>
            </a:pPr>
            <a:r>
              <a:rPr lang="es-CO" sz="1200" b="1" dirty="0">
                <a:solidFill>
                  <a:srgbClr val="3366CC"/>
                </a:solidFill>
                <a:latin typeface="Bookman Old Style" panose="02050604050505020204" pitchFamily="18" charset="0"/>
                <a:cs typeface="Arial Narrow"/>
              </a:rPr>
              <a:t>Variación corrido del año</a:t>
            </a:r>
          </a:p>
        </p:txBody>
      </p:sp>
      <p:sp>
        <p:nvSpPr>
          <p:cNvPr id="37" name="15 CuadroTexto"/>
          <p:cNvSpPr txBox="1">
            <a:spLocks noChangeArrowheads="1"/>
          </p:cNvSpPr>
          <p:nvPr/>
        </p:nvSpPr>
        <p:spPr bwMode="auto">
          <a:xfrm>
            <a:off x="4932040" y="929227"/>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6986" eaLnBrk="1" hangingPunct="1">
              <a:defRPr/>
            </a:pPr>
            <a:r>
              <a:rPr lang="es-CO" sz="1200" b="1" dirty="0">
                <a:solidFill>
                  <a:srgbClr val="3366CC"/>
                </a:solidFill>
                <a:latin typeface="Bookman Old Style" panose="02050604050505020204" pitchFamily="18" charset="0"/>
                <a:cs typeface="Arial Narrow"/>
              </a:rPr>
              <a:t>Corrido del año</a:t>
            </a:r>
            <a:endParaRPr lang="es-ES" sz="1200" b="1" dirty="0">
              <a:solidFill>
                <a:srgbClr val="3366CC"/>
              </a:solidFill>
              <a:latin typeface="Bookman Old Style" panose="02050604050505020204" pitchFamily="18" charset="0"/>
              <a:cs typeface="Arial Narrow"/>
            </a:endParaRPr>
          </a:p>
        </p:txBody>
      </p:sp>
      <p:graphicFrame>
        <p:nvGraphicFramePr>
          <p:cNvPr id="4" name="Objeto 3">
            <a:extLst>
              <a:ext uri="{FF2B5EF4-FFF2-40B4-BE49-F238E27FC236}">
                <a16:creationId xmlns:a16="http://schemas.microsoft.com/office/drawing/2014/main" id="{71C012E0-AD48-6B7D-A77B-D95D878C7836}"/>
              </a:ext>
            </a:extLst>
          </p:cNvPr>
          <p:cNvGraphicFramePr>
            <a:graphicFrameLocks noChangeAspect="1"/>
          </p:cNvGraphicFramePr>
          <p:nvPr>
            <p:extLst>
              <p:ext uri="{D42A27DB-BD31-4B8C-83A1-F6EECF244321}">
                <p14:modId xmlns:p14="http://schemas.microsoft.com/office/powerpoint/2010/main" val="2005531708"/>
              </p:ext>
            </p:extLst>
          </p:nvPr>
        </p:nvGraphicFramePr>
        <p:xfrm>
          <a:off x="5513388" y="4725988"/>
          <a:ext cx="2997200" cy="596900"/>
        </p:xfrm>
        <a:graphic>
          <a:graphicData uri="http://schemas.openxmlformats.org/presentationml/2006/ole">
            <mc:AlternateContent xmlns:mc="http://schemas.openxmlformats.org/markup-compatibility/2006">
              <mc:Choice xmlns:v="urn:schemas-microsoft-com:vml" Requires="v">
                <p:oleObj name="Worksheet" r:id="rId8" imgW="2997103" imgH="596780" progId="Excel.Sheet.12">
                  <p:link updateAutomatic="1"/>
                </p:oleObj>
              </mc:Choice>
              <mc:Fallback>
                <p:oleObj name="Worksheet" r:id="rId8" imgW="2997103" imgH="596780" progId="Excel.Sheet.12">
                  <p:link updateAutomatic="1"/>
                  <p:pic>
                    <p:nvPicPr>
                      <p:cNvPr id="0" name=""/>
                      <p:cNvPicPr/>
                      <p:nvPr/>
                    </p:nvPicPr>
                    <p:blipFill>
                      <a:blip r:embed="rId9"/>
                      <a:stretch>
                        <a:fillRect/>
                      </a:stretch>
                    </p:blipFill>
                    <p:spPr>
                      <a:xfrm>
                        <a:off x="5513388" y="4725988"/>
                        <a:ext cx="2997200" cy="596900"/>
                      </a:xfrm>
                      <a:prstGeom prst="rect">
                        <a:avLst/>
                      </a:prstGeom>
                    </p:spPr>
                  </p:pic>
                </p:oleObj>
              </mc:Fallback>
            </mc:AlternateContent>
          </a:graphicData>
        </a:graphic>
      </p:graphicFrame>
    </p:spTree>
    <p:extLst>
      <p:ext uri="{BB962C8B-B14F-4D97-AF65-F5344CB8AC3E}">
        <p14:creationId xmlns:p14="http://schemas.microsoft.com/office/powerpoint/2010/main" val="3892416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ChangeAspect="1"/>
          </p:cNvGraphicFramePr>
          <p:nvPr>
            <p:extLst>
              <p:ext uri="{D42A27DB-BD31-4B8C-83A1-F6EECF244321}">
                <p14:modId xmlns:p14="http://schemas.microsoft.com/office/powerpoint/2010/main" val="2530310418"/>
              </p:ext>
            </p:extLst>
          </p:nvPr>
        </p:nvGraphicFramePr>
        <p:xfrm>
          <a:off x="163723" y="3840654"/>
          <a:ext cx="4264261" cy="2468666"/>
        </p:xfrm>
        <a:graphic>
          <a:graphicData uri="http://schemas.openxmlformats.org/presentationml/2006/ole">
            <mc:AlternateContent xmlns:mc="http://schemas.openxmlformats.org/markup-compatibility/2006">
              <mc:Choice xmlns:v="urn:schemas-microsoft-com:vml" Requires="v">
                <p:oleObj name="Worksheet" r:id="rId2" imgW="3048038" imgH="1746096" progId="Excel.Sheet.12">
                  <p:link updateAutomatic="1"/>
                </p:oleObj>
              </mc:Choice>
              <mc:Fallback>
                <p:oleObj name="Worksheet" r:id="rId2" imgW="3048038" imgH="1746096" progId="Excel.Sheet.12">
                  <p:link updateAutomatic="1"/>
                  <p:pic>
                    <p:nvPicPr>
                      <p:cNvPr id="5" name="4 Objeto"/>
                      <p:cNvPicPr/>
                      <p:nvPr/>
                    </p:nvPicPr>
                    <p:blipFill>
                      <a:blip r:embed="rId3"/>
                      <a:stretch>
                        <a:fillRect/>
                      </a:stretch>
                    </p:blipFill>
                    <p:spPr>
                      <a:xfrm>
                        <a:off x="163723" y="3840654"/>
                        <a:ext cx="4264261" cy="2468666"/>
                      </a:xfrm>
                      <a:prstGeom prst="rect">
                        <a:avLst/>
                      </a:prstGeom>
                    </p:spPr>
                  </p:pic>
                </p:oleObj>
              </mc:Fallback>
            </mc:AlternateContent>
          </a:graphicData>
        </a:graphic>
      </p:graphicFrame>
      <p:graphicFrame>
        <p:nvGraphicFramePr>
          <p:cNvPr id="4" name="3 Objeto"/>
          <p:cNvGraphicFramePr>
            <a:graphicFrameLocks noChangeAspect="1"/>
          </p:cNvGraphicFramePr>
          <p:nvPr>
            <p:extLst>
              <p:ext uri="{D42A27DB-BD31-4B8C-83A1-F6EECF244321}">
                <p14:modId xmlns:p14="http://schemas.microsoft.com/office/powerpoint/2010/main" val="993957600"/>
              </p:ext>
            </p:extLst>
          </p:nvPr>
        </p:nvGraphicFramePr>
        <p:xfrm>
          <a:off x="4811144" y="1205043"/>
          <a:ext cx="4149309" cy="2396883"/>
        </p:xfrm>
        <a:graphic>
          <a:graphicData uri="http://schemas.openxmlformats.org/presentationml/2006/ole">
            <mc:AlternateContent xmlns:mc="http://schemas.openxmlformats.org/markup-compatibility/2006">
              <mc:Choice xmlns:v="urn:schemas-microsoft-com:vml" Requires="v">
                <p:oleObj name="Worksheet" r:id="rId4" imgW="3048038" imgH="1739811" progId="Excel.Sheet.12">
                  <p:link updateAutomatic="1"/>
                </p:oleObj>
              </mc:Choice>
              <mc:Fallback>
                <p:oleObj name="Worksheet" r:id="rId4" imgW="3048038" imgH="1739811" progId="Excel.Sheet.12">
                  <p:link updateAutomatic="1"/>
                  <p:pic>
                    <p:nvPicPr>
                      <p:cNvPr id="4" name="3 Objeto"/>
                      <p:cNvPicPr/>
                      <p:nvPr/>
                    </p:nvPicPr>
                    <p:blipFill>
                      <a:blip r:embed="rId5"/>
                      <a:stretch>
                        <a:fillRect/>
                      </a:stretch>
                    </p:blipFill>
                    <p:spPr>
                      <a:xfrm>
                        <a:off x="4811144" y="1205043"/>
                        <a:ext cx="4149309" cy="2396883"/>
                      </a:xfrm>
                      <a:prstGeom prst="rect">
                        <a:avLst/>
                      </a:prstGeom>
                    </p:spPr>
                  </p:pic>
                </p:oleObj>
              </mc:Fallback>
            </mc:AlternateContent>
          </a:graphicData>
        </a:graphic>
      </p:graphicFrame>
      <p:graphicFrame>
        <p:nvGraphicFramePr>
          <p:cNvPr id="2" name="1 Objeto"/>
          <p:cNvGraphicFramePr>
            <a:graphicFrameLocks noChangeAspect="1"/>
          </p:cNvGraphicFramePr>
          <p:nvPr>
            <p:extLst>
              <p:ext uri="{D42A27DB-BD31-4B8C-83A1-F6EECF244321}">
                <p14:modId xmlns:p14="http://schemas.microsoft.com/office/powerpoint/2010/main" val="216722970"/>
              </p:ext>
            </p:extLst>
          </p:nvPr>
        </p:nvGraphicFramePr>
        <p:xfrm>
          <a:off x="141811" y="1176246"/>
          <a:ext cx="4070149" cy="2425680"/>
        </p:xfrm>
        <a:graphic>
          <a:graphicData uri="http://schemas.openxmlformats.org/presentationml/2006/ole">
            <mc:AlternateContent xmlns:mc="http://schemas.openxmlformats.org/markup-compatibility/2006">
              <mc:Choice xmlns:v="urn:schemas-microsoft-com:vml" Requires="v">
                <p:oleObj name="Worksheet" r:id="rId6" imgW="3086114" imgH="1739811" progId="Excel.Sheet.12">
                  <p:link updateAutomatic="1"/>
                </p:oleObj>
              </mc:Choice>
              <mc:Fallback>
                <p:oleObj name="Worksheet" r:id="rId6" imgW="3086114" imgH="1739811" progId="Excel.Sheet.12">
                  <p:link updateAutomatic="1"/>
                  <p:pic>
                    <p:nvPicPr>
                      <p:cNvPr id="2" name="1 Objeto"/>
                      <p:cNvPicPr/>
                      <p:nvPr/>
                    </p:nvPicPr>
                    <p:blipFill>
                      <a:blip r:embed="rId7"/>
                      <a:stretch>
                        <a:fillRect/>
                      </a:stretch>
                    </p:blipFill>
                    <p:spPr>
                      <a:xfrm>
                        <a:off x="141811" y="1176246"/>
                        <a:ext cx="4070149" cy="2425680"/>
                      </a:xfrm>
                      <a:prstGeom prst="rect">
                        <a:avLst/>
                      </a:prstGeom>
                    </p:spPr>
                  </p:pic>
                </p:oleObj>
              </mc:Fallback>
            </mc:AlternateContent>
          </a:graphicData>
        </a:graphic>
      </p:graphicFrame>
      <p:sp>
        <p:nvSpPr>
          <p:cNvPr id="38" name="Rectángulo 14">
            <a:extLst>
              <a:ext uri="{FF2B5EF4-FFF2-40B4-BE49-F238E27FC236}">
                <a16:creationId xmlns:a16="http://schemas.microsoft.com/office/drawing/2014/main" id="{7A0F47DC-4D96-5B43-820F-FB760FB0B44B}"/>
              </a:ext>
            </a:extLst>
          </p:cNvPr>
          <p:cNvSpPr/>
          <p:nvPr/>
        </p:nvSpPr>
        <p:spPr>
          <a:xfrm flipV="1">
            <a:off x="119763" y="6257931"/>
            <a:ext cx="8844726" cy="436110"/>
          </a:xfrm>
          <a:prstGeom prst="rect">
            <a:avLst/>
          </a:prstGeom>
          <a:noFill/>
          <a:ln>
            <a:solidFill>
              <a:srgbClr val="0030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solidFill>
                <a:schemeClr val="tx1"/>
              </a:solidFill>
              <a:latin typeface="Bookman Old Style" panose="02050604050505020204" pitchFamily="18" charset="0"/>
            </a:endParaRPr>
          </a:p>
        </p:txBody>
      </p:sp>
      <p:sp>
        <p:nvSpPr>
          <p:cNvPr id="25" name="1 Marcador de texto"/>
          <p:cNvSpPr txBox="1">
            <a:spLocks/>
          </p:cNvSpPr>
          <p:nvPr/>
        </p:nvSpPr>
        <p:spPr>
          <a:xfrm>
            <a:off x="6228184" y="44624"/>
            <a:ext cx="2762542" cy="616357"/>
          </a:xfrm>
          <a:prstGeom prst="rect">
            <a:avLst/>
          </a:prstGeom>
        </p:spPr>
        <p:txBody>
          <a:bodyPr vert="horz" lIns="91440" tIns="45720" rIns="91440" bIns="45720" rtlCol="0" anchor="ctr"/>
          <a:lstStyle>
            <a:defPPr>
              <a:defRPr lang="es-C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CO" sz="1600" b="1" dirty="0">
                <a:solidFill>
                  <a:srgbClr val="3366CC"/>
                </a:solidFill>
                <a:latin typeface="Bookman Old Style" panose="02050604050505020204" pitchFamily="18" charset="0"/>
              </a:rPr>
              <a:t>HURTO A PERSONAS*</a:t>
            </a:r>
          </a:p>
        </p:txBody>
      </p:sp>
      <p:sp>
        <p:nvSpPr>
          <p:cNvPr id="32" name="12 CuadroTexto"/>
          <p:cNvSpPr txBox="1"/>
          <p:nvPr/>
        </p:nvSpPr>
        <p:spPr>
          <a:xfrm>
            <a:off x="460997" y="937518"/>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Histórico nacional</a:t>
            </a:r>
          </a:p>
        </p:txBody>
      </p:sp>
      <p:sp>
        <p:nvSpPr>
          <p:cNvPr id="30" name="2 Marcador de número de diapositiva"/>
          <p:cNvSpPr txBox="1">
            <a:spLocks/>
          </p:cNvSpPr>
          <p:nvPr/>
        </p:nvSpPr>
        <p:spPr bwMode="auto">
          <a:xfrm>
            <a:off x="8244408" y="6304235"/>
            <a:ext cx="67136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ctr" anchorCtr="0" compatLnSpc="1">
            <a:prstTxWarp prst="textNoShape">
              <a:avLst/>
            </a:prstTxWarp>
          </a:bodyPr>
          <a:lstStyle>
            <a:defPPr>
              <a:defRPr lang="es-ES"/>
            </a:defPPr>
            <a:lvl1pPr marL="0" algn="l" defTabSz="457200" rtl="0" eaLnBrk="1" latinLnBrk="0" hangingPunct="1">
              <a:defRPr sz="1800" kern="1200">
                <a:solidFill>
                  <a:schemeClr val="tx1"/>
                </a:solidFill>
                <a:latin typeface="Arial" charset="0"/>
                <a:ea typeface="+mn-ea"/>
                <a:cs typeface="+mn-cs"/>
              </a:defRPr>
            </a:lvl1pPr>
            <a:lvl2pPr marL="666723" indent="-256432" algn="l" defTabSz="457200" rtl="0" eaLnBrk="1" latinLnBrk="0" hangingPunct="1">
              <a:defRPr sz="1800" kern="1200">
                <a:solidFill>
                  <a:schemeClr val="tx1"/>
                </a:solidFill>
                <a:latin typeface="Arial" charset="0"/>
                <a:ea typeface="+mn-ea"/>
                <a:cs typeface="+mn-cs"/>
              </a:defRPr>
            </a:lvl2pPr>
            <a:lvl3pPr marL="1025728" indent="-205146" algn="l" defTabSz="457200" rtl="0" eaLnBrk="1" latinLnBrk="0" hangingPunct="1">
              <a:defRPr sz="1800" kern="1200">
                <a:solidFill>
                  <a:schemeClr val="tx1"/>
                </a:solidFill>
                <a:latin typeface="Arial" charset="0"/>
                <a:ea typeface="+mn-ea"/>
                <a:cs typeface="+mn-cs"/>
              </a:defRPr>
            </a:lvl3pPr>
            <a:lvl4pPr marL="1436019" indent="-205146" algn="l" defTabSz="457200" rtl="0" eaLnBrk="1" latinLnBrk="0" hangingPunct="1">
              <a:defRPr sz="1800" kern="1200">
                <a:solidFill>
                  <a:schemeClr val="tx1"/>
                </a:solidFill>
                <a:latin typeface="Arial" charset="0"/>
                <a:ea typeface="+mn-ea"/>
                <a:cs typeface="+mn-cs"/>
              </a:defRPr>
            </a:lvl4pPr>
            <a:lvl5pPr marL="1846311" indent="-205146" algn="l" defTabSz="457200" rtl="0" eaLnBrk="1" latinLnBrk="0" hangingPunct="1">
              <a:defRPr sz="1800" kern="1200">
                <a:solidFill>
                  <a:schemeClr val="tx1"/>
                </a:solidFill>
                <a:latin typeface="Arial" charset="0"/>
                <a:ea typeface="+mn-ea"/>
                <a:cs typeface="+mn-cs"/>
              </a:defRPr>
            </a:lvl5pPr>
            <a:lvl6pPr marL="2256602"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6pPr>
            <a:lvl7pPr marL="2666893"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7pPr>
            <a:lvl8pPr marL="3077185"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8pPr>
            <a:lvl9pPr marL="3487476"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9pPr>
          </a:lstStyle>
          <a:p>
            <a:pPr algn="r" defTabSz="820583" fontAlgn="base">
              <a:spcBef>
                <a:spcPct val="0"/>
              </a:spcBef>
              <a:spcAft>
                <a:spcPct val="0"/>
              </a:spcAft>
              <a:defRPr/>
            </a:pPr>
            <a:r>
              <a:rPr lang="es-CO" sz="1100" b="1" dirty="0">
                <a:latin typeface="Bookman Old Style" panose="02050604050505020204" pitchFamily="18" charset="0"/>
              </a:rPr>
              <a:t>26</a:t>
            </a:r>
          </a:p>
        </p:txBody>
      </p:sp>
      <p:sp>
        <p:nvSpPr>
          <p:cNvPr id="18" name="Text Box 3"/>
          <p:cNvSpPr txBox="1">
            <a:spLocks noChangeArrowheads="1"/>
          </p:cNvSpPr>
          <p:nvPr/>
        </p:nvSpPr>
        <p:spPr bwMode="auto">
          <a:xfrm>
            <a:off x="139956" y="6309320"/>
            <a:ext cx="8320475" cy="32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just"/>
            <a:r>
              <a:rPr lang="es-CO" altLang="es-CO" sz="800" b="1" dirty="0">
                <a:latin typeface="Bookman Old Style" panose="02050604050505020204" pitchFamily="18" charset="0"/>
                <a:cs typeface="Tahoma" pitchFamily="34" charset="0"/>
              </a:rPr>
              <a:t>Definición: </a:t>
            </a:r>
            <a:r>
              <a:rPr lang="es-CO" altLang="es-CO" sz="800" dirty="0">
                <a:latin typeface="Bookman Old Style" panose="02050604050505020204" pitchFamily="18" charset="0"/>
                <a:cs typeface="Tahoma" pitchFamily="34" charset="0"/>
              </a:rPr>
              <a:t>La Ley 599 de 2000 define el hurto como la acción de apoderarse de una cosa mueble ajena, con el propósito de obtener provecho para sí o para otro.</a:t>
            </a:r>
          </a:p>
          <a:p>
            <a:pPr algn="just"/>
            <a:r>
              <a:rPr lang="es-CO" altLang="es-CO" sz="800" dirty="0">
                <a:latin typeface="Bookman Old Style" panose="02050604050505020204" pitchFamily="18" charset="0"/>
                <a:cs typeface="Tahoma" pitchFamily="34" charset="0"/>
              </a:rPr>
              <a:t>* Ver Aclaración metodológica, Nota 2.</a:t>
            </a:r>
            <a:endParaRPr lang="es-ES" altLang="es-CO" sz="800" dirty="0">
              <a:latin typeface="Bookman Old Style" panose="02050604050505020204" pitchFamily="18" charset="0"/>
              <a:cs typeface="Tahoma" pitchFamily="34" charset="0"/>
            </a:endParaRPr>
          </a:p>
        </p:txBody>
      </p:sp>
      <p:sp>
        <p:nvSpPr>
          <p:cNvPr id="19" name="Text Box 4"/>
          <p:cNvSpPr txBox="1">
            <a:spLocks noChangeArrowheads="1"/>
          </p:cNvSpPr>
          <p:nvPr/>
        </p:nvSpPr>
        <p:spPr bwMode="auto">
          <a:xfrm>
            <a:off x="7092280" y="476672"/>
            <a:ext cx="1925816"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r>
              <a:rPr lang="es-ES" altLang="es-CO" sz="700" dirty="0">
                <a:latin typeface="Bookman Old Style" panose="02050604050505020204" pitchFamily="18" charset="0"/>
                <a:cs typeface="Tahoma" pitchFamily="34" charset="0"/>
              </a:rPr>
              <a:t>*Cifras preliminares sujetas a variación.</a:t>
            </a:r>
          </a:p>
        </p:txBody>
      </p:sp>
      <p:sp>
        <p:nvSpPr>
          <p:cNvPr id="20" name="Text Box 4"/>
          <p:cNvSpPr txBox="1">
            <a:spLocks noChangeArrowheads="1"/>
          </p:cNvSpPr>
          <p:nvPr/>
        </p:nvSpPr>
        <p:spPr bwMode="auto">
          <a:xfrm>
            <a:off x="7528362" y="5733256"/>
            <a:ext cx="1432091" cy="20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r>
              <a:rPr lang="es-ES" altLang="es-CO" sz="800" b="1" dirty="0">
                <a:latin typeface="Bookman Old Style" panose="02050604050505020204" pitchFamily="18" charset="0"/>
                <a:cs typeface="Tahoma" pitchFamily="34" charset="0"/>
              </a:rPr>
              <a:t>Fuente: </a:t>
            </a:r>
            <a:r>
              <a:rPr lang="es-CO" altLang="es-CO" sz="800" dirty="0">
                <a:latin typeface="Bookman Old Style" panose="02050604050505020204" pitchFamily="18" charset="0"/>
                <a:cs typeface="Tahoma" pitchFamily="34" charset="0"/>
              </a:rPr>
              <a:t>Policía Nacional.</a:t>
            </a:r>
          </a:p>
        </p:txBody>
      </p:sp>
      <p:sp>
        <p:nvSpPr>
          <p:cNvPr id="40" name="5 CuadroTexto"/>
          <p:cNvSpPr txBox="1"/>
          <p:nvPr/>
        </p:nvSpPr>
        <p:spPr>
          <a:xfrm>
            <a:off x="117418" y="3593523"/>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Comparativo mensual</a:t>
            </a:r>
          </a:p>
        </p:txBody>
      </p:sp>
      <p:sp>
        <p:nvSpPr>
          <p:cNvPr id="41" name="15 CuadroTexto"/>
          <p:cNvSpPr txBox="1">
            <a:spLocks noChangeArrowheads="1"/>
          </p:cNvSpPr>
          <p:nvPr/>
        </p:nvSpPr>
        <p:spPr bwMode="auto">
          <a:xfrm>
            <a:off x="4729716" y="4365104"/>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456986" eaLnBrk="1" hangingPunct="1">
              <a:defRPr/>
            </a:pPr>
            <a:r>
              <a:rPr lang="es-CO" sz="1200" b="1" dirty="0">
                <a:solidFill>
                  <a:srgbClr val="3366CC"/>
                </a:solidFill>
                <a:latin typeface="Bookman Old Style" panose="02050604050505020204" pitchFamily="18" charset="0"/>
                <a:cs typeface="Arial Narrow"/>
              </a:rPr>
              <a:t>Variación corrido del año</a:t>
            </a:r>
          </a:p>
        </p:txBody>
      </p:sp>
      <p:sp>
        <p:nvSpPr>
          <p:cNvPr id="37" name="15 CuadroTexto"/>
          <p:cNvSpPr txBox="1">
            <a:spLocks noChangeArrowheads="1"/>
          </p:cNvSpPr>
          <p:nvPr/>
        </p:nvSpPr>
        <p:spPr bwMode="auto">
          <a:xfrm>
            <a:off x="4932040" y="908720"/>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6986" eaLnBrk="1" hangingPunct="1">
              <a:defRPr/>
            </a:pPr>
            <a:r>
              <a:rPr lang="es-CO" sz="1200" b="1" dirty="0">
                <a:solidFill>
                  <a:srgbClr val="3366CC"/>
                </a:solidFill>
                <a:latin typeface="Bookman Old Style" panose="02050604050505020204" pitchFamily="18" charset="0"/>
                <a:cs typeface="Arial Narrow"/>
              </a:rPr>
              <a:t>Corrido del año</a:t>
            </a:r>
            <a:endParaRPr lang="es-ES" sz="1200" b="1" dirty="0">
              <a:solidFill>
                <a:srgbClr val="3366CC"/>
              </a:solidFill>
              <a:latin typeface="Bookman Old Style" panose="02050604050505020204" pitchFamily="18" charset="0"/>
              <a:cs typeface="Arial Narrow"/>
            </a:endParaRPr>
          </a:p>
        </p:txBody>
      </p:sp>
      <p:graphicFrame>
        <p:nvGraphicFramePr>
          <p:cNvPr id="3" name="Objeto 2">
            <a:extLst>
              <a:ext uri="{FF2B5EF4-FFF2-40B4-BE49-F238E27FC236}">
                <a16:creationId xmlns:a16="http://schemas.microsoft.com/office/drawing/2014/main" id="{376D2DEA-A934-477B-8BE8-510AB5A6B3BD}"/>
              </a:ext>
            </a:extLst>
          </p:cNvPr>
          <p:cNvGraphicFramePr>
            <a:graphicFrameLocks noChangeAspect="1"/>
          </p:cNvGraphicFramePr>
          <p:nvPr>
            <p:extLst>
              <p:ext uri="{D42A27DB-BD31-4B8C-83A1-F6EECF244321}">
                <p14:modId xmlns:p14="http://schemas.microsoft.com/office/powerpoint/2010/main" val="3401639228"/>
              </p:ext>
            </p:extLst>
          </p:nvPr>
        </p:nvGraphicFramePr>
        <p:xfrm>
          <a:off x="5456238" y="4760913"/>
          <a:ext cx="2997200" cy="596900"/>
        </p:xfrm>
        <a:graphic>
          <a:graphicData uri="http://schemas.openxmlformats.org/presentationml/2006/ole">
            <mc:AlternateContent xmlns:mc="http://schemas.openxmlformats.org/markup-compatibility/2006">
              <mc:Choice xmlns:v="urn:schemas-microsoft-com:vml" Requires="v">
                <p:oleObj name="Worksheet" r:id="rId8" imgW="2997103" imgH="596780" progId="Excel.Sheet.12">
                  <p:link updateAutomatic="1"/>
                </p:oleObj>
              </mc:Choice>
              <mc:Fallback>
                <p:oleObj name="Worksheet" r:id="rId8" imgW="2997103" imgH="596780" progId="Excel.Sheet.12">
                  <p:link updateAutomatic="1"/>
                  <p:pic>
                    <p:nvPicPr>
                      <p:cNvPr id="0" name=""/>
                      <p:cNvPicPr/>
                      <p:nvPr/>
                    </p:nvPicPr>
                    <p:blipFill>
                      <a:blip r:embed="rId9"/>
                      <a:stretch>
                        <a:fillRect/>
                      </a:stretch>
                    </p:blipFill>
                    <p:spPr>
                      <a:xfrm>
                        <a:off x="5456238" y="4760913"/>
                        <a:ext cx="2997200" cy="596900"/>
                      </a:xfrm>
                      <a:prstGeom prst="rect">
                        <a:avLst/>
                      </a:prstGeom>
                    </p:spPr>
                  </p:pic>
                </p:oleObj>
              </mc:Fallback>
            </mc:AlternateContent>
          </a:graphicData>
        </a:graphic>
      </p:graphicFrame>
    </p:spTree>
    <p:extLst>
      <p:ext uri="{BB962C8B-B14F-4D97-AF65-F5344CB8AC3E}">
        <p14:creationId xmlns:p14="http://schemas.microsoft.com/office/powerpoint/2010/main" val="4047543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ChangeAspect="1"/>
          </p:cNvGraphicFramePr>
          <p:nvPr>
            <p:extLst>
              <p:ext uri="{D42A27DB-BD31-4B8C-83A1-F6EECF244321}">
                <p14:modId xmlns:p14="http://schemas.microsoft.com/office/powerpoint/2010/main" val="4233671061"/>
              </p:ext>
            </p:extLst>
          </p:nvPr>
        </p:nvGraphicFramePr>
        <p:xfrm>
          <a:off x="175408" y="3861048"/>
          <a:ext cx="4036552" cy="2455658"/>
        </p:xfrm>
        <a:graphic>
          <a:graphicData uri="http://schemas.openxmlformats.org/presentationml/2006/ole">
            <mc:AlternateContent xmlns:mc="http://schemas.openxmlformats.org/markup-compatibility/2006">
              <mc:Choice xmlns:v="urn:schemas-microsoft-com:vml" Requires="v">
                <p:oleObj name="Worksheet" r:id="rId2" imgW="3048038" imgH="1739811" progId="Excel.Sheet.12">
                  <p:link updateAutomatic="1"/>
                </p:oleObj>
              </mc:Choice>
              <mc:Fallback>
                <p:oleObj name="Worksheet" r:id="rId2" imgW="3048038" imgH="1739811" progId="Excel.Sheet.12">
                  <p:link updateAutomatic="1"/>
                  <p:pic>
                    <p:nvPicPr>
                      <p:cNvPr id="5" name="4 Objeto"/>
                      <p:cNvPicPr/>
                      <p:nvPr/>
                    </p:nvPicPr>
                    <p:blipFill>
                      <a:blip r:embed="rId3"/>
                      <a:stretch>
                        <a:fillRect/>
                      </a:stretch>
                    </p:blipFill>
                    <p:spPr>
                      <a:xfrm>
                        <a:off x="175408" y="3861048"/>
                        <a:ext cx="4036552" cy="2455658"/>
                      </a:xfrm>
                      <a:prstGeom prst="rect">
                        <a:avLst/>
                      </a:prstGeom>
                    </p:spPr>
                  </p:pic>
                </p:oleObj>
              </mc:Fallback>
            </mc:AlternateContent>
          </a:graphicData>
        </a:graphic>
      </p:graphicFrame>
      <p:graphicFrame>
        <p:nvGraphicFramePr>
          <p:cNvPr id="4" name="3 Objeto"/>
          <p:cNvGraphicFramePr>
            <a:graphicFrameLocks noChangeAspect="1"/>
          </p:cNvGraphicFramePr>
          <p:nvPr>
            <p:extLst>
              <p:ext uri="{D42A27DB-BD31-4B8C-83A1-F6EECF244321}">
                <p14:modId xmlns:p14="http://schemas.microsoft.com/office/powerpoint/2010/main" val="1623478344"/>
              </p:ext>
            </p:extLst>
          </p:nvPr>
        </p:nvGraphicFramePr>
        <p:xfrm>
          <a:off x="4788026" y="1196752"/>
          <a:ext cx="4096386" cy="2433422"/>
        </p:xfrm>
        <a:graphic>
          <a:graphicData uri="http://schemas.openxmlformats.org/presentationml/2006/ole">
            <mc:AlternateContent xmlns:mc="http://schemas.openxmlformats.org/markup-compatibility/2006">
              <mc:Choice xmlns:v="urn:schemas-microsoft-com:vml" Requires="v">
                <p:oleObj name="Worksheet" r:id="rId4" imgW="3048038" imgH="1739811" progId="Excel.Sheet.12">
                  <p:link updateAutomatic="1"/>
                </p:oleObj>
              </mc:Choice>
              <mc:Fallback>
                <p:oleObj name="Worksheet" r:id="rId4" imgW="3048038" imgH="1739811" progId="Excel.Sheet.12">
                  <p:link updateAutomatic="1"/>
                  <p:pic>
                    <p:nvPicPr>
                      <p:cNvPr id="4" name="3 Objeto"/>
                      <p:cNvPicPr/>
                      <p:nvPr/>
                    </p:nvPicPr>
                    <p:blipFill>
                      <a:blip r:embed="rId5"/>
                      <a:stretch>
                        <a:fillRect/>
                      </a:stretch>
                    </p:blipFill>
                    <p:spPr>
                      <a:xfrm>
                        <a:off x="4788026" y="1196752"/>
                        <a:ext cx="4096386" cy="2433422"/>
                      </a:xfrm>
                      <a:prstGeom prst="rect">
                        <a:avLst/>
                      </a:prstGeom>
                    </p:spPr>
                  </p:pic>
                </p:oleObj>
              </mc:Fallback>
            </mc:AlternateContent>
          </a:graphicData>
        </a:graphic>
      </p:graphicFrame>
      <p:graphicFrame>
        <p:nvGraphicFramePr>
          <p:cNvPr id="2" name="1 Objeto"/>
          <p:cNvGraphicFramePr>
            <a:graphicFrameLocks noChangeAspect="1"/>
          </p:cNvGraphicFramePr>
          <p:nvPr>
            <p:extLst>
              <p:ext uri="{D42A27DB-BD31-4B8C-83A1-F6EECF244321}">
                <p14:modId xmlns:p14="http://schemas.microsoft.com/office/powerpoint/2010/main" val="1422379487"/>
              </p:ext>
            </p:extLst>
          </p:nvPr>
        </p:nvGraphicFramePr>
        <p:xfrm>
          <a:off x="238952" y="1261374"/>
          <a:ext cx="4117024" cy="2455658"/>
        </p:xfrm>
        <a:graphic>
          <a:graphicData uri="http://schemas.openxmlformats.org/presentationml/2006/ole">
            <mc:AlternateContent xmlns:mc="http://schemas.openxmlformats.org/markup-compatibility/2006">
              <mc:Choice xmlns:v="urn:schemas-microsoft-com:vml" Requires="v">
                <p:oleObj name="Worksheet" r:id="rId6" imgW="3086114" imgH="1739811" progId="Excel.Sheet.12">
                  <p:link updateAutomatic="1"/>
                </p:oleObj>
              </mc:Choice>
              <mc:Fallback>
                <p:oleObj name="Worksheet" r:id="rId6" imgW="3086114" imgH="1739811" progId="Excel.Sheet.12">
                  <p:link updateAutomatic="1"/>
                  <p:pic>
                    <p:nvPicPr>
                      <p:cNvPr id="2" name="1 Objeto"/>
                      <p:cNvPicPr/>
                      <p:nvPr/>
                    </p:nvPicPr>
                    <p:blipFill>
                      <a:blip r:embed="rId7"/>
                      <a:stretch>
                        <a:fillRect/>
                      </a:stretch>
                    </p:blipFill>
                    <p:spPr>
                      <a:xfrm>
                        <a:off x="238952" y="1261374"/>
                        <a:ext cx="4117024" cy="2455658"/>
                      </a:xfrm>
                      <a:prstGeom prst="rect">
                        <a:avLst/>
                      </a:prstGeom>
                    </p:spPr>
                  </p:pic>
                </p:oleObj>
              </mc:Fallback>
            </mc:AlternateContent>
          </a:graphicData>
        </a:graphic>
      </p:graphicFrame>
      <p:sp>
        <p:nvSpPr>
          <p:cNvPr id="48" name="Rectángulo 14">
            <a:extLst>
              <a:ext uri="{FF2B5EF4-FFF2-40B4-BE49-F238E27FC236}">
                <a16:creationId xmlns:a16="http://schemas.microsoft.com/office/drawing/2014/main" id="{7A0F47DC-4D96-5B43-820F-FB760FB0B44B}"/>
              </a:ext>
            </a:extLst>
          </p:cNvPr>
          <p:cNvSpPr/>
          <p:nvPr/>
        </p:nvSpPr>
        <p:spPr>
          <a:xfrm flipV="1">
            <a:off x="119763" y="6257931"/>
            <a:ext cx="8844726" cy="436110"/>
          </a:xfrm>
          <a:prstGeom prst="rect">
            <a:avLst/>
          </a:prstGeom>
          <a:noFill/>
          <a:ln>
            <a:solidFill>
              <a:srgbClr val="0030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solidFill>
                <a:schemeClr val="tx1"/>
              </a:solidFill>
              <a:latin typeface="Bookman Old Style" panose="02050604050505020204" pitchFamily="18" charset="0"/>
            </a:endParaRPr>
          </a:p>
        </p:txBody>
      </p:sp>
      <p:sp>
        <p:nvSpPr>
          <p:cNvPr id="25" name="1 Marcador de texto"/>
          <p:cNvSpPr txBox="1">
            <a:spLocks/>
          </p:cNvSpPr>
          <p:nvPr/>
        </p:nvSpPr>
        <p:spPr>
          <a:xfrm>
            <a:off x="4442643" y="188640"/>
            <a:ext cx="4665861" cy="616357"/>
          </a:xfrm>
          <a:prstGeom prst="rect">
            <a:avLst/>
          </a:prstGeom>
        </p:spPr>
        <p:txBody>
          <a:bodyPr vert="horz" lIns="91440" tIns="45720" rIns="91440" bIns="45720" rtlCol="0" anchor="ctr"/>
          <a:lstStyle>
            <a:defPPr>
              <a:defRPr lang="es-C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CO" sz="1600" b="1" dirty="0">
                <a:solidFill>
                  <a:srgbClr val="3366CC"/>
                </a:solidFill>
                <a:latin typeface="Bookman Old Style" panose="02050604050505020204" pitchFamily="18" charset="0"/>
              </a:rPr>
              <a:t>HURTO A ENTIDADES FINANCIERAS*</a:t>
            </a:r>
          </a:p>
        </p:txBody>
      </p:sp>
      <p:sp>
        <p:nvSpPr>
          <p:cNvPr id="32" name="12 CuadroTexto"/>
          <p:cNvSpPr txBox="1"/>
          <p:nvPr/>
        </p:nvSpPr>
        <p:spPr>
          <a:xfrm>
            <a:off x="128123" y="984083"/>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Histórico nacional</a:t>
            </a:r>
          </a:p>
        </p:txBody>
      </p:sp>
      <p:sp>
        <p:nvSpPr>
          <p:cNvPr id="39" name="15 CuadroTexto"/>
          <p:cNvSpPr txBox="1">
            <a:spLocks noChangeArrowheads="1"/>
          </p:cNvSpPr>
          <p:nvPr/>
        </p:nvSpPr>
        <p:spPr bwMode="auto">
          <a:xfrm>
            <a:off x="4729716" y="4288484"/>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456986" eaLnBrk="1" hangingPunct="1">
              <a:defRPr/>
            </a:pPr>
            <a:r>
              <a:rPr lang="es-CO" sz="1200" b="1" dirty="0">
                <a:solidFill>
                  <a:srgbClr val="3366CC"/>
                </a:solidFill>
                <a:latin typeface="Bookman Old Style" panose="02050604050505020204" pitchFamily="18" charset="0"/>
                <a:cs typeface="Arial Narrow"/>
              </a:rPr>
              <a:t>Variación corrido del año</a:t>
            </a:r>
          </a:p>
        </p:txBody>
      </p:sp>
      <p:sp>
        <p:nvSpPr>
          <p:cNvPr id="46" name="Text Box 4"/>
          <p:cNvSpPr txBox="1">
            <a:spLocks noChangeArrowheads="1"/>
          </p:cNvSpPr>
          <p:nvPr/>
        </p:nvSpPr>
        <p:spPr bwMode="auto">
          <a:xfrm>
            <a:off x="7460389" y="5677399"/>
            <a:ext cx="1432091" cy="20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r"/>
            <a:r>
              <a:rPr lang="es-ES" altLang="es-CO" sz="800" b="1" dirty="0">
                <a:latin typeface="Bookman Old Style" panose="02050604050505020204" pitchFamily="18" charset="0"/>
                <a:cs typeface="Tahoma" pitchFamily="34" charset="0"/>
              </a:rPr>
              <a:t>Fuente: </a:t>
            </a:r>
            <a:r>
              <a:rPr lang="es-ES" altLang="es-CO" sz="800" dirty="0">
                <a:latin typeface="Bookman Old Style" panose="02050604050505020204" pitchFamily="18" charset="0"/>
                <a:cs typeface="Tahoma" pitchFamily="34" charset="0"/>
              </a:rPr>
              <a:t>Policía Nacional.</a:t>
            </a:r>
          </a:p>
        </p:txBody>
      </p:sp>
      <p:sp>
        <p:nvSpPr>
          <p:cNvPr id="30" name="2 Marcador de número de diapositiva"/>
          <p:cNvSpPr txBox="1">
            <a:spLocks/>
          </p:cNvSpPr>
          <p:nvPr/>
        </p:nvSpPr>
        <p:spPr bwMode="auto">
          <a:xfrm>
            <a:off x="8244408" y="6304235"/>
            <a:ext cx="67136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ctr" anchorCtr="0" compatLnSpc="1">
            <a:prstTxWarp prst="textNoShape">
              <a:avLst/>
            </a:prstTxWarp>
          </a:bodyPr>
          <a:lstStyle>
            <a:defPPr>
              <a:defRPr lang="es-ES"/>
            </a:defPPr>
            <a:lvl1pPr marL="0" algn="l" defTabSz="457200" rtl="0" eaLnBrk="1" latinLnBrk="0" hangingPunct="1">
              <a:defRPr sz="1800" kern="1200">
                <a:solidFill>
                  <a:schemeClr val="tx1"/>
                </a:solidFill>
                <a:latin typeface="Arial" charset="0"/>
                <a:ea typeface="+mn-ea"/>
                <a:cs typeface="+mn-cs"/>
              </a:defRPr>
            </a:lvl1pPr>
            <a:lvl2pPr marL="666723" indent="-256432" algn="l" defTabSz="457200" rtl="0" eaLnBrk="1" latinLnBrk="0" hangingPunct="1">
              <a:defRPr sz="1800" kern="1200">
                <a:solidFill>
                  <a:schemeClr val="tx1"/>
                </a:solidFill>
                <a:latin typeface="Arial" charset="0"/>
                <a:ea typeface="+mn-ea"/>
                <a:cs typeface="+mn-cs"/>
              </a:defRPr>
            </a:lvl2pPr>
            <a:lvl3pPr marL="1025728" indent="-205146" algn="l" defTabSz="457200" rtl="0" eaLnBrk="1" latinLnBrk="0" hangingPunct="1">
              <a:defRPr sz="1800" kern="1200">
                <a:solidFill>
                  <a:schemeClr val="tx1"/>
                </a:solidFill>
                <a:latin typeface="Arial" charset="0"/>
                <a:ea typeface="+mn-ea"/>
                <a:cs typeface="+mn-cs"/>
              </a:defRPr>
            </a:lvl3pPr>
            <a:lvl4pPr marL="1436019" indent="-205146" algn="l" defTabSz="457200" rtl="0" eaLnBrk="1" latinLnBrk="0" hangingPunct="1">
              <a:defRPr sz="1800" kern="1200">
                <a:solidFill>
                  <a:schemeClr val="tx1"/>
                </a:solidFill>
                <a:latin typeface="Arial" charset="0"/>
                <a:ea typeface="+mn-ea"/>
                <a:cs typeface="+mn-cs"/>
              </a:defRPr>
            </a:lvl4pPr>
            <a:lvl5pPr marL="1846311" indent="-205146" algn="l" defTabSz="457200" rtl="0" eaLnBrk="1" latinLnBrk="0" hangingPunct="1">
              <a:defRPr sz="1800" kern="1200">
                <a:solidFill>
                  <a:schemeClr val="tx1"/>
                </a:solidFill>
                <a:latin typeface="Arial" charset="0"/>
                <a:ea typeface="+mn-ea"/>
                <a:cs typeface="+mn-cs"/>
              </a:defRPr>
            </a:lvl5pPr>
            <a:lvl6pPr marL="2256602"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6pPr>
            <a:lvl7pPr marL="2666893"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7pPr>
            <a:lvl8pPr marL="3077185"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8pPr>
            <a:lvl9pPr marL="3487476"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9pPr>
          </a:lstStyle>
          <a:p>
            <a:pPr algn="r" defTabSz="820583" fontAlgn="base">
              <a:spcBef>
                <a:spcPct val="0"/>
              </a:spcBef>
              <a:spcAft>
                <a:spcPct val="0"/>
              </a:spcAft>
              <a:defRPr/>
            </a:pPr>
            <a:r>
              <a:rPr lang="es-CO" sz="1100" b="1" dirty="0">
                <a:latin typeface="Bookman Old Style" panose="02050604050505020204" pitchFamily="18" charset="0"/>
              </a:rPr>
              <a:t>27</a:t>
            </a:r>
          </a:p>
        </p:txBody>
      </p:sp>
      <p:sp>
        <p:nvSpPr>
          <p:cNvPr id="16" name="Text Box 4"/>
          <p:cNvSpPr txBox="1">
            <a:spLocks noChangeArrowheads="1"/>
          </p:cNvSpPr>
          <p:nvPr/>
        </p:nvSpPr>
        <p:spPr bwMode="auto">
          <a:xfrm>
            <a:off x="7164288" y="588973"/>
            <a:ext cx="1925816"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r>
              <a:rPr lang="es-ES" altLang="es-CO" sz="700" dirty="0">
                <a:latin typeface="Bookman Old Style" panose="02050604050505020204" pitchFamily="18" charset="0"/>
                <a:cs typeface="Tahoma" pitchFamily="34" charset="0"/>
              </a:rPr>
              <a:t>*Cifras preliminares sujetas a variación.</a:t>
            </a:r>
          </a:p>
        </p:txBody>
      </p:sp>
      <p:sp>
        <p:nvSpPr>
          <p:cNvPr id="17" name="Text Box 3"/>
          <p:cNvSpPr txBox="1">
            <a:spLocks noChangeArrowheads="1"/>
          </p:cNvSpPr>
          <p:nvPr/>
        </p:nvSpPr>
        <p:spPr bwMode="auto">
          <a:xfrm>
            <a:off x="139956" y="6309320"/>
            <a:ext cx="8205555" cy="32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just"/>
            <a:r>
              <a:rPr lang="es-CO" altLang="es-CO" sz="800" b="1" dirty="0">
                <a:latin typeface="Bookman Old Style" panose="02050604050505020204" pitchFamily="18" charset="0"/>
                <a:cs typeface="Tahoma" pitchFamily="34" charset="0"/>
              </a:rPr>
              <a:t>Definición: </a:t>
            </a:r>
            <a:r>
              <a:rPr lang="es-CO" altLang="es-CO" sz="800" dirty="0">
                <a:latin typeface="Bookman Old Style" panose="02050604050505020204" pitchFamily="18" charset="0"/>
                <a:cs typeface="Tahoma" pitchFamily="34" charset="0"/>
              </a:rPr>
              <a:t>La Ley 599 de 2000 define el hurto como la acción de apoderarse de una cosa mueble ajena, con el propósito de obtener provecho para sí o para otro.</a:t>
            </a:r>
          </a:p>
          <a:p>
            <a:pPr algn="just"/>
            <a:r>
              <a:rPr lang="es-CO" altLang="es-CO" sz="800" dirty="0">
                <a:latin typeface="Bookman Old Style" panose="02050604050505020204" pitchFamily="18" charset="0"/>
                <a:cs typeface="Tahoma" pitchFamily="34" charset="0"/>
              </a:rPr>
              <a:t>* Ver Aclaración metodológica, Nota 2.</a:t>
            </a:r>
            <a:endParaRPr lang="es-ES" altLang="es-CO" sz="800" dirty="0">
              <a:latin typeface="Bookman Old Style" panose="02050604050505020204" pitchFamily="18" charset="0"/>
              <a:cs typeface="Tahoma" pitchFamily="34" charset="0"/>
            </a:endParaRPr>
          </a:p>
        </p:txBody>
      </p:sp>
      <p:sp>
        <p:nvSpPr>
          <p:cNvPr id="38" name="5 CuadroTexto"/>
          <p:cNvSpPr txBox="1"/>
          <p:nvPr/>
        </p:nvSpPr>
        <p:spPr>
          <a:xfrm>
            <a:off x="139956" y="3681675"/>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Comparativo mensual</a:t>
            </a:r>
          </a:p>
        </p:txBody>
      </p:sp>
      <p:sp>
        <p:nvSpPr>
          <p:cNvPr id="37" name="15 CuadroTexto"/>
          <p:cNvSpPr txBox="1">
            <a:spLocks noChangeArrowheads="1"/>
          </p:cNvSpPr>
          <p:nvPr/>
        </p:nvSpPr>
        <p:spPr bwMode="auto">
          <a:xfrm>
            <a:off x="4932040" y="980728"/>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6986" eaLnBrk="1" hangingPunct="1">
              <a:defRPr/>
            </a:pPr>
            <a:r>
              <a:rPr lang="es-CO" sz="1200" b="1" dirty="0">
                <a:solidFill>
                  <a:srgbClr val="3366CC"/>
                </a:solidFill>
                <a:latin typeface="Bookman Old Style" panose="02050604050505020204" pitchFamily="18" charset="0"/>
                <a:cs typeface="Arial Narrow"/>
              </a:rPr>
              <a:t>Corrido del año</a:t>
            </a:r>
            <a:endParaRPr lang="es-ES" sz="1200" b="1" dirty="0">
              <a:solidFill>
                <a:srgbClr val="3366CC"/>
              </a:solidFill>
              <a:latin typeface="Bookman Old Style" panose="02050604050505020204" pitchFamily="18" charset="0"/>
              <a:cs typeface="Arial Narrow"/>
            </a:endParaRPr>
          </a:p>
        </p:txBody>
      </p:sp>
      <p:graphicFrame>
        <p:nvGraphicFramePr>
          <p:cNvPr id="3" name="Objeto 2">
            <a:extLst>
              <a:ext uri="{FF2B5EF4-FFF2-40B4-BE49-F238E27FC236}">
                <a16:creationId xmlns:a16="http://schemas.microsoft.com/office/drawing/2014/main" id="{BC871A9F-676C-DFFE-FCF7-77181F772167}"/>
              </a:ext>
            </a:extLst>
          </p:cNvPr>
          <p:cNvGraphicFramePr>
            <a:graphicFrameLocks noChangeAspect="1"/>
          </p:cNvGraphicFramePr>
          <p:nvPr>
            <p:extLst>
              <p:ext uri="{D42A27DB-BD31-4B8C-83A1-F6EECF244321}">
                <p14:modId xmlns:p14="http://schemas.microsoft.com/office/powerpoint/2010/main" val="231408513"/>
              </p:ext>
            </p:extLst>
          </p:nvPr>
        </p:nvGraphicFramePr>
        <p:xfrm>
          <a:off x="5276850" y="4714875"/>
          <a:ext cx="2997200" cy="596900"/>
        </p:xfrm>
        <a:graphic>
          <a:graphicData uri="http://schemas.openxmlformats.org/presentationml/2006/ole">
            <mc:AlternateContent xmlns:mc="http://schemas.openxmlformats.org/markup-compatibility/2006">
              <mc:Choice xmlns:v="urn:schemas-microsoft-com:vml" Requires="v">
                <p:oleObj name="Worksheet" r:id="rId8" imgW="2997103" imgH="596780" progId="Excel.Sheet.12">
                  <p:link updateAutomatic="1"/>
                </p:oleObj>
              </mc:Choice>
              <mc:Fallback>
                <p:oleObj name="Worksheet" r:id="rId8" imgW="2997103" imgH="596780" progId="Excel.Sheet.12">
                  <p:link updateAutomatic="1"/>
                  <p:pic>
                    <p:nvPicPr>
                      <p:cNvPr id="0" name=""/>
                      <p:cNvPicPr/>
                      <p:nvPr/>
                    </p:nvPicPr>
                    <p:blipFill>
                      <a:blip r:embed="rId9"/>
                      <a:stretch>
                        <a:fillRect/>
                      </a:stretch>
                    </p:blipFill>
                    <p:spPr>
                      <a:xfrm>
                        <a:off x="5276850" y="4714875"/>
                        <a:ext cx="2997200" cy="596900"/>
                      </a:xfrm>
                      <a:prstGeom prst="rect">
                        <a:avLst/>
                      </a:prstGeom>
                    </p:spPr>
                  </p:pic>
                </p:oleObj>
              </mc:Fallback>
            </mc:AlternateContent>
          </a:graphicData>
        </a:graphic>
      </p:graphicFrame>
    </p:spTree>
    <p:extLst>
      <p:ext uri="{BB962C8B-B14F-4D97-AF65-F5344CB8AC3E}">
        <p14:creationId xmlns:p14="http://schemas.microsoft.com/office/powerpoint/2010/main" val="30325259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ChangeAspect="1"/>
          </p:cNvGraphicFramePr>
          <p:nvPr>
            <p:extLst>
              <p:ext uri="{D42A27DB-BD31-4B8C-83A1-F6EECF244321}">
                <p14:modId xmlns:p14="http://schemas.microsoft.com/office/powerpoint/2010/main" val="2561268074"/>
              </p:ext>
            </p:extLst>
          </p:nvPr>
        </p:nvGraphicFramePr>
        <p:xfrm>
          <a:off x="190233" y="3817819"/>
          <a:ext cx="4093735" cy="2460542"/>
        </p:xfrm>
        <a:graphic>
          <a:graphicData uri="http://schemas.openxmlformats.org/presentationml/2006/ole">
            <mc:AlternateContent xmlns:mc="http://schemas.openxmlformats.org/markup-compatibility/2006">
              <mc:Choice xmlns:v="urn:schemas-microsoft-com:vml" Requires="v">
                <p:oleObj name="Worksheet" r:id="rId2" imgW="3048038" imgH="1739811" progId="Excel.Sheet.12">
                  <p:link updateAutomatic="1"/>
                </p:oleObj>
              </mc:Choice>
              <mc:Fallback>
                <p:oleObj name="Worksheet" r:id="rId2" imgW="3048038" imgH="1739811" progId="Excel.Sheet.12">
                  <p:link updateAutomatic="1"/>
                  <p:pic>
                    <p:nvPicPr>
                      <p:cNvPr id="5" name="4 Objeto"/>
                      <p:cNvPicPr/>
                      <p:nvPr/>
                    </p:nvPicPr>
                    <p:blipFill>
                      <a:blip r:embed="rId3"/>
                      <a:stretch>
                        <a:fillRect/>
                      </a:stretch>
                    </p:blipFill>
                    <p:spPr>
                      <a:xfrm>
                        <a:off x="190233" y="3817819"/>
                        <a:ext cx="4093735" cy="2460542"/>
                      </a:xfrm>
                      <a:prstGeom prst="rect">
                        <a:avLst/>
                      </a:prstGeom>
                    </p:spPr>
                  </p:pic>
                </p:oleObj>
              </mc:Fallback>
            </mc:AlternateContent>
          </a:graphicData>
        </a:graphic>
      </p:graphicFrame>
      <p:graphicFrame>
        <p:nvGraphicFramePr>
          <p:cNvPr id="3" name="2 Objeto"/>
          <p:cNvGraphicFramePr>
            <a:graphicFrameLocks noChangeAspect="1"/>
          </p:cNvGraphicFramePr>
          <p:nvPr>
            <p:extLst>
              <p:ext uri="{D42A27DB-BD31-4B8C-83A1-F6EECF244321}">
                <p14:modId xmlns:p14="http://schemas.microsoft.com/office/powerpoint/2010/main" val="3371687097"/>
              </p:ext>
            </p:extLst>
          </p:nvPr>
        </p:nvGraphicFramePr>
        <p:xfrm>
          <a:off x="4860033" y="1193397"/>
          <a:ext cx="4165041" cy="2443467"/>
        </p:xfrm>
        <a:graphic>
          <a:graphicData uri="http://schemas.openxmlformats.org/presentationml/2006/ole">
            <mc:AlternateContent xmlns:mc="http://schemas.openxmlformats.org/markup-compatibility/2006">
              <mc:Choice xmlns:v="urn:schemas-microsoft-com:vml" Requires="v">
                <p:oleObj name="Worksheet" r:id="rId4" imgW="3048038" imgH="1739811" progId="Excel.Sheet.12">
                  <p:link updateAutomatic="1"/>
                </p:oleObj>
              </mc:Choice>
              <mc:Fallback>
                <p:oleObj name="Worksheet" r:id="rId4" imgW="3048038" imgH="1739811" progId="Excel.Sheet.12">
                  <p:link updateAutomatic="1"/>
                  <p:pic>
                    <p:nvPicPr>
                      <p:cNvPr id="3" name="2 Objeto"/>
                      <p:cNvPicPr/>
                      <p:nvPr/>
                    </p:nvPicPr>
                    <p:blipFill>
                      <a:blip r:embed="rId5"/>
                      <a:stretch>
                        <a:fillRect/>
                      </a:stretch>
                    </p:blipFill>
                    <p:spPr>
                      <a:xfrm>
                        <a:off x="4860033" y="1193397"/>
                        <a:ext cx="4165041" cy="2443467"/>
                      </a:xfrm>
                      <a:prstGeom prst="rect">
                        <a:avLst/>
                      </a:prstGeom>
                    </p:spPr>
                  </p:pic>
                </p:oleObj>
              </mc:Fallback>
            </mc:AlternateContent>
          </a:graphicData>
        </a:graphic>
      </p:graphicFrame>
      <p:graphicFrame>
        <p:nvGraphicFramePr>
          <p:cNvPr id="2" name="1 Objeto"/>
          <p:cNvGraphicFramePr>
            <a:graphicFrameLocks noChangeAspect="1"/>
          </p:cNvGraphicFramePr>
          <p:nvPr>
            <p:extLst>
              <p:ext uri="{D42A27DB-BD31-4B8C-83A1-F6EECF244321}">
                <p14:modId xmlns:p14="http://schemas.microsoft.com/office/powerpoint/2010/main" val="3553280199"/>
              </p:ext>
            </p:extLst>
          </p:nvPr>
        </p:nvGraphicFramePr>
        <p:xfrm>
          <a:off x="190233" y="1194147"/>
          <a:ext cx="4093735" cy="2790410"/>
        </p:xfrm>
        <a:graphic>
          <a:graphicData uri="http://schemas.openxmlformats.org/presentationml/2006/ole">
            <mc:AlternateContent xmlns:mc="http://schemas.openxmlformats.org/markup-compatibility/2006">
              <mc:Choice xmlns:v="urn:schemas-microsoft-com:vml" Requires="v">
                <p:oleObj name="Worksheet" r:id="rId6" imgW="3086114" imgH="1739811" progId="Excel.Sheet.12">
                  <p:link updateAutomatic="1"/>
                </p:oleObj>
              </mc:Choice>
              <mc:Fallback>
                <p:oleObj name="Worksheet" r:id="rId6" imgW="3086114" imgH="1739811" progId="Excel.Sheet.12">
                  <p:link updateAutomatic="1"/>
                  <p:pic>
                    <p:nvPicPr>
                      <p:cNvPr id="2" name="1 Objeto"/>
                      <p:cNvPicPr/>
                      <p:nvPr/>
                    </p:nvPicPr>
                    <p:blipFill>
                      <a:blip r:embed="rId7"/>
                      <a:stretch>
                        <a:fillRect/>
                      </a:stretch>
                    </p:blipFill>
                    <p:spPr>
                      <a:xfrm>
                        <a:off x="190233" y="1194147"/>
                        <a:ext cx="4093735" cy="2790410"/>
                      </a:xfrm>
                      <a:prstGeom prst="rect">
                        <a:avLst/>
                      </a:prstGeom>
                    </p:spPr>
                  </p:pic>
                </p:oleObj>
              </mc:Fallback>
            </mc:AlternateContent>
          </a:graphicData>
        </a:graphic>
      </p:graphicFrame>
      <p:sp>
        <p:nvSpPr>
          <p:cNvPr id="48" name="Rectángulo 14">
            <a:extLst>
              <a:ext uri="{FF2B5EF4-FFF2-40B4-BE49-F238E27FC236}">
                <a16:creationId xmlns:a16="http://schemas.microsoft.com/office/drawing/2014/main" id="{7A0F47DC-4D96-5B43-820F-FB760FB0B44B}"/>
              </a:ext>
            </a:extLst>
          </p:cNvPr>
          <p:cNvSpPr/>
          <p:nvPr/>
        </p:nvSpPr>
        <p:spPr>
          <a:xfrm flipV="1">
            <a:off x="119763" y="6257931"/>
            <a:ext cx="8844726" cy="436110"/>
          </a:xfrm>
          <a:prstGeom prst="rect">
            <a:avLst/>
          </a:prstGeom>
          <a:noFill/>
          <a:ln>
            <a:solidFill>
              <a:srgbClr val="0030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solidFill>
                <a:schemeClr val="tx1"/>
              </a:solidFill>
              <a:latin typeface="Bookman Old Style" panose="02050604050505020204" pitchFamily="18" charset="0"/>
            </a:endParaRPr>
          </a:p>
        </p:txBody>
      </p:sp>
      <p:sp>
        <p:nvSpPr>
          <p:cNvPr id="25" name="1 Marcador de texto"/>
          <p:cNvSpPr txBox="1">
            <a:spLocks/>
          </p:cNvSpPr>
          <p:nvPr/>
        </p:nvSpPr>
        <p:spPr>
          <a:xfrm>
            <a:off x="5550694" y="188640"/>
            <a:ext cx="3440032" cy="616357"/>
          </a:xfrm>
          <a:prstGeom prst="rect">
            <a:avLst/>
          </a:prstGeom>
        </p:spPr>
        <p:txBody>
          <a:bodyPr vert="horz" lIns="91440" tIns="45720" rIns="91440" bIns="45720" rtlCol="0" anchor="ctr"/>
          <a:lstStyle>
            <a:defPPr>
              <a:defRPr lang="es-C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CO" sz="1600" b="1" dirty="0">
                <a:solidFill>
                  <a:srgbClr val="3366CC"/>
                </a:solidFill>
                <a:latin typeface="Bookman Old Style" panose="02050604050505020204" pitchFamily="18" charset="0"/>
              </a:rPr>
              <a:t>PIRATERÍA TERRESTRE*</a:t>
            </a:r>
          </a:p>
        </p:txBody>
      </p:sp>
      <p:sp>
        <p:nvSpPr>
          <p:cNvPr id="32" name="12 CuadroTexto"/>
          <p:cNvSpPr txBox="1"/>
          <p:nvPr/>
        </p:nvSpPr>
        <p:spPr>
          <a:xfrm>
            <a:off x="128123" y="929227"/>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Histórico nacional</a:t>
            </a:r>
          </a:p>
        </p:txBody>
      </p:sp>
      <p:sp>
        <p:nvSpPr>
          <p:cNvPr id="37" name="15 CuadroTexto"/>
          <p:cNvSpPr txBox="1">
            <a:spLocks noChangeArrowheads="1"/>
          </p:cNvSpPr>
          <p:nvPr/>
        </p:nvSpPr>
        <p:spPr bwMode="auto">
          <a:xfrm>
            <a:off x="4932040" y="925872"/>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6986" eaLnBrk="1" hangingPunct="1">
              <a:defRPr/>
            </a:pPr>
            <a:r>
              <a:rPr lang="es-CO" sz="1200" b="1" dirty="0">
                <a:solidFill>
                  <a:srgbClr val="3366CC"/>
                </a:solidFill>
                <a:latin typeface="Bookman Old Style" panose="02050604050505020204" pitchFamily="18" charset="0"/>
                <a:cs typeface="Arial Narrow"/>
              </a:rPr>
              <a:t>Corrido del año</a:t>
            </a:r>
            <a:endParaRPr lang="es-ES" sz="1200" b="1" dirty="0">
              <a:solidFill>
                <a:srgbClr val="3366CC"/>
              </a:solidFill>
              <a:latin typeface="Bookman Old Style" panose="02050604050505020204" pitchFamily="18" charset="0"/>
              <a:cs typeface="Arial Narrow"/>
            </a:endParaRPr>
          </a:p>
        </p:txBody>
      </p:sp>
      <p:sp>
        <p:nvSpPr>
          <p:cNvPr id="39" name="15 CuadroTexto"/>
          <p:cNvSpPr txBox="1">
            <a:spLocks noChangeArrowheads="1"/>
          </p:cNvSpPr>
          <p:nvPr/>
        </p:nvSpPr>
        <p:spPr bwMode="auto">
          <a:xfrm>
            <a:off x="4729716" y="4464697"/>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456986" eaLnBrk="1" hangingPunct="1">
              <a:defRPr/>
            </a:pPr>
            <a:r>
              <a:rPr lang="es-CO" sz="1200" b="1" dirty="0">
                <a:solidFill>
                  <a:srgbClr val="3366CC"/>
                </a:solidFill>
                <a:latin typeface="Bookman Old Style" panose="02050604050505020204" pitchFamily="18" charset="0"/>
                <a:cs typeface="Arial Narrow"/>
              </a:rPr>
              <a:t>Variación corrido del año</a:t>
            </a:r>
          </a:p>
        </p:txBody>
      </p:sp>
      <p:sp>
        <p:nvSpPr>
          <p:cNvPr id="46" name="Text Box 4"/>
          <p:cNvSpPr txBox="1">
            <a:spLocks noChangeArrowheads="1"/>
          </p:cNvSpPr>
          <p:nvPr/>
        </p:nvSpPr>
        <p:spPr bwMode="auto">
          <a:xfrm>
            <a:off x="7483685" y="5704268"/>
            <a:ext cx="1432091" cy="20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r"/>
            <a:r>
              <a:rPr lang="es-ES" altLang="es-CO" sz="800" b="1" dirty="0">
                <a:latin typeface="Bookman Old Style" panose="02050604050505020204" pitchFamily="18" charset="0"/>
                <a:cs typeface="Tahoma" pitchFamily="34" charset="0"/>
              </a:rPr>
              <a:t>Fuente: </a:t>
            </a:r>
            <a:r>
              <a:rPr lang="es-ES" altLang="es-CO" sz="800" dirty="0">
                <a:latin typeface="Bookman Old Style" panose="02050604050505020204" pitchFamily="18" charset="0"/>
                <a:cs typeface="Tahoma" pitchFamily="34" charset="0"/>
              </a:rPr>
              <a:t>Policía Nacional.</a:t>
            </a:r>
          </a:p>
        </p:txBody>
      </p:sp>
      <p:sp>
        <p:nvSpPr>
          <p:cNvPr id="30" name="2 Marcador de número de diapositiva"/>
          <p:cNvSpPr txBox="1">
            <a:spLocks/>
          </p:cNvSpPr>
          <p:nvPr/>
        </p:nvSpPr>
        <p:spPr bwMode="auto">
          <a:xfrm>
            <a:off x="8244408" y="6304235"/>
            <a:ext cx="67136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ctr" anchorCtr="0" compatLnSpc="1">
            <a:prstTxWarp prst="textNoShape">
              <a:avLst/>
            </a:prstTxWarp>
          </a:bodyPr>
          <a:lstStyle>
            <a:defPPr>
              <a:defRPr lang="es-ES"/>
            </a:defPPr>
            <a:lvl1pPr marL="0" algn="l" defTabSz="457200" rtl="0" eaLnBrk="1" latinLnBrk="0" hangingPunct="1">
              <a:defRPr sz="1800" kern="1200">
                <a:solidFill>
                  <a:schemeClr val="tx1"/>
                </a:solidFill>
                <a:latin typeface="Arial" charset="0"/>
                <a:ea typeface="+mn-ea"/>
                <a:cs typeface="+mn-cs"/>
              </a:defRPr>
            </a:lvl1pPr>
            <a:lvl2pPr marL="666723" indent="-256432" algn="l" defTabSz="457200" rtl="0" eaLnBrk="1" latinLnBrk="0" hangingPunct="1">
              <a:defRPr sz="1800" kern="1200">
                <a:solidFill>
                  <a:schemeClr val="tx1"/>
                </a:solidFill>
                <a:latin typeface="Arial" charset="0"/>
                <a:ea typeface="+mn-ea"/>
                <a:cs typeface="+mn-cs"/>
              </a:defRPr>
            </a:lvl2pPr>
            <a:lvl3pPr marL="1025728" indent="-205146" algn="l" defTabSz="457200" rtl="0" eaLnBrk="1" latinLnBrk="0" hangingPunct="1">
              <a:defRPr sz="1800" kern="1200">
                <a:solidFill>
                  <a:schemeClr val="tx1"/>
                </a:solidFill>
                <a:latin typeface="Arial" charset="0"/>
                <a:ea typeface="+mn-ea"/>
                <a:cs typeface="+mn-cs"/>
              </a:defRPr>
            </a:lvl3pPr>
            <a:lvl4pPr marL="1436019" indent="-205146" algn="l" defTabSz="457200" rtl="0" eaLnBrk="1" latinLnBrk="0" hangingPunct="1">
              <a:defRPr sz="1800" kern="1200">
                <a:solidFill>
                  <a:schemeClr val="tx1"/>
                </a:solidFill>
                <a:latin typeface="Arial" charset="0"/>
                <a:ea typeface="+mn-ea"/>
                <a:cs typeface="+mn-cs"/>
              </a:defRPr>
            </a:lvl4pPr>
            <a:lvl5pPr marL="1846311" indent="-205146" algn="l" defTabSz="457200" rtl="0" eaLnBrk="1" latinLnBrk="0" hangingPunct="1">
              <a:defRPr sz="1800" kern="1200">
                <a:solidFill>
                  <a:schemeClr val="tx1"/>
                </a:solidFill>
                <a:latin typeface="Arial" charset="0"/>
                <a:ea typeface="+mn-ea"/>
                <a:cs typeface="+mn-cs"/>
              </a:defRPr>
            </a:lvl5pPr>
            <a:lvl6pPr marL="2256602"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6pPr>
            <a:lvl7pPr marL="2666893"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7pPr>
            <a:lvl8pPr marL="3077185"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8pPr>
            <a:lvl9pPr marL="3487476"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9pPr>
          </a:lstStyle>
          <a:p>
            <a:pPr algn="r" defTabSz="820583" fontAlgn="base">
              <a:spcBef>
                <a:spcPct val="0"/>
              </a:spcBef>
              <a:spcAft>
                <a:spcPct val="0"/>
              </a:spcAft>
              <a:defRPr/>
            </a:pPr>
            <a:r>
              <a:rPr lang="es-CO" sz="1100" b="1" dirty="0">
                <a:latin typeface="Bookman Old Style" panose="02050604050505020204" pitchFamily="18" charset="0"/>
              </a:rPr>
              <a:t>28</a:t>
            </a:r>
          </a:p>
        </p:txBody>
      </p:sp>
      <p:sp>
        <p:nvSpPr>
          <p:cNvPr id="18" name="Text Box 3"/>
          <p:cNvSpPr txBox="1">
            <a:spLocks noChangeArrowheads="1"/>
          </p:cNvSpPr>
          <p:nvPr/>
        </p:nvSpPr>
        <p:spPr bwMode="auto">
          <a:xfrm>
            <a:off x="139957" y="6309320"/>
            <a:ext cx="8271412" cy="32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just"/>
            <a:r>
              <a:rPr lang="es-CO" altLang="es-CO" sz="800" b="1" dirty="0">
                <a:latin typeface="Bookman Old Style" panose="02050604050505020204" pitchFamily="18" charset="0"/>
                <a:cs typeface="Tahoma" pitchFamily="34" charset="0"/>
              </a:rPr>
              <a:t>Definición: </a:t>
            </a:r>
            <a:r>
              <a:rPr lang="es-CO" altLang="es-CO" sz="800" dirty="0">
                <a:latin typeface="Bookman Old Style" panose="02050604050505020204" pitchFamily="18" charset="0"/>
                <a:cs typeface="Tahoma" pitchFamily="34" charset="0"/>
              </a:rPr>
              <a:t>La Ley 599 de 2000 define el hurto como la acción de apoderarse de una cosa mueble ajena, con el propósito de obtener provecho para sí o para otro.</a:t>
            </a:r>
          </a:p>
          <a:p>
            <a:pPr algn="just"/>
            <a:r>
              <a:rPr lang="es-CO" altLang="es-CO" sz="800" dirty="0">
                <a:latin typeface="Bookman Old Style" panose="02050604050505020204" pitchFamily="18" charset="0"/>
                <a:cs typeface="Tahoma" pitchFamily="34" charset="0"/>
              </a:rPr>
              <a:t>* Ver Aclaración metodológica, Nota 2.</a:t>
            </a:r>
            <a:endParaRPr lang="es-ES" altLang="es-CO" sz="800" dirty="0">
              <a:latin typeface="Bookman Old Style" panose="02050604050505020204" pitchFamily="18" charset="0"/>
              <a:cs typeface="Tahoma" pitchFamily="34" charset="0"/>
            </a:endParaRPr>
          </a:p>
        </p:txBody>
      </p:sp>
      <p:sp>
        <p:nvSpPr>
          <p:cNvPr id="19" name="Text Box 4"/>
          <p:cNvSpPr txBox="1">
            <a:spLocks noChangeArrowheads="1"/>
          </p:cNvSpPr>
          <p:nvPr/>
        </p:nvSpPr>
        <p:spPr bwMode="auto">
          <a:xfrm>
            <a:off x="7020272" y="588973"/>
            <a:ext cx="1925816"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r>
              <a:rPr lang="es-ES" altLang="es-CO" sz="700" dirty="0">
                <a:latin typeface="Bookman Old Style" panose="02050604050505020204" pitchFamily="18" charset="0"/>
                <a:cs typeface="Tahoma" pitchFamily="34" charset="0"/>
              </a:rPr>
              <a:t>*Cifras preliminares sujetas a variación.</a:t>
            </a:r>
          </a:p>
        </p:txBody>
      </p:sp>
      <p:sp>
        <p:nvSpPr>
          <p:cNvPr id="38" name="5 CuadroTexto"/>
          <p:cNvSpPr txBox="1"/>
          <p:nvPr/>
        </p:nvSpPr>
        <p:spPr>
          <a:xfrm>
            <a:off x="117418" y="3717032"/>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Comparativo mensual</a:t>
            </a:r>
          </a:p>
        </p:txBody>
      </p:sp>
      <p:graphicFrame>
        <p:nvGraphicFramePr>
          <p:cNvPr id="4" name="Objeto 3">
            <a:extLst>
              <a:ext uri="{FF2B5EF4-FFF2-40B4-BE49-F238E27FC236}">
                <a16:creationId xmlns:a16="http://schemas.microsoft.com/office/drawing/2014/main" id="{7EC07A14-A45C-4505-81A1-5D4F21A6B3CE}"/>
              </a:ext>
            </a:extLst>
          </p:cNvPr>
          <p:cNvGraphicFramePr>
            <a:graphicFrameLocks noChangeAspect="1"/>
          </p:cNvGraphicFramePr>
          <p:nvPr>
            <p:extLst>
              <p:ext uri="{D42A27DB-BD31-4B8C-83A1-F6EECF244321}">
                <p14:modId xmlns:p14="http://schemas.microsoft.com/office/powerpoint/2010/main" val="2703955232"/>
              </p:ext>
            </p:extLst>
          </p:nvPr>
        </p:nvGraphicFramePr>
        <p:xfrm>
          <a:off x="5426075" y="4845050"/>
          <a:ext cx="2997200" cy="596900"/>
        </p:xfrm>
        <a:graphic>
          <a:graphicData uri="http://schemas.openxmlformats.org/presentationml/2006/ole">
            <mc:AlternateContent xmlns:mc="http://schemas.openxmlformats.org/markup-compatibility/2006">
              <mc:Choice xmlns:v="urn:schemas-microsoft-com:vml" Requires="v">
                <p:oleObj name="Worksheet" r:id="rId8" imgW="2997103" imgH="596780" progId="Excel.Sheet.12">
                  <p:link updateAutomatic="1"/>
                </p:oleObj>
              </mc:Choice>
              <mc:Fallback>
                <p:oleObj name="Worksheet" r:id="rId8" imgW="2997103" imgH="596780" progId="Excel.Sheet.12">
                  <p:link updateAutomatic="1"/>
                  <p:pic>
                    <p:nvPicPr>
                      <p:cNvPr id="0" name=""/>
                      <p:cNvPicPr/>
                      <p:nvPr/>
                    </p:nvPicPr>
                    <p:blipFill>
                      <a:blip r:embed="rId9"/>
                      <a:stretch>
                        <a:fillRect/>
                      </a:stretch>
                    </p:blipFill>
                    <p:spPr>
                      <a:xfrm>
                        <a:off x="5426075" y="4845050"/>
                        <a:ext cx="2997200" cy="596900"/>
                      </a:xfrm>
                      <a:prstGeom prst="rect">
                        <a:avLst/>
                      </a:prstGeom>
                    </p:spPr>
                  </p:pic>
                </p:oleObj>
              </mc:Fallback>
            </mc:AlternateContent>
          </a:graphicData>
        </a:graphic>
      </p:graphicFrame>
    </p:spTree>
    <p:extLst>
      <p:ext uri="{BB962C8B-B14F-4D97-AF65-F5344CB8AC3E}">
        <p14:creationId xmlns:p14="http://schemas.microsoft.com/office/powerpoint/2010/main" val="1225539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p:cNvPicPr>
            <a:picLocks noChangeAspect="1" noChangeArrowheads="1"/>
          </p:cNvPicPr>
          <p:nvPr/>
        </p:nvPicPr>
        <p:blipFill rotWithShape="1">
          <a:blip r:embed="rId2">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r="29247" b="12123"/>
          <a:stretch/>
        </p:blipFill>
        <p:spPr bwMode="auto">
          <a:xfrm>
            <a:off x="5178148" y="888674"/>
            <a:ext cx="3955252" cy="524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2 Marcador de texto"/>
          <p:cNvSpPr txBox="1">
            <a:spLocks/>
          </p:cNvSpPr>
          <p:nvPr/>
        </p:nvSpPr>
        <p:spPr>
          <a:xfrm>
            <a:off x="171781" y="1034961"/>
            <a:ext cx="3735111" cy="616357"/>
          </a:xfrm>
          <a:prstGeom prst="rect">
            <a:avLst/>
          </a:prstGeom>
        </p:spPr>
        <p:txBody>
          <a:bodyPr vert="horz" lIns="91440" tIns="45720" rIns="91440" bIns="45720" rtlCol="0" anchor="ctr"/>
          <a:lstStyle>
            <a:defPPr>
              <a:defRPr lang="es-C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600" b="1" dirty="0">
                <a:solidFill>
                  <a:srgbClr val="3366CC"/>
                </a:solidFill>
                <a:latin typeface="Bookman Old Style" panose="02050604050505020204" pitchFamily="18" charset="0"/>
              </a:rPr>
              <a:t>TABLA DE CONTENIDO</a:t>
            </a:r>
          </a:p>
        </p:txBody>
      </p:sp>
      <p:sp>
        <p:nvSpPr>
          <p:cNvPr id="48" name="1 Subtítulo"/>
          <p:cNvSpPr txBox="1">
            <a:spLocks/>
          </p:cNvSpPr>
          <p:nvPr/>
        </p:nvSpPr>
        <p:spPr>
          <a:xfrm>
            <a:off x="291982" y="1493380"/>
            <a:ext cx="8574087" cy="4383892"/>
          </a:xfrm>
          <a:prstGeom prst="rect">
            <a:avLst/>
          </a:prstGeom>
        </p:spPr>
        <p:txBody>
          <a:bodyPr anchor="ctr" anchorCtr="0"/>
          <a:lstStyle>
            <a:lvl1pPr marL="514350" indent="-514800" algn="l" defTabSz="508000" rtl="0" eaLnBrk="0" fontAlgn="auto" hangingPunct="0">
              <a:lnSpc>
                <a:spcPct val="60000"/>
              </a:lnSpc>
              <a:spcBef>
                <a:spcPct val="20000"/>
              </a:spcBef>
              <a:spcAft>
                <a:spcPts val="0"/>
              </a:spcAft>
              <a:buClr>
                <a:srgbClr val="1F497D"/>
              </a:buClr>
              <a:buSzPct val="120000"/>
              <a:buFont typeface="+mj-lt"/>
              <a:buAutoNum type="arabicPeriod"/>
              <a:defRPr sz="2600" kern="1200" spc="100" baseline="0">
                <a:solidFill>
                  <a:schemeClr val="tx1">
                    <a:tint val="75000"/>
                  </a:schemeClr>
                </a:solidFill>
                <a:latin typeface="Arial Narrow"/>
                <a:ea typeface="+mn-ea"/>
                <a:cs typeface="+mn-cs"/>
              </a:defRPr>
            </a:lvl1pPr>
            <a:lvl2pPr marL="1022350" indent="-457200" algn="l" defTabSz="508000" rtl="0" eaLnBrk="0" fontAlgn="auto" hangingPunct="0">
              <a:lnSpc>
                <a:spcPct val="60000"/>
              </a:lnSpc>
              <a:spcBef>
                <a:spcPct val="50000"/>
              </a:spcBef>
              <a:spcAft>
                <a:spcPts val="0"/>
              </a:spcAft>
              <a:buClr>
                <a:srgbClr val="898989"/>
              </a:buClr>
              <a:buFont typeface="Arial" pitchFamily="34" charset="0"/>
              <a:buChar char="•"/>
              <a:tabLst>
                <a:tab pos="8432800" algn="dec"/>
              </a:tabLst>
              <a:defRPr sz="3100" kern="1200">
                <a:solidFill>
                  <a:schemeClr val="tx1">
                    <a:tint val="75000"/>
                  </a:schemeClr>
                </a:solidFill>
                <a:latin typeface="+mn-lt"/>
                <a:ea typeface="+mn-ea"/>
                <a:cs typeface="+mn-cs"/>
              </a:defRPr>
            </a:lvl2pPr>
            <a:lvl3pPr marL="914400" indent="0" algn="ctr" defTabSz="508000" rtl="0" eaLnBrk="0" fontAlgn="base" hangingPunct="0">
              <a:spcBef>
                <a:spcPct val="20000"/>
              </a:spcBef>
              <a:spcAft>
                <a:spcPct val="0"/>
              </a:spcAft>
              <a:buFont typeface="Arial" pitchFamily="34" charset="0"/>
              <a:buNone/>
              <a:defRPr sz="2700" kern="1200">
                <a:solidFill>
                  <a:schemeClr val="tx1">
                    <a:tint val="75000"/>
                  </a:schemeClr>
                </a:solidFill>
                <a:latin typeface="+mn-lt"/>
                <a:ea typeface="+mn-ea"/>
                <a:cs typeface="+mn-cs"/>
              </a:defRPr>
            </a:lvl3pPr>
            <a:lvl4pPr marL="1371600" indent="0" algn="ctr" defTabSz="508000" rtl="0" eaLnBrk="0" fontAlgn="base" hangingPunct="0">
              <a:spcBef>
                <a:spcPct val="20000"/>
              </a:spcBef>
              <a:spcAft>
                <a:spcPct val="0"/>
              </a:spcAft>
              <a:buFont typeface="Arial" pitchFamily="34" charset="0"/>
              <a:buNone/>
              <a:defRPr sz="2200" kern="1200">
                <a:solidFill>
                  <a:schemeClr val="tx1">
                    <a:tint val="75000"/>
                  </a:schemeClr>
                </a:solidFill>
                <a:latin typeface="+mn-lt"/>
                <a:ea typeface="+mn-ea"/>
                <a:cs typeface="+mn-cs"/>
              </a:defRPr>
            </a:lvl4pPr>
            <a:lvl5pPr marL="1828800" indent="0" algn="ctr" defTabSz="508000" rtl="0" eaLnBrk="0" fontAlgn="base" hangingPunct="0">
              <a:spcBef>
                <a:spcPct val="20000"/>
              </a:spcBef>
              <a:spcAft>
                <a:spcPct val="0"/>
              </a:spcAft>
              <a:buFont typeface="Arial" pitchFamily="34" charset="0"/>
              <a:buNone/>
              <a:defRPr sz="2200" kern="1200">
                <a:solidFill>
                  <a:schemeClr val="tx1">
                    <a:tint val="75000"/>
                  </a:schemeClr>
                </a:solidFill>
                <a:latin typeface="+mn-lt"/>
                <a:ea typeface="+mn-ea"/>
                <a:cs typeface="+mn-cs"/>
              </a:defRPr>
            </a:lvl5pPr>
            <a:lvl6pPr marL="2286000" indent="0" algn="ctr" defTabSz="509233" rtl="0" eaLnBrk="1" latinLnBrk="0" hangingPunct="1">
              <a:spcBef>
                <a:spcPct val="20000"/>
              </a:spcBef>
              <a:buFont typeface="Arial"/>
              <a:buNone/>
              <a:defRPr sz="2200" kern="1200">
                <a:solidFill>
                  <a:schemeClr val="tx1">
                    <a:tint val="75000"/>
                  </a:schemeClr>
                </a:solidFill>
                <a:latin typeface="+mn-lt"/>
                <a:ea typeface="+mn-ea"/>
                <a:cs typeface="+mn-cs"/>
              </a:defRPr>
            </a:lvl6pPr>
            <a:lvl7pPr marL="2743200" indent="0" algn="ctr" defTabSz="509233" rtl="0" eaLnBrk="1" latinLnBrk="0" hangingPunct="1">
              <a:spcBef>
                <a:spcPct val="20000"/>
              </a:spcBef>
              <a:buFont typeface="Arial"/>
              <a:buNone/>
              <a:defRPr sz="2200" kern="1200">
                <a:solidFill>
                  <a:schemeClr val="tx1">
                    <a:tint val="75000"/>
                  </a:schemeClr>
                </a:solidFill>
                <a:latin typeface="+mn-lt"/>
                <a:ea typeface="+mn-ea"/>
                <a:cs typeface="+mn-cs"/>
              </a:defRPr>
            </a:lvl7pPr>
            <a:lvl8pPr marL="3200400" indent="0" algn="ctr" defTabSz="509233" rtl="0" eaLnBrk="1" latinLnBrk="0" hangingPunct="1">
              <a:spcBef>
                <a:spcPct val="20000"/>
              </a:spcBef>
              <a:buFont typeface="Arial"/>
              <a:buNone/>
              <a:defRPr sz="2200" kern="1200">
                <a:solidFill>
                  <a:schemeClr val="tx1">
                    <a:tint val="75000"/>
                  </a:schemeClr>
                </a:solidFill>
                <a:latin typeface="+mn-lt"/>
                <a:ea typeface="+mn-ea"/>
                <a:cs typeface="+mn-cs"/>
              </a:defRPr>
            </a:lvl8pPr>
            <a:lvl9pPr marL="3657600" indent="0" algn="ctr" defTabSz="509233" rtl="0" eaLnBrk="1" latinLnBrk="0" hangingPunct="1">
              <a:spcBef>
                <a:spcPct val="20000"/>
              </a:spcBef>
              <a:buFont typeface="Arial"/>
              <a:buNone/>
              <a:defRPr sz="2200" kern="1200">
                <a:solidFill>
                  <a:schemeClr val="tx1">
                    <a:tint val="75000"/>
                  </a:schemeClr>
                </a:solidFill>
                <a:latin typeface="+mn-lt"/>
                <a:ea typeface="+mn-ea"/>
                <a:cs typeface="+mn-cs"/>
              </a:defRPr>
            </a:lvl9pPr>
          </a:lstStyle>
          <a:p>
            <a:pPr marL="0" indent="0">
              <a:buClr>
                <a:srgbClr val="5D8191"/>
              </a:buClr>
              <a:buNone/>
              <a:defRPr/>
            </a:pPr>
            <a:r>
              <a:rPr lang="es-ES" sz="1300" dirty="0">
                <a:solidFill>
                  <a:schemeClr val="tx1">
                    <a:lumMod val="85000"/>
                    <a:lumOff val="15000"/>
                  </a:schemeClr>
                </a:solidFill>
                <a:latin typeface="Bookman Old Style" panose="02050604050505020204" pitchFamily="18" charset="0"/>
              </a:rPr>
              <a:t>1. Delitos contra la vida y la integridad personal</a:t>
            </a:r>
          </a:p>
          <a:p>
            <a:pPr marL="342900" indent="-342900">
              <a:buClr>
                <a:srgbClr val="5D8191"/>
              </a:buClr>
              <a:defRPr/>
            </a:pPr>
            <a:endParaRPr lang="es-ES" sz="1300" dirty="0">
              <a:solidFill>
                <a:schemeClr val="tx1">
                  <a:lumMod val="85000"/>
                  <a:lumOff val="15000"/>
                </a:schemeClr>
              </a:solidFill>
              <a:latin typeface="Bookman Old Style" panose="02050604050505020204" pitchFamily="18" charset="0"/>
            </a:endParaRPr>
          </a:p>
          <a:p>
            <a:pPr lvl="1">
              <a:buClr>
                <a:srgbClr val="5D8191"/>
              </a:buClr>
              <a:buFont typeface="Wingdings" panose="05000000000000000000" pitchFamily="2" charset="2"/>
              <a:buChar char="§"/>
              <a:defRPr/>
            </a:pPr>
            <a:r>
              <a:rPr lang="es-ES" sz="1300" dirty="0">
                <a:latin typeface="Bookman Old Style" panose="02050604050505020204" pitchFamily="18" charset="0"/>
              </a:rPr>
              <a:t>Homici</a:t>
            </a:r>
            <a:r>
              <a:rPr lang="es-ES" sz="1300" dirty="0">
                <a:solidFill>
                  <a:srgbClr val="898989"/>
                </a:solidFill>
                <a:latin typeface="Bookman Old Style" panose="02050604050505020204" pitchFamily="18" charset="0"/>
              </a:rPr>
              <a:t>dio</a:t>
            </a:r>
            <a:r>
              <a:rPr lang="es-ES" sz="1300" dirty="0">
                <a:latin typeface="Bookman Old Style" panose="02050604050505020204" pitchFamily="18" charset="0"/>
              </a:rPr>
              <a:t> intencional	8</a:t>
            </a:r>
          </a:p>
          <a:p>
            <a:pPr lvl="1">
              <a:buClr>
                <a:srgbClr val="5D8191"/>
              </a:buClr>
              <a:buFont typeface="Wingdings" panose="05000000000000000000" pitchFamily="2" charset="2"/>
              <a:buChar char="§"/>
              <a:defRPr/>
            </a:pPr>
            <a:r>
              <a:rPr lang="es-CO" sz="1300" dirty="0">
                <a:latin typeface="Bookman Old Style" panose="02050604050505020204" pitchFamily="18" charset="0"/>
              </a:rPr>
              <a:t>Masacres (casos y víctimas) 	9</a:t>
            </a:r>
          </a:p>
          <a:p>
            <a:pPr lvl="1">
              <a:buClr>
                <a:srgbClr val="5D8191"/>
              </a:buClr>
              <a:buFont typeface="Wingdings" panose="05000000000000000000" pitchFamily="2" charset="2"/>
              <a:buChar char="§"/>
              <a:defRPr/>
            </a:pPr>
            <a:endParaRPr lang="es-CO" sz="1300" dirty="0">
              <a:latin typeface="Bookman Old Style" panose="02050604050505020204" pitchFamily="18" charset="0"/>
            </a:endParaRPr>
          </a:p>
          <a:p>
            <a:pPr marL="0" indent="0">
              <a:spcBef>
                <a:spcPct val="50000"/>
              </a:spcBef>
              <a:buClr>
                <a:srgbClr val="5D8191"/>
              </a:buClr>
              <a:buNone/>
              <a:tabLst>
                <a:tab pos="8432800" algn="dec"/>
              </a:tabLst>
              <a:defRPr/>
            </a:pPr>
            <a:r>
              <a:rPr lang="es-ES" sz="1300" dirty="0">
                <a:solidFill>
                  <a:schemeClr val="tx1">
                    <a:lumMod val="85000"/>
                    <a:lumOff val="15000"/>
                  </a:schemeClr>
                </a:solidFill>
                <a:latin typeface="Bookman Old Style" panose="02050604050505020204" pitchFamily="18" charset="0"/>
              </a:rPr>
              <a:t>2. Delitos contra la libertad individual y otras garantías constitucionales</a:t>
            </a:r>
          </a:p>
          <a:p>
            <a:pPr marL="0" indent="0">
              <a:spcBef>
                <a:spcPct val="50000"/>
              </a:spcBef>
              <a:buClr>
                <a:srgbClr val="5D8191"/>
              </a:buClr>
              <a:buNone/>
              <a:tabLst>
                <a:tab pos="8432800" algn="dec"/>
              </a:tabLst>
              <a:defRPr/>
            </a:pPr>
            <a:endParaRPr lang="es-ES" sz="1300" dirty="0">
              <a:solidFill>
                <a:schemeClr val="tx1">
                  <a:lumMod val="85000"/>
                  <a:lumOff val="15000"/>
                </a:schemeClr>
              </a:solidFill>
              <a:latin typeface="Bookman Old Style" panose="02050604050505020204" pitchFamily="18" charset="0"/>
            </a:endParaRPr>
          </a:p>
          <a:p>
            <a:pPr lvl="1">
              <a:buClr>
                <a:srgbClr val="5D8191"/>
              </a:buClr>
              <a:buFont typeface="Wingdings" panose="05000000000000000000" pitchFamily="2" charset="2"/>
              <a:buChar char="§"/>
              <a:defRPr/>
            </a:pPr>
            <a:r>
              <a:rPr lang="es-CO" sz="1300" dirty="0">
                <a:latin typeface="Bookman Old Style" panose="02050604050505020204" pitchFamily="18" charset="0"/>
              </a:rPr>
              <a:t>Secuestro total 	11</a:t>
            </a:r>
          </a:p>
          <a:p>
            <a:pPr lvl="1">
              <a:buClr>
                <a:srgbClr val="5D8191"/>
              </a:buClr>
              <a:buFont typeface="Wingdings" panose="05000000000000000000" pitchFamily="2" charset="2"/>
              <a:buChar char="§"/>
              <a:defRPr/>
            </a:pPr>
            <a:r>
              <a:rPr lang="es-CO" sz="1300" dirty="0">
                <a:latin typeface="Bookman Old Style" panose="02050604050505020204" pitchFamily="18" charset="0"/>
              </a:rPr>
              <a:t>Secuestro extorsivo 	12</a:t>
            </a:r>
          </a:p>
          <a:p>
            <a:pPr lvl="1">
              <a:buClr>
                <a:srgbClr val="5D8191"/>
              </a:buClr>
              <a:buFont typeface="Wingdings" panose="05000000000000000000" pitchFamily="2" charset="2"/>
              <a:buChar char="§"/>
              <a:defRPr/>
            </a:pPr>
            <a:r>
              <a:rPr lang="es-CO" sz="1300" dirty="0">
                <a:latin typeface="Bookman Old Style" panose="02050604050505020204" pitchFamily="18" charset="0"/>
              </a:rPr>
              <a:t>Secuestro simple 	13</a:t>
            </a:r>
          </a:p>
          <a:p>
            <a:pPr lvl="1">
              <a:buClr>
                <a:srgbClr val="5D8191"/>
              </a:buClr>
              <a:buFont typeface="Wingdings" panose="05000000000000000000" pitchFamily="2" charset="2"/>
              <a:buChar char="§"/>
              <a:defRPr/>
            </a:pPr>
            <a:r>
              <a:rPr lang="es-CO" sz="1300" dirty="0">
                <a:latin typeface="Bookman Old Style" panose="02050604050505020204" pitchFamily="18" charset="0"/>
              </a:rPr>
              <a:t>Situación actual secuestrados </a:t>
            </a:r>
            <a:r>
              <a:rPr lang="es-ES" sz="1300" dirty="0">
                <a:latin typeface="Bookman Old Style" panose="02050604050505020204" pitchFamily="18" charset="0"/>
              </a:rPr>
              <a:t> </a:t>
            </a:r>
            <a:r>
              <a:rPr lang="es-CO" sz="1300" dirty="0">
                <a:latin typeface="Bookman Old Style" panose="02050604050505020204" pitchFamily="18" charset="0"/>
              </a:rPr>
              <a:t>	14</a:t>
            </a:r>
          </a:p>
          <a:p>
            <a:pPr lvl="1">
              <a:buClr>
                <a:srgbClr val="5D8191"/>
              </a:buClr>
              <a:buFont typeface="Wingdings" panose="05000000000000000000" pitchFamily="2" charset="2"/>
              <a:buChar char="§"/>
              <a:defRPr/>
            </a:pPr>
            <a:r>
              <a:rPr lang="es-ES" sz="1300" dirty="0">
                <a:latin typeface="Bookman Old Style" panose="02050604050505020204" pitchFamily="18" charset="0"/>
              </a:rPr>
              <a:t>Trata de personas                                                                                                             15</a:t>
            </a:r>
          </a:p>
          <a:p>
            <a:pPr lvl="1">
              <a:buClr>
                <a:srgbClr val="5D8191"/>
              </a:buClr>
              <a:buFont typeface="Wingdings" panose="05000000000000000000" pitchFamily="2" charset="2"/>
              <a:buChar char="§"/>
              <a:defRPr/>
            </a:pPr>
            <a:r>
              <a:rPr lang="es-ES" sz="1300" dirty="0">
                <a:latin typeface="Bookman Old Style" panose="02050604050505020204" pitchFamily="18" charset="0"/>
              </a:rPr>
              <a:t>Tráfico de migrantes</a:t>
            </a:r>
            <a:r>
              <a:rPr lang="es-CO" sz="1300" dirty="0">
                <a:latin typeface="Bookman Old Style" panose="02050604050505020204" pitchFamily="18" charset="0"/>
              </a:rPr>
              <a:t>	16</a:t>
            </a:r>
          </a:p>
          <a:p>
            <a:pPr lvl="1">
              <a:buClr>
                <a:srgbClr val="5D8191"/>
              </a:buClr>
              <a:buFont typeface="Wingdings" panose="05000000000000000000" pitchFamily="2" charset="2"/>
              <a:buChar char="§"/>
              <a:defRPr/>
            </a:pPr>
            <a:endParaRPr lang="es-CO" sz="1300" dirty="0">
              <a:solidFill>
                <a:schemeClr val="tx1">
                  <a:lumMod val="85000"/>
                  <a:lumOff val="15000"/>
                </a:schemeClr>
              </a:solidFill>
              <a:latin typeface="Bookman Old Style" panose="02050604050505020204" pitchFamily="18" charset="0"/>
            </a:endParaRPr>
          </a:p>
          <a:p>
            <a:pPr marL="0" indent="0">
              <a:spcBef>
                <a:spcPct val="50000"/>
              </a:spcBef>
              <a:buNone/>
              <a:tabLst>
                <a:tab pos="8432800" algn="dec"/>
              </a:tabLst>
              <a:defRPr/>
            </a:pPr>
            <a:r>
              <a:rPr lang="es-ES" sz="1300" dirty="0">
                <a:solidFill>
                  <a:schemeClr val="tx1">
                    <a:lumMod val="85000"/>
                    <a:lumOff val="15000"/>
                  </a:schemeClr>
                </a:solidFill>
                <a:latin typeface="Bookman Old Style" panose="02050604050505020204" pitchFamily="18" charset="0"/>
              </a:rPr>
              <a:t>3. </a:t>
            </a:r>
            <a:r>
              <a:rPr lang="es-CO" sz="1300" dirty="0">
                <a:solidFill>
                  <a:schemeClr val="tx1">
                    <a:lumMod val="85000"/>
                    <a:lumOff val="15000"/>
                  </a:schemeClr>
                </a:solidFill>
                <a:latin typeface="Bookman Old Style" panose="02050604050505020204" pitchFamily="18" charset="0"/>
              </a:rPr>
              <a:t>Delitos contra la libertad, integridad y formación sexuales</a:t>
            </a:r>
          </a:p>
          <a:p>
            <a:pPr lvl="1">
              <a:buClr>
                <a:srgbClr val="5D8191"/>
              </a:buClr>
              <a:buFont typeface="Wingdings" panose="05000000000000000000" pitchFamily="2" charset="2"/>
              <a:buChar char="§"/>
              <a:defRPr/>
            </a:pPr>
            <a:endParaRPr lang="es-CO" sz="1300" dirty="0">
              <a:latin typeface="Bookman Old Style" panose="02050604050505020204" pitchFamily="18" charset="0"/>
            </a:endParaRPr>
          </a:p>
          <a:p>
            <a:pPr lvl="1">
              <a:buClr>
                <a:srgbClr val="5D8191"/>
              </a:buClr>
              <a:buFont typeface="Wingdings" panose="05000000000000000000" pitchFamily="2" charset="2"/>
              <a:buChar char="§"/>
              <a:defRPr/>
            </a:pPr>
            <a:r>
              <a:rPr lang="es-CO" sz="1300" dirty="0">
                <a:latin typeface="Bookman Old Style" panose="02050604050505020204" pitchFamily="18" charset="0"/>
              </a:rPr>
              <a:t>Delitos sexuales	18</a:t>
            </a:r>
            <a:endParaRPr lang="es-ES" sz="1300" dirty="0">
              <a:latin typeface="Bookman Old Style" panose="02050604050505020204" pitchFamily="18" charset="0"/>
            </a:endParaRPr>
          </a:p>
        </p:txBody>
      </p:sp>
      <p:sp>
        <p:nvSpPr>
          <p:cNvPr id="49" name="2 Marcador de número de diapositiva"/>
          <p:cNvSpPr txBox="1">
            <a:spLocks/>
          </p:cNvSpPr>
          <p:nvPr/>
        </p:nvSpPr>
        <p:spPr bwMode="auto">
          <a:xfrm>
            <a:off x="8244408" y="6304235"/>
            <a:ext cx="67136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ctr" anchorCtr="0" compatLnSpc="1">
            <a:prstTxWarp prst="textNoShape">
              <a:avLst/>
            </a:prstTxWarp>
          </a:bodyPr>
          <a:lstStyle>
            <a:defPPr>
              <a:defRPr lang="es-ES"/>
            </a:defPPr>
            <a:lvl1pPr marL="0" algn="l" defTabSz="457200" rtl="0" eaLnBrk="1" latinLnBrk="0" hangingPunct="1">
              <a:defRPr sz="1800" kern="1200">
                <a:solidFill>
                  <a:schemeClr val="tx1"/>
                </a:solidFill>
                <a:latin typeface="Arial" charset="0"/>
                <a:ea typeface="+mn-ea"/>
                <a:cs typeface="+mn-cs"/>
              </a:defRPr>
            </a:lvl1pPr>
            <a:lvl2pPr marL="666723" indent="-256432" algn="l" defTabSz="457200" rtl="0" eaLnBrk="1" latinLnBrk="0" hangingPunct="1">
              <a:defRPr sz="1800" kern="1200">
                <a:solidFill>
                  <a:schemeClr val="tx1"/>
                </a:solidFill>
                <a:latin typeface="Arial" charset="0"/>
                <a:ea typeface="+mn-ea"/>
                <a:cs typeface="+mn-cs"/>
              </a:defRPr>
            </a:lvl2pPr>
            <a:lvl3pPr marL="1025728" indent="-205146" algn="l" defTabSz="457200" rtl="0" eaLnBrk="1" latinLnBrk="0" hangingPunct="1">
              <a:defRPr sz="1800" kern="1200">
                <a:solidFill>
                  <a:schemeClr val="tx1"/>
                </a:solidFill>
                <a:latin typeface="Arial" charset="0"/>
                <a:ea typeface="+mn-ea"/>
                <a:cs typeface="+mn-cs"/>
              </a:defRPr>
            </a:lvl3pPr>
            <a:lvl4pPr marL="1436019" indent="-205146" algn="l" defTabSz="457200" rtl="0" eaLnBrk="1" latinLnBrk="0" hangingPunct="1">
              <a:defRPr sz="1800" kern="1200">
                <a:solidFill>
                  <a:schemeClr val="tx1"/>
                </a:solidFill>
                <a:latin typeface="Arial" charset="0"/>
                <a:ea typeface="+mn-ea"/>
                <a:cs typeface="+mn-cs"/>
              </a:defRPr>
            </a:lvl4pPr>
            <a:lvl5pPr marL="1846311" indent="-205146" algn="l" defTabSz="457200" rtl="0" eaLnBrk="1" latinLnBrk="0" hangingPunct="1">
              <a:defRPr sz="1800" kern="1200">
                <a:solidFill>
                  <a:schemeClr val="tx1"/>
                </a:solidFill>
                <a:latin typeface="Arial" charset="0"/>
                <a:ea typeface="+mn-ea"/>
                <a:cs typeface="+mn-cs"/>
              </a:defRPr>
            </a:lvl5pPr>
            <a:lvl6pPr marL="2256602"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6pPr>
            <a:lvl7pPr marL="2666893"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7pPr>
            <a:lvl8pPr marL="3077185"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8pPr>
            <a:lvl9pPr marL="3487476"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9pPr>
          </a:lstStyle>
          <a:p>
            <a:pPr algn="r" defTabSz="820583" fontAlgn="base">
              <a:spcBef>
                <a:spcPct val="0"/>
              </a:spcBef>
              <a:spcAft>
                <a:spcPct val="0"/>
              </a:spcAft>
              <a:defRPr/>
            </a:pPr>
            <a:r>
              <a:rPr lang="es-CO" sz="1100" b="1" dirty="0">
                <a:latin typeface="Bookman Old Style" panose="02050604050505020204" pitchFamily="18" charset="0"/>
              </a:rPr>
              <a:t>2</a:t>
            </a:r>
          </a:p>
        </p:txBody>
      </p:sp>
      <p:sp>
        <p:nvSpPr>
          <p:cNvPr id="12" name="1 Marcador de texto"/>
          <p:cNvSpPr txBox="1">
            <a:spLocks/>
          </p:cNvSpPr>
          <p:nvPr/>
        </p:nvSpPr>
        <p:spPr>
          <a:xfrm>
            <a:off x="4932040" y="166936"/>
            <a:ext cx="3874652" cy="616357"/>
          </a:xfrm>
          <a:prstGeom prst="rect">
            <a:avLst/>
          </a:prstGeom>
        </p:spPr>
        <p:txBody>
          <a:bodyPr vert="horz" lIns="91440" tIns="45720" rIns="91440" bIns="45720" rtlCol="0" anchor="ctr"/>
          <a:lstStyle>
            <a:defPPr>
              <a:defRPr lang="es-C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MX" sz="1600" dirty="0">
                <a:solidFill>
                  <a:srgbClr val="3266CC"/>
                </a:solidFill>
                <a:latin typeface="Bookman Old Style" panose="02050604050505020204" pitchFamily="18" charset="0"/>
              </a:rPr>
              <a:t>SEGUIMIENTO A INDICADORES DE SEGURIDAD Y RESULTADOS OPERACIONALES</a:t>
            </a:r>
            <a:endParaRPr lang="es-CO" sz="1600" dirty="0">
              <a:solidFill>
                <a:srgbClr val="3266CC"/>
              </a:solidFill>
              <a:latin typeface="Bookman Old Style" panose="02050604050505020204" pitchFamily="18" charset="0"/>
            </a:endParaRPr>
          </a:p>
        </p:txBody>
      </p:sp>
    </p:spTree>
    <p:extLst>
      <p:ext uri="{BB962C8B-B14F-4D97-AF65-F5344CB8AC3E}">
        <p14:creationId xmlns:p14="http://schemas.microsoft.com/office/powerpoint/2010/main" val="12990576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to 7">
            <a:extLst>
              <a:ext uri="{FF2B5EF4-FFF2-40B4-BE49-F238E27FC236}">
                <a16:creationId xmlns:a16="http://schemas.microsoft.com/office/drawing/2014/main" id="{0FD53D61-6858-C7B6-2FFF-8DE06E2298A4}"/>
              </a:ext>
            </a:extLst>
          </p:cNvPr>
          <p:cNvGraphicFramePr>
            <a:graphicFrameLocks noChangeAspect="1"/>
          </p:cNvGraphicFramePr>
          <p:nvPr>
            <p:extLst>
              <p:ext uri="{D42A27DB-BD31-4B8C-83A1-F6EECF244321}">
                <p14:modId xmlns:p14="http://schemas.microsoft.com/office/powerpoint/2010/main" val="3313871141"/>
              </p:ext>
            </p:extLst>
          </p:nvPr>
        </p:nvGraphicFramePr>
        <p:xfrm>
          <a:off x="257421" y="3879341"/>
          <a:ext cx="4156864" cy="2429979"/>
        </p:xfrm>
        <a:graphic>
          <a:graphicData uri="http://schemas.openxmlformats.org/presentationml/2006/ole">
            <mc:AlternateContent xmlns:mc="http://schemas.openxmlformats.org/markup-compatibility/2006">
              <mc:Choice xmlns:v="urn:schemas-microsoft-com:vml" Requires="v">
                <p:oleObj name="Worksheet" r:id="rId2" imgW="3048038" imgH="1739811" progId="Excel.Sheet.12">
                  <p:link updateAutomatic="1"/>
                </p:oleObj>
              </mc:Choice>
              <mc:Fallback>
                <p:oleObj name="Worksheet" r:id="rId2" imgW="3048038" imgH="1739811" progId="Excel.Sheet.12">
                  <p:link updateAutomatic="1"/>
                  <p:pic>
                    <p:nvPicPr>
                      <p:cNvPr id="0" name=""/>
                      <p:cNvPicPr/>
                      <p:nvPr/>
                    </p:nvPicPr>
                    <p:blipFill>
                      <a:blip r:embed="rId3"/>
                      <a:stretch>
                        <a:fillRect/>
                      </a:stretch>
                    </p:blipFill>
                    <p:spPr>
                      <a:xfrm>
                        <a:off x="257421" y="3879341"/>
                        <a:ext cx="4156864" cy="2429979"/>
                      </a:xfrm>
                      <a:prstGeom prst="rect">
                        <a:avLst/>
                      </a:prstGeom>
                    </p:spPr>
                  </p:pic>
                </p:oleObj>
              </mc:Fallback>
            </mc:AlternateContent>
          </a:graphicData>
        </a:graphic>
      </p:graphicFrame>
      <p:sp>
        <p:nvSpPr>
          <p:cNvPr id="48" name="Rectángulo 14">
            <a:extLst>
              <a:ext uri="{FF2B5EF4-FFF2-40B4-BE49-F238E27FC236}">
                <a16:creationId xmlns:a16="http://schemas.microsoft.com/office/drawing/2014/main" id="{7A0F47DC-4D96-5B43-820F-FB760FB0B44B}"/>
              </a:ext>
            </a:extLst>
          </p:cNvPr>
          <p:cNvSpPr/>
          <p:nvPr/>
        </p:nvSpPr>
        <p:spPr>
          <a:xfrm flipV="1">
            <a:off x="119763" y="6257931"/>
            <a:ext cx="8844726" cy="436110"/>
          </a:xfrm>
          <a:prstGeom prst="rect">
            <a:avLst/>
          </a:prstGeom>
          <a:noFill/>
          <a:ln>
            <a:solidFill>
              <a:srgbClr val="0030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solidFill>
                <a:schemeClr val="tx1"/>
              </a:solidFill>
              <a:latin typeface="Bookman Old Style" panose="02050604050505020204" pitchFamily="18" charset="0"/>
            </a:endParaRPr>
          </a:p>
        </p:txBody>
      </p:sp>
      <p:sp>
        <p:nvSpPr>
          <p:cNvPr id="25" name="1 Marcador de texto"/>
          <p:cNvSpPr txBox="1">
            <a:spLocks/>
          </p:cNvSpPr>
          <p:nvPr/>
        </p:nvSpPr>
        <p:spPr>
          <a:xfrm>
            <a:off x="5550694" y="188640"/>
            <a:ext cx="3440032" cy="616357"/>
          </a:xfrm>
          <a:prstGeom prst="rect">
            <a:avLst/>
          </a:prstGeom>
        </p:spPr>
        <p:txBody>
          <a:bodyPr vert="horz" lIns="91440" tIns="45720" rIns="91440" bIns="45720" rtlCol="0" anchor="ctr"/>
          <a:lstStyle>
            <a:defPPr>
              <a:defRPr lang="es-C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CO" sz="1600" b="1" dirty="0">
                <a:solidFill>
                  <a:srgbClr val="3366CC"/>
                </a:solidFill>
                <a:latin typeface="Bookman Old Style" panose="02050604050505020204" pitchFamily="18" charset="0"/>
              </a:rPr>
              <a:t>ABIGEATO</a:t>
            </a:r>
          </a:p>
        </p:txBody>
      </p:sp>
      <p:sp>
        <p:nvSpPr>
          <p:cNvPr id="32" name="12 CuadroTexto"/>
          <p:cNvSpPr txBox="1"/>
          <p:nvPr/>
        </p:nvSpPr>
        <p:spPr>
          <a:xfrm>
            <a:off x="128123" y="929227"/>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Histórico nacional</a:t>
            </a:r>
          </a:p>
        </p:txBody>
      </p:sp>
      <p:sp>
        <p:nvSpPr>
          <p:cNvPr id="37" name="15 CuadroTexto"/>
          <p:cNvSpPr txBox="1">
            <a:spLocks noChangeArrowheads="1"/>
          </p:cNvSpPr>
          <p:nvPr/>
        </p:nvSpPr>
        <p:spPr bwMode="auto">
          <a:xfrm>
            <a:off x="4932040" y="925872"/>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6986" eaLnBrk="1" hangingPunct="1">
              <a:defRPr/>
            </a:pPr>
            <a:r>
              <a:rPr lang="es-CO" sz="1200" b="1" dirty="0">
                <a:solidFill>
                  <a:srgbClr val="3366CC"/>
                </a:solidFill>
                <a:latin typeface="Bookman Old Style" panose="02050604050505020204" pitchFamily="18" charset="0"/>
                <a:cs typeface="Arial Narrow"/>
              </a:rPr>
              <a:t>Corrido del año</a:t>
            </a:r>
            <a:endParaRPr lang="es-ES" sz="1200" b="1" dirty="0">
              <a:solidFill>
                <a:srgbClr val="3366CC"/>
              </a:solidFill>
              <a:latin typeface="Bookman Old Style" panose="02050604050505020204" pitchFamily="18" charset="0"/>
              <a:cs typeface="Arial Narrow"/>
            </a:endParaRPr>
          </a:p>
        </p:txBody>
      </p:sp>
      <p:sp>
        <p:nvSpPr>
          <p:cNvPr id="39" name="15 CuadroTexto"/>
          <p:cNvSpPr txBox="1">
            <a:spLocks noChangeArrowheads="1"/>
          </p:cNvSpPr>
          <p:nvPr/>
        </p:nvSpPr>
        <p:spPr bwMode="auto">
          <a:xfrm>
            <a:off x="4729716" y="4464697"/>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456986" eaLnBrk="1" hangingPunct="1">
              <a:defRPr/>
            </a:pPr>
            <a:r>
              <a:rPr lang="es-CO" sz="1200" b="1" dirty="0">
                <a:solidFill>
                  <a:srgbClr val="3366CC"/>
                </a:solidFill>
                <a:latin typeface="Bookman Old Style" panose="02050604050505020204" pitchFamily="18" charset="0"/>
                <a:cs typeface="Arial Narrow"/>
              </a:rPr>
              <a:t>Variación corrido del año</a:t>
            </a:r>
          </a:p>
        </p:txBody>
      </p:sp>
      <p:sp>
        <p:nvSpPr>
          <p:cNvPr id="46" name="Text Box 4"/>
          <p:cNvSpPr txBox="1">
            <a:spLocks noChangeArrowheads="1"/>
          </p:cNvSpPr>
          <p:nvPr/>
        </p:nvSpPr>
        <p:spPr bwMode="auto">
          <a:xfrm>
            <a:off x="7483685" y="5704268"/>
            <a:ext cx="1432091" cy="20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r"/>
            <a:r>
              <a:rPr lang="es-ES" altLang="es-CO" sz="800" b="1" dirty="0">
                <a:latin typeface="Bookman Old Style" panose="02050604050505020204" pitchFamily="18" charset="0"/>
                <a:cs typeface="Tahoma" pitchFamily="34" charset="0"/>
              </a:rPr>
              <a:t>Fuente: </a:t>
            </a:r>
            <a:r>
              <a:rPr lang="es-ES" altLang="es-CO" sz="800" dirty="0">
                <a:latin typeface="Bookman Old Style" panose="02050604050505020204" pitchFamily="18" charset="0"/>
                <a:cs typeface="Tahoma" pitchFamily="34" charset="0"/>
              </a:rPr>
              <a:t>Policía Nacional.</a:t>
            </a:r>
          </a:p>
        </p:txBody>
      </p:sp>
      <p:sp>
        <p:nvSpPr>
          <p:cNvPr id="30" name="2 Marcador de número de diapositiva"/>
          <p:cNvSpPr txBox="1">
            <a:spLocks/>
          </p:cNvSpPr>
          <p:nvPr/>
        </p:nvSpPr>
        <p:spPr bwMode="auto">
          <a:xfrm>
            <a:off x="8244408" y="6304235"/>
            <a:ext cx="67136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ctr" anchorCtr="0" compatLnSpc="1">
            <a:prstTxWarp prst="textNoShape">
              <a:avLst/>
            </a:prstTxWarp>
          </a:bodyPr>
          <a:lstStyle>
            <a:defPPr>
              <a:defRPr lang="es-ES"/>
            </a:defPPr>
            <a:lvl1pPr marL="0" algn="l" defTabSz="457200" rtl="0" eaLnBrk="1" latinLnBrk="0" hangingPunct="1">
              <a:defRPr sz="1800" kern="1200">
                <a:solidFill>
                  <a:schemeClr val="tx1"/>
                </a:solidFill>
                <a:latin typeface="Arial" charset="0"/>
                <a:ea typeface="+mn-ea"/>
                <a:cs typeface="+mn-cs"/>
              </a:defRPr>
            </a:lvl1pPr>
            <a:lvl2pPr marL="666723" indent="-256432" algn="l" defTabSz="457200" rtl="0" eaLnBrk="1" latinLnBrk="0" hangingPunct="1">
              <a:defRPr sz="1800" kern="1200">
                <a:solidFill>
                  <a:schemeClr val="tx1"/>
                </a:solidFill>
                <a:latin typeface="Arial" charset="0"/>
                <a:ea typeface="+mn-ea"/>
                <a:cs typeface="+mn-cs"/>
              </a:defRPr>
            </a:lvl2pPr>
            <a:lvl3pPr marL="1025728" indent="-205146" algn="l" defTabSz="457200" rtl="0" eaLnBrk="1" latinLnBrk="0" hangingPunct="1">
              <a:defRPr sz="1800" kern="1200">
                <a:solidFill>
                  <a:schemeClr val="tx1"/>
                </a:solidFill>
                <a:latin typeface="Arial" charset="0"/>
                <a:ea typeface="+mn-ea"/>
                <a:cs typeface="+mn-cs"/>
              </a:defRPr>
            </a:lvl3pPr>
            <a:lvl4pPr marL="1436019" indent="-205146" algn="l" defTabSz="457200" rtl="0" eaLnBrk="1" latinLnBrk="0" hangingPunct="1">
              <a:defRPr sz="1800" kern="1200">
                <a:solidFill>
                  <a:schemeClr val="tx1"/>
                </a:solidFill>
                <a:latin typeface="Arial" charset="0"/>
                <a:ea typeface="+mn-ea"/>
                <a:cs typeface="+mn-cs"/>
              </a:defRPr>
            </a:lvl4pPr>
            <a:lvl5pPr marL="1846311" indent="-205146" algn="l" defTabSz="457200" rtl="0" eaLnBrk="1" latinLnBrk="0" hangingPunct="1">
              <a:defRPr sz="1800" kern="1200">
                <a:solidFill>
                  <a:schemeClr val="tx1"/>
                </a:solidFill>
                <a:latin typeface="Arial" charset="0"/>
                <a:ea typeface="+mn-ea"/>
                <a:cs typeface="+mn-cs"/>
              </a:defRPr>
            </a:lvl5pPr>
            <a:lvl6pPr marL="2256602"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6pPr>
            <a:lvl7pPr marL="2666893"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7pPr>
            <a:lvl8pPr marL="3077185"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8pPr>
            <a:lvl9pPr marL="3487476"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9pPr>
          </a:lstStyle>
          <a:p>
            <a:pPr algn="r" defTabSz="820583" fontAlgn="base">
              <a:spcBef>
                <a:spcPct val="0"/>
              </a:spcBef>
              <a:spcAft>
                <a:spcPct val="0"/>
              </a:spcAft>
              <a:defRPr/>
            </a:pPr>
            <a:r>
              <a:rPr lang="es-CO" sz="1100" b="1" dirty="0">
                <a:latin typeface="Bookman Old Style" panose="02050604050505020204" pitchFamily="18" charset="0"/>
              </a:rPr>
              <a:t>29</a:t>
            </a:r>
          </a:p>
        </p:txBody>
      </p:sp>
      <p:sp>
        <p:nvSpPr>
          <p:cNvPr id="18" name="Text Box 3"/>
          <p:cNvSpPr txBox="1">
            <a:spLocks noChangeArrowheads="1"/>
          </p:cNvSpPr>
          <p:nvPr/>
        </p:nvSpPr>
        <p:spPr bwMode="auto">
          <a:xfrm>
            <a:off x="139957" y="6309320"/>
            <a:ext cx="8271412" cy="32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just"/>
            <a:r>
              <a:rPr lang="es-CO" altLang="es-CO" sz="800" b="1" dirty="0">
                <a:latin typeface="Bookman Old Style" panose="02050604050505020204" pitchFamily="18" charset="0"/>
                <a:cs typeface="Tahoma" pitchFamily="34" charset="0"/>
              </a:rPr>
              <a:t>Definición: </a:t>
            </a:r>
            <a:r>
              <a:rPr lang="es-MX" altLang="es-CO" sz="800" dirty="0">
                <a:latin typeface="Bookman Old Style" panose="02050604050505020204" pitchFamily="18" charset="0"/>
                <a:cs typeface="Tahoma" pitchFamily="34" charset="0"/>
              </a:rPr>
              <a:t> apoderarse de especies mayores (bovino y equino) o menores (porcino, caprino u ovino) con el fin de obtener provecho para sí o para otro, se mide en</a:t>
            </a:r>
          </a:p>
          <a:p>
            <a:pPr algn="just"/>
            <a:r>
              <a:rPr lang="es-MX" altLang="es-CO" sz="800" dirty="0">
                <a:latin typeface="Bookman Old Style" panose="02050604050505020204" pitchFamily="18" charset="0"/>
                <a:cs typeface="Tahoma" pitchFamily="34" charset="0"/>
              </a:rPr>
              <a:t>casos.</a:t>
            </a:r>
            <a:endParaRPr lang="es-ES" altLang="es-CO" sz="800" dirty="0">
              <a:latin typeface="Bookman Old Style" panose="02050604050505020204" pitchFamily="18" charset="0"/>
              <a:cs typeface="Tahoma" pitchFamily="34" charset="0"/>
            </a:endParaRPr>
          </a:p>
        </p:txBody>
      </p:sp>
      <p:sp>
        <p:nvSpPr>
          <p:cNvPr id="19" name="Text Box 4"/>
          <p:cNvSpPr txBox="1">
            <a:spLocks noChangeArrowheads="1"/>
          </p:cNvSpPr>
          <p:nvPr/>
        </p:nvSpPr>
        <p:spPr bwMode="auto">
          <a:xfrm>
            <a:off x="7020272" y="588973"/>
            <a:ext cx="1925816"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r>
              <a:rPr lang="es-ES" altLang="es-CO" sz="700" dirty="0">
                <a:latin typeface="Bookman Old Style" panose="02050604050505020204" pitchFamily="18" charset="0"/>
                <a:cs typeface="Tahoma" pitchFamily="34" charset="0"/>
              </a:rPr>
              <a:t>*Cifras preliminares sujetas a variación.</a:t>
            </a:r>
          </a:p>
        </p:txBody>
      </p:sp>
      <p:sp>
        <p:nvSpPr>
          <p:cNvPr id="38" name="5 CuadroTexto"/>
          <p:cNvSpPr txBox="1"/>
          <p:nvPr/>
        </p:nvSpPr>
        <p:spPr>
          <a:xfrm>
            <a:off x="117418" y="3717032"/>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Comparativo mensual</a:t>
            </a:r>
          </a:p>
        </p:txBody>
      </p:sp>
      <p:graphicFrame>
        <p:nvGraphicFramePr>
          <p:cNvPr id="7" name="Objeto 6">
            <a:extLst>
              <a:ext uri="{FF2B5EF4-FFF2-40B4-BE49-F238E27FC236}">
                <a16:creationId xmlns:a16="http://schemas.microsoft.com/office/drawing/2014/main" id="{AE878F58-7C6D-7BE0-1514-9A1F8867C801}"/>
              </a:ext>
            </a:extLst>
          </p:cNvPr>
          <p:cNvGraphicFramePr>
            <a:graphicFrameLocks noChangeAspect="1"/>
          </p:cNvGraphicFramePr>
          <p:nvPr>
            <p:extLst>
              <p:ext uri="{D42A27DB-BD31-4B8C-83A1-F6EECF244321}">
                <p14:modId xmlns:p14="http://schemas.microsoft.com/office/powerpoint/2010/main" val="2215855117"/>
              </p:ext>
            </p:extLst>
          </p:nvPr>
        </p:nvGraphicFramePr>
        <p:xfrm>
          <a:off x="5038353" y="1176852"/>
          <a:ext cx="3952373" cy="2505520"/>
        </p:xfrm>
        <a:graphic>
          <a:graphicData uri="http://schemas.openxmlformats.org/presentationml/2006/ole">
            <mc:AlternateContent xmlns:mc="http://schemas.openxmlformats.org/markup-compatibility/2006">
              <mc:Choice xmlns:v="urn:schemas-microsoft-com:vml" Requires="v">
                <p:oleObj name="Worksheet" r:id="rId4" imgW="3048038" imgH="1739811" progId="Excel.Sheet.12">
                  <p:link updateAutomatic="1"/>
                </p:oleObj>
              </mc:Choice>
              <mc:Fallback>
                <p:oleObj name="Worksheet" r:id="rId4" imgW="3048038" imgH="1739811" progId="Excel.Sheet.12">
                  <p:link updateAutomatic="1"/>
                  <p:pic>
                    <p:nvPicPr>
                      <p:cNvPr id="0" name=""/>
                      <p:cNvPicPr/>
                      <p:nvPr/>
                    </p:nvPicPr>
                    <p:blipFill>
                      <a:blip r:embed="rId5"/>
                      <a:stretch>
                        <a:fillRect/>
                      </a:stretch>
                    </p:blipFill>
                    <p:spPr>
                      <a:xfrm>
                        <a:off x="5038353" y="1176852"/>
                        <a:ext cx="3952373" cy="2505520"/>
                      </a:xfrm>
                      <a:prstGeom prst="rect">
                        <a:avLst/>
                      </a:prstGeom>
                    </p:spPr>
                  </p:pic>
                </p:oleObj>
              </mc:Fallback>
            </mc:AlternateContent>
          </a:graphicData>
        </a:graphic>
      </p:graphicFrame>
      <p:graphicFrame>
        <p:nvGraphicFramePr>
          <p:cNvPr id="9" name="Objeto 8">
            <a:extLst>
              <a:ext uri="{FF2B5EF4-FFF2-40B4-BE49-F238E27FC236}">
                <a16:creationId xmlns:a16="http://schemas.microsoft.com/office/drawing/2014/main" id="{8DCAA689-D2CB-674F-E6CA-6A0429B08118}"/>
              </a:ext>
            </a:extLst>
          </p:cNvPr>
          <p:cNvGraphicFramePr>
            <a:graphicFrameLocks noChangeAspect="1"/>
          </p:cNvGraphicFramePr>
          <p:nvPr>
            <p:extLst>
              <p:ext uri="{D42A27DB-BD31-4B8C-83A1-F6EECF244321}">
                <p14:modId xmlns:p14="http://schemas.microsoft.com/office/powerpoint/2010/main" val="1122446055"/>
              </p:ext>
            </p:extLst>
          </p:nvPr>
        </p:nvGraphicFramePr>
        <p:xfrm>
          <a:off x="206121" y="1248140"/>
          <a:ext cx="4077847" cy="2437933"/>
        </p:xfrm>
        <a:graphic>
          <a:graphicData uri="http://schemas.openxmlformats.org/presentationml/2006/ole">
            <mc:AlternateContent xmlns:mc="http://schemas.openxmlformats.org/markup-compatibility/2006">
              <mc:Choice xmlns:v="urn:schemas-microsoft-com:vml" Requires="v">
                <p:oleObj name="Worksheet" r:id="rId6" imgW="3086114" imgH="1739811" progId="Excel.Sheet.12">
                  <p:link updateAutomatic="1"/>
                </p:oleObj>
              </mc:Choice>
              <mc:Fallback>
                <p:oleObj name="Worksheet" r:id="rId6" imgW="3086114" imgH="1739811" progId="Excel.Sheet.12">
                  <p:link updateAutomatic="1"/>
                  <p:pic>
                    <p:nvPicPr>
                      <p:cNvPr id="0" name=""/>
                      <p:cNvPicPr/>
                      <p:nvPr/>
                    </p:nvPicPr>
                    <p:blipFill>
                      <a:blip r:embed="rId7"/>
                      <a:stretch>
                        <a:fillRect/>
                      </a:stretch>
                    </p:blipFill>
                    <p:spPr>
                      <a:xfrm>
                        <a:off x="206121" y="1248140"/>
                        <a:ext cx="4077847" cy="2437933"/>
                      </a:xfrm>
                      <a:prstGeom prst="rect">
                        <a:avLst/>
                      </a:prstGeom>
                    </p:spPr>
                  </p:pic>
                </p:oleObj>
              </mc:Fallback>
            </mc:AlternateContent>
          </a:graphicData>
        </a:graphic>
      </p:graphicFrame>
      <p:graphicFrame>
        <p:nvGraphicFramePr>
          <p:cNvPr id="2" name="Objeto 1">
            <a:extLst>
              <a:ext uri="{FF2B5EF4-FFF2-40B4-BE49-F238E27FC236}">
                <a16:creationId xmlns:a16="http://schemas.microsoft.com/office/drawing/2014/main" id="{C45019BE-C1AE-27A7-FB18-FDB323EDF385}"/>
              </a:ext>
            </a:extLst>
          </p:cNvPr>
          <p:cNvGraphicFramePr>
            <a:graphicFrameLocks noChangeAspect="1"/>
          </p:cNvGraphicFramePr>
          <p:nvPr>
            <p:extLst>
              <p:ext uri="{D42A27DB-BD31-4B8C-83A1-F6EECF244321}">
                <p14:modId xmlns:p14="http://schemas.microsoft.com/office/powerpoint/2010/main" val="1154658177"/>
              </p:ext>
            </p:extLst>
          </p:nvPr>
        </p:nvGraphicFramePr>
        <p:xfrm>
          <a:off x="5356517" y="4898176"/>
          <a:ext cx="2997200" cy="596900"/>
        </p:xfrm>
        <a:graphic>
          <a:graphicData uri="http://schemas.openxmlformats.org/presentationml/2006/ole">
            <mc:AlternateContent xmlns:mc="http://schemas.openxmlformats.org/markup-compatibility/2006">
              <mc:Choice xmlns:v="urn:schemas-microsoft-com:vml" Requires="v">
                <p:oleObj name="Worksheet" r:id="rId8" imgW="2997103" imgH="596780" progId="Excel.Sheet.12">
                  <p:link updateAutomatic="1"/>
                </p:oleObj>
              </mc:Choice>
              <mc:Fallback>
                <p:oleObj name="Worksheet" r:id="rId8" imgW="2997103" imgH="596780" progId="Excel.Sheet.12">
                  <p:link updateAutomatic="1"/>
                  <p:pic>
                    <p:nvPicPr>
                      <p:cNvPr id="0" name=""/>
                      <p:cNvPicPr/>
                      <p:nvPr/>
                    </p:nvPicPr>
                    <p:blipFill>
                      <a:blip r:embed="rId9"/>
                      <a:stretch>
                        <a:fillRect/>
                      </a:stretch>
                    </p:blipFill>
                    <p:spPr>
                      <a:xfrm>
                        <a:off x="5356517" y="4898176"/>
                        <a:ext cx="2997200" cy="596900"/>
                      </a:xfrm>
                      <a:prstGeom prst="rect">
                        <a:avLst/>
                      </a:prstGeom>
                    </p:spPr>
                  </p:pic>
                </p:oleObj>
              </mc:Fallback>
            </mc:AlternateContent>
          </a:graphicData>
        </a:graphic>
      </p:graphicFrame>
    </p:spTree>
    <p:extLst>
      <p:ext uri="{BB962C8B-B14F-4D97-AF65-F5344CB8AC3E}">
        <p14:creationId xmlns:p14="http://schemas.microsoft.com/office/powerpoint/2010/main" val="18486896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ChangeAspect="1"/>
          </p:cNvGraphicFramePr>
          <p:nvPr>
            <p:extLst>
              <p:ext uri="{D42A27DB-BD31-4B8C-83A1-F6EECF244321}">
                <p14:modId xmlns:p14="http://schemas.microsoft.com/office/powerpoint/2010/main" val="3182889345"/>
              </p:ext>
            </p:extLst>
          </p:nvPr>
        </p:nvGraphicFramePr>
        <p:xfrm>
          <a:off x="251520" y="3717032"/>
          <a:ext cx="4051514" cy="2179935"/>
        </p:xfrm>
        <a:graphic>
          <a:graphicData uri="http://schemas.openxmlformats.org/presentationml/2006/ole">
            <mc:AlternateContent xmlns:mc="http://schemas.openxmlformats.org/markup-compatibility/2006">
              <mc:Choice xmlns:v="urn:schemas-microsoft-com:vml" Requires="v">
                <p:oleObj name="Worksheet" r:id="rId2" imgW="3048038" imgH="1746096" progId="Excel.Sheet.12">
                  <p:link updateAutomatic="1"/>
                </p:oleObj>
              </mc:Choice>
              <mc:Fallback>
                <p:oleObj name="Worksheet" r:id="rId2" imgW="3048038" imgH="1746096" progId="Excel.Sheet.12">
                  <p:link updateAutomatic="1"/>
                  <p:pic>
                    <p:nvPicPr>
                      <p:cNvPr id="5" name="4 Objeto"/>
                      <p:cNvPicPr/>
                      <p:nvPr/>
                    </p:nvPicPr>
                    <p:blipFill>
                      <a:blip r:embed="rId3"/>
                      <a:stretch>
                        <a:fillRect/>
                      </a:stretch>
                    </p:blipFill>
                    <p:spPr>
                      <a:xfrm>
                        <a:off x="251520" y="3717032"/>
                        <a:ext cx="4051514" cy="2179935"/>
                      </a:xfrm>
                      <a:prstGeom prst="rect">
                        <a:avLst/>
                      </a:prstGeom>
                    </p:spPr>
                  </p:pic>
                </p:oleObj>
              </mc:Fallback>
            </mc:AlternateContent>
          </a:graphicData>
        </a:graphic>
      </p:graphicFrame>
      <p:graphicFrame>
        <p:nvGraphicFramePr>
          <p:cNvPr id="3" name="2 Objeto"/>
          <p:cNvGraphicFramePr>
            <a:graphicFrameLocks noChangeAspect="1"/>
          </p:cNvGraphicFramePr>
          <p:nvPr>
            <p:extLst>
              <p:ext uri="{D42A27DB-BD31-4B8C-83A1-F6EECF244321}">
                <p14:modId xmlns:p14="http://schemas.microsoft.com/office/powerpoint/2010/main" val="2507068533"/>
              </p:ext>
            </p:extLst>
          </p:nvPr>
        </p:nvGraphicFramePr>
        <p:xfrm>
          <a:off x="4777785" y="1169263"/>
          <a:ext cx="4114695" cy="2442885"/>
        </p:xfrm>
        <a:graphic>
          <a:graphicData uri="http://schemas.openxmlformats.org/presentationml/2006/ole">
            <mc:AlternateContent xmlns:mc="http://schemas.openxmlformats.org/markup-compatibility/2006">
              <mc:Choice xmlns:v="urn:schemas-microsoft-com:vml" Requires="v">
                <p:oleObj name="Worksheet" r:id="rId4" imgW="3048038" imgH="1739811" progId="Excel.Sheet.12">
                  <p:link updateAutomatic="1"/>
                </p:oleObj>
              </mc:Choice>
              <mc:Fallback>
                <p:oleObj name="Worksheet" r:id="rId4" imgW="3048038" imgH="1739811" progId="Excel.Sheet.12">
                  <p:link updateAutomatic="1"/>
                  <p:pic>
                    <p:nvPicPr>
                      <p:cNvPr id="3" name="2 Objeto"/>
                      <p:cNvPicPr/>
                      <p:nvPr/>
                    </p:nvPicPr>
                    <p:blipFill>
                      <a:blip r:embed="rId5"/>
                      <a:stretch>
                        <a:fillRect/>
                      </a:stretch>
                    </p:blipFill>
                    <p:spPr>
                      <a:xfrm>
                        <a:off x="4777785" y="1169263"/>
                        <a:ext cx="4114695" cy="2442885"/>
                      </a:xfrm>
                      <a:prstGeom prst="rect">
                        <a:avLst/>
                      </a:prstGeom>
                    </p:spPr>
                  </p:pic>
                </p:oleObj>
              </mc:Fallback>
            </mc:AlternateContent>
          </a:graphicData>
        </a:graphic>
      </p:graphicFrame>
      <p:graphicFrame>
        <p:nvGraphicFramePr>
          <p:cNvPr id="2" name="1 Objeto"/>
          <p:cNvGraphicFramePr>
            <a:graphicFrameLocks noChangeAspect="1"/>
          </p:cNvGraphicFramePr>
          <p:nvPr>
            <p:extLst>
              <p:ext uri="{D42A27DB-BD31-4B8C-83A1-F6EECF244321}">
                <p14:modId xmlns:p14="http://schemas.microsoft.com/office/powerpoint/2010/main" val="1964214242"/>
              </p:ext>
            </p:extLst>
          </p:nvPr>
        </p:nvGraphicFramePr>
        <p:xfrm>
          <a:off x="219027" y="1172618"/>
          <a:ext cx="4117963" cy="2439531"/>
        </p:xfrm>
        <a:graphic>
          <a:graphicData uri="http://schemas.openxmlformats.org/presentationml/2006/ole">
            <mc:AlternateContent xmlns:mc="http://schemas.openxmlformats.org/markup-compatibility/2006">
              <mc:Choice xmlns:v="urn:schemas-microsoft-com:vml" Requires="v">
                <p:oleObj name="Worksheet" r:id="rId6" imgW="3086114" imgH="1739811" progId="Excel.Sheet.12">
                  <p:link updateAutomatic="1"/>
                </p:oleObj>
              </mc:Choice>
              <mc:Fallback>
                <p:oleObj name="Worksheet" r:id="rId6" imgW="3086114" imgH="1739811" progId="Excel.Sheet.12">
                  <p:link updateAutomatic="1"/>
                  <p:pic>
                    <p:nvPicPr>
                      <p:cNvPr id="2" name="1 Objeto"/>
                      <p:cNvPicPr/>
                      <p:nvPr/>
                    </p:nvPicPr>
                    <p:blipFill>
                      <a:blip r:embed="rId7"/>
                      <a:stretch>
                        <a:fillRect/>
                      </a:stretch>
                    </p:blipFill>
                    <p:spPr>
                      <a:xfrm>
                        <a:off x="219027" y="1172618"/>
                        <a:ext cx="4117963" cy="2439531"/>
                      </a:xfrm>
                      <a:prstGeom prst="rect">
                        <a:avLst/>
                      </a:prstGeom>
                    </p:spPr>
                  </p:pic>
                </p:oleObj>
              </mc:Fallback>
            </mc:AlternateContent>
          </a:graphicData>
        </a:graphic>
      </p:graphicFrame>
      <p:sp>
        <p:nvSpPr>
          <p:cNvPr id="52" name="Rectángulo 14">
            <a:extLst>
              <a:ext uri="{FF2B5EF4-FFF2-40B4-BE49-F238E27FC236}">
                <a16:creationId xmlns:a16="http://schemas.microsoft.com/office/drawing/2014/main" id="{7A0F47DC-4D96-5B43-820F-FB760FB0B44B}"/>
              </a:ext>
            </a:extLst>
          </p:cNvPr>
          <p:cNvSpPr/>
          <p:nvPr/>
        </p:nvSpPr>
        <p:spPr>
          <a:xfrm flipV="1">
            <a:off x="119763" y="6424117"/>
            <a:ext cx="8844726" cy="269923"/>
          </a:xfrm>
          <a:prstGeom prst="rect">
            <a:avLst/>
          </a:prstGeom>
          <a:noFill/>
          <a:ln>
            <a:solidFill>
              <a:srgbClr val="0030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solidFill>
                <a:schemeClr val="tx1"/>
              </a:solidFill>
              <a:latin typeface="Bookman Old Style" panose="02050604050505020204" pitchFamily="18" charset="0"/>
            </a:endParaRPr>
          </a:p>
        </p:txBody>
      </p:sp>
      <p:sp>
        <p:nvSpPr>
          <p:cNvPr id="25" name="1 Marcador de texto"/>
          <p:cNvSpPr txBox="1">
            <a:spLocks/>
          </p:cNvSpPr>
          <p:nvPr/>
        </p:nvSpPr>
        <p:spPr>
          <a:xfrm>
            <a:off x="6228184" y="44624"/>
            <a:ext cx="2762542" cy="616357"/>
          </a:xfrm>
          <a:prstGeom prst="rect">
            <a:avLst/>
          </a:prstGeom>
        </p:spPr>
        <p:txBody>
          <a:bodyPr vert="horz" lIns="91440" tIns="45720" rIns="91440" bIns="45720" rtlCol="0" anchor="ctr"/>
          <a:lstStyle>
            <a:defPPr>
              <a:defRPr lang="es-C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CO" sz="1600" b="1" dirty="0">
                <a:solidFill>
                  <a:srgbClr val="3366CC"/>
                </a:solidFill>
                <a:latin typeface="Bookman Old Style" panose="02050604050505020204" pitchFamily="18" charset="0"/>
              </a:rPr>
              <a:t>EXTORSIÓN*</a:t>
            </a:r>
          </a:p>
        </p:txBody>
      </p:sp>
      <p:sp>
        <p:nvSpPr>
          <p:cNvPr id="32" name="12 CuadroTexto"/>
          <p:cNvSpPr txBox="1"/>
          <p:nvPr/>
        </p:nvSpPr>
        <p:spPr>
          <a:xfrm>
            <a:off x="128123" y="857219"/>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Histórico nacional</a:t>
            </a:r>
          </a:p>
        </p:txBody>
      </p:sp>
      <p:sp>
        <p:nvSpPr>
          <p:cNvPr id="37" name="15 CuadroTexto"/>
          <p:cNvSpPr txBox="1">
            <a:spLocks noChangeArrowheads="1"/>
          </p:cNvSpPr>
          <p:nvPr/>
        </p:nvSpPr>
        <p:spPr bwMode="auto">
          <a:xfrm>
            <a:off x="4932040" y="853864"/>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6986" eaLnBrk="1" hangingPunct="1">
              <a:defRPr/>
            </a:pPr>
            <a:r>
              <a:rPr lang="es-CO" sz="1200" b="1" dirty="0">
                <a:solidFill>
                  <a:srgbClr val="3366CC"/>
                </a:solidFill>
                <a:latin typeface="Bookman Old Style" panose="02050604050505020204" pitchFamily="18" charset="0"/>
                <a:cs typeface="Arial Narrow"/>
              </a:rPr>
              <a:t>Corrido del año</a:t>
            </a:r>
            <a:endParaRPr lang="es-ES" sz="1200" b="1" dirty="0">
              <a:solidFill>
                <a:srgbClr val="3366CC"/>
              </a:solidFill>
              <a:latin typeface="Bookman Old Style" panose="02050604050505020204" pitchFamily="18" charset="0"/>
              <a:cs typeface="Arial Narrow"/>
            </a:endParaRPr>
          </a:p>
        </p:txBody>
      </p:sp>
      <p:sp>
        <p:nvSpPr>
          <p:cNvPr id="46" name="Text Box 4"/>
          <p:cNvSpPr txBox="1">
            <a:spLocks noChangeArrowheads="1"/>
          </p:cNvSpPr>
          <p:nvPr/>
        </p:nvSpPr>
        <p:spPr bwMode="auto">
          <a:xfrm>
            <a:off x="4336990" y="5352355"/>
            <a:ext cx="4578786" cy="20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r"/>
            <a:r>
              <a:rPr lang="es-ES" altLang="es-CO" sz="800" b="1" dirty="0">
                <a:latin typeface="Bookman Old Style" panose="02050604050505020204" pitchFamily="18" charset="0"/>
                <a:cs typeface="Tahoma" pitchFamily="34" charset="0"/>
              </a:rPr>
              <a:t>Fuente: </a:t>
            </a:r>
            <a:r>
              <a:rPr lang="es-ES" altLang="es-CO" sz="800" dirty="0">
                <a:latin typeface="Bookman Old Style" panose="02050604050505020204" pitchFamily="18" charset="0"/>
                <a:cs typeface="Tahoma" pitchFamily="34" charset="0"/>
              </a:rPr>
              <a:t>Ministerio de Defensa Nacional, Policía Nacional y Fiscalía General de la Nación.</a:t>
            </a:r>
          </a:p>
        </p:txBody>
      </p:sp>
      <p:sp>
        <p:nvSpPr>
          <p:cNvPr id="30" name="2 Marcador de número de diapositiva"/>
          <p:cNvSpPr txBox="1">
            <a:spLocks/>
          </p:cNvSpPr>
          <p:nvPr/>
        </p:nvSpPr>
        <p:spPr bwMode="auto">
          <a:xfrm>
            <a:off x="8244408" y="6376243"/>
            <a:ext cx="67136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ctr" anchorCtr="0" compatLnSpc="1">
            <a:prstTxWarp prst="textNoShape">
              <a:avLst/>
            </a:prstTxWarp>
          </a:bodyPr>
          <a:lstStyle>
            <a:defPPr>
              <a:defRPr lang="es-ES"/>
            </a:defPPr>
            <a:lvl1pPr marL="0" algn="l" defTabSz="457200" rtl="0" eaLnBrk="1" latinLnBrk="0" hangingPunct="1">
              <a:defRPr sz="1800" kern="1200">
                <a:solidFill>
                  <a:schemeClr val="tx1"/>
                </a:solidFill>
                <a:latin typeface="Arial" charset="0"/>
                <a:ea typeface="+mn-ea"/>
                <a:cs typeface="+mn-cs"/>
              </a:defRPr>
            </a:lvl1pPr>
            <a:lvl2pPr marL="666723" indent="-256432" algn="l" defTabSz="457200" rtl="0" eaLnBrk="1" latinLnBrk="0" hangingPunct="1">
              <a:defRPr sz="1800" kern="1200">
                <a:solidFill>
                  <a:schemeClr val="tx1"/>
                </a:solidFill>
                <a:latin typeface="Arial" charset="0"/>
                <a:ea typeface="+mn-ea"/>
                <a:cs typeface="+mn-cs"/>
              </a:defRPr>
            </a:lvl2pPr>
            <a:lvl3pPr marL="1025728" indent="-205146" algn="l" defTabSz="457200" rtl="0" eaLnBrk="1" latinLnBrk="0" hangingPunct="1">
              <a:defRPr sz="1800" kern="1200">
                <a:solidFill>
                  <a:schemeClr val="tx1"/>
                </a:solidFill>
                <a:latin typeface="Arial" charset="0"/>
                <a:ea typeface="+mn-ea"/>
                <a:cs typeface="+mn-cs"/>
              </a:defRPr>
            </a:lvl3pPr>
            <a:lvl4pPr marL="1436019" indent="-205146" algn="l" defTabSz="457200" rtl="0" eaLnBrk="1" latinLnBrk="0" hangingPunct="1">
              <a:defRPr sz="1800" kern="1200">
                <a:solidFill>
                  <a:schemeClr val="tx1"/>
                </a:solidFill>
                <a:latin typeface="Arial" charset="0"/>
                <a:ea typeface="+mn-ea"/>
                <a:cs typeface="+mn-cs"/>
              </a:defRPr>
            </a:lvl4pPr>
            <a:lvl5pPr marL="1846311" indent="-205146" algn="l" defTabSz="457200" rtl="0" eaLnBrk="1" latinLnBrk="0" hangingPunct="1">
              <a:defRPr sz="1800" kern="1200">
                <a:solidFill>
                  <a:schemeClr val="tx1"/>
                </a:solidFill>
                <a:latin typeface="Arial" charset="0"/>
                <a:ea typeface="+mn-ea"/>
                <a:cs typeface="+mn-cs"/>
              </a:defRPr>
            </a:lvl5pPr>
            <a:lvl6pPr marL="2256602"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6pPr>
            <a:lvl7pPr marL="2666893"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7pPr>
            <a:lvl8pPr marL="3077185"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8pPr>
            <a:lvl9pPr marL="3487476"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9pPr>
          </a:lstStyle>
          <a:p>
            <a:pPr algn="r" defTabSz="820583" fontAlgn="base">
              <a:spcBef>
                <a:spcPct val="0"/>
              </a:spcBef>
              <a:spcAft>
                <a:spcPct val="0"/>
              </a:spcAft>
              <a:defRPr/>
            </a:pPr>
            <a:r>
              <a:rPr lang="es-MX" sz="1100" b="1" dirty="0">
                <a:latin typeface="Bookman Old Style" panose="02050604050505020204" pitchFamily="18" charset="0"/>
              </a:rPr>
              <a:t>3</a:t>
            </a:r>
            <a:r>
              <a:rPr lang="es-CO" sz="1100" b="1" dirty="0">
                <a:latin typeface="Bookman Old Style" panose="02050604050505020204" pitchFamily="18" charset="0"/>
              </a:rPr>
              <a:t>0</a:t>
            </a:r>
          </a:p>
        </p:txBody>
      </p:sp>
      <p:sp>
        <p:nvSpPr>
          <p:cNvPr id="18" name="Text Box 3"/>
          <p:cNvSpPr txBox="1">
            <a:spLocks noChangeArrowheads="1"/>
          </p:cNvSpPr>
          <p:nvPr/>
        </p:nvSpPr>
        <p:spPr bwMode="auto">
          <a:xfrm>
            <a:off x="107504" y="6412287"/>
            <a:ext cx="8320475" cy="32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just"/>
            <a:r>
              <a:rPr lang="es-CO" altLang="es-CO" sz="800" b="1" dirty="0">
                <a:latin typeface="Bookman Old Style" panose="02050604050505020204" pitchFamily="18" charset="0"/>
                <a:cs typeface="Tahoma" pitchFamily="34" charset="0"/>
              </a:rPr>
              <a:t>Definición: </a:t>
            </a:r>
            <a:r>
              <a:rPr lang="es-CO" altLang="es-CO" sz="800" dirty="0">
                <a:latin typeface="Bookman Old Style" panose="02050604050505020204" pitchFamily="18" charset="0"/>
                <a:cs typeface="Tahoma" pitchFamily="34" charset="0"/>
              </a:rPr>
              <a:t>La Ley 599 de 2000 define la extorsión como el acto de constreñir a otro a hacer, tolerar u omitir alguna cosa, con el propósito de obtener provecho ilícito para sí o para un tercero. * Ver Aclaración metodológica.</a:t>
            </a:r>
            <a:endParaRPr lang="es-ES" altLang="es-CO" sz="800" dirty="0">
              <a:latin typeface="Bookman Old Style" panose="02050604050505020204" pitchFamily="18" charset="0"/>
              <a:cs typeface="Tahoma" pitchFamily="34" charset="0"/>
            </a:endParaRPr>
          </a:p>
        </p:txBody>
      </p:sp>
      <p:sp>
        <p:nvSpPr>
          <p:cNvPr id="19" name="Text Box 4"/>
          <p:cNvSpPr txBox="1">
            <a:spLocks noChangeArrowheads="1"/>
          </p:cNvSpPr>
          <p:nvPr/>
        </p:nvSpPr>
        <p:spPr bwMode="auto">
          <a:xfrm>
            <a:off x="7092280" y="444957"/>
            <a:ext cx="1925816"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r>
              <a:rPr lang="es-ES" altLang="es-CO" sz="700" dirty="0">
                <a:latin typeface="Bookman Old Style" panose="02050604050505020204" pitchFamily="18" charset="0"/>
                <a:cs typeface="Tahoma" pitchFamily="34" charset="0"/>
              </a:rPr>
              <a:t>*Cifras preliminares sujetas a variación.</a:t>
            </a:r>
          </a:p>
        </p:txBody>
      </p:sp>
      <p:sp>
        <p:nvSpPr>
          <p:cNvPr id="22" name="21 Rectángulo"/>
          <p:cNvSpPr/>
          <p:nvPr/>
        </p:nvSpPr>
        <p:spPr>
          <a:xfrm>
            <a:off x="107504" y="6099393"/>
            <a:ext cx="8847072" cy="353943"/>
          </a:xfrm>
          <a:prstGeom prst="rect">
            <a:avLst/>
          </a:prstGeom>
        </p:spPr>
        <p:txBody>
          <a:bodyPr wrap="square">
            <a:spAutoFit/>
          </a:bodyPr>
          <a:lstStyle/>
          <a:p>
            <a:pPr algn="just"/>
            <a:r>
              <a:rPr lang="es-CO" sz="850" b="1" dirty="0">
                <a:latin typeface="Bookman Old Style" panose="02050604050505020204" pitchFamily="18" charset="0"/>
              </a:rPr>
              <a:t>Aclaración metodológica:</a:t>
            </a:r>
            <a:r>
              <a:rPr lang="es-CO" sz="850" dirty="0">
                <a:latin typeface="Bookman Old Style" panose="02050604050505020204" pitchFamily="18" charset="0"/>
              </a:rPr>
              <a:t> Este delito presenta variaciones en el registro histórico desde 2017 debido a la implementación del aplicativo ¡A denunciar! A partir del 26 de julio de ese año.</a:t>
            </a:r>
          </a:p>
        </p:txBody>
      </p:sp>
      <p:sp>
        <p:nvSpPr>
          <p:cNvPr id="40" name="15 CuadroTexto"/>
          <p:cNvSpPr txBox="1">
            <a:spLocks noChangeArrowheads="1"/>
          </p:cNvSpPr>
          <p:nvPr/>
        </p:nvSpPr>
        <p:spPr bwMode="auto">
          <a:xfrm>
            <a:off x="4729716" y="4200227"/>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456986" eaLnBrk="1" hangingPunct="1">
              <a:defRPr/>
            </a:pPr>
            <a:r>
              <a:rPr lang="es-CO" sz="1200" b="1" dirty="0">
                <a:solidFill>
                  <a:srgbClr val="3366CC"/>
                </a:solidFill>
                <a:latin typeface="Bookman Old Style" panose="02050604050505020204" pitchFamily="18" charset="0"/>
                <a:cs typeface="Arial Narrow"/>
              </a:rPr>
              <a:t>Variación corrido del año</a:t>
            </a:r>
          </a:p>
        </p:txBody>
      </p:sp>
      <p:sp>
        <p:nvSpPr>
          <p:cNvPr id="41" name="5 CuadroTexto"/>
          <p:cNvSpPr txBox="1"/>
          <p:nvPr/>
        </p:nvSpPr>
        <p:spPr>
          <a:xfrm>
            <a:off x="117418" y="3449507"/>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Comparativo mensual</a:t>
            </a:r>
          </a:p>
        </p:txBody>
      </p:sp>
      <p:sp>
        <p:nvSpPr>
          <p:cNvPr id="6" name="21 Rectángulo">
            <a:extLst>
              <a:ext uri="{FF2B5EF4-FFF2-40B4-BE49-F238E27FC236}">
                <a16:creationId xmlns:a16="http://schemas.microsoft.com/office/drawing/2014/main" id="{D77CE3D6-BC27-289C-7E7E-098D63E84FA6}"/>
              </a:ext>
            </a:extLst>
          </p:cNvPr>
          <p:cNvSpPr/>
          <p:nvPr/>
        </p:nvSpPr>
        <p:spPr>
          <a:xfrm>
            <a:off x="117417" y="5839414"/>
            <a:ext cx="8847072" cy="353943"/>
          </a:xfrm>
          <a:prstGeom prst="rect">
            <a:avLst/>
          </a:prstGeom>
        </p:spPr>
        <p:txBody>
          <a:bodyPr wrap="square">
            <a:spAutoFit/>
          </a:bodyPr>
          <a:lstStyle/>
          <a:p>
            <a:pPr algn="just"/>
            <a:r>
              <a:rPr lang="es-CO" sz="850" b="1" dirty="0">
                <a:latin typeface="Bookman Old Style" panose="02050604050505020204" pitchFamily="18" charset="0"/>
              </a:rPr>
              <a:t>*Nota: </a:t>
            </a:r>
            <a:r>
              <a:rPr lang="es-CO" sz="850" dirty="0">
                <a:latin typeface="Bookman Old Style" panose="02050604050505020204" pitchFamily="18" charset="0"/>
              </a:rPr>
              <a:t>Las cifras de extorsión están sujetas a un proceso de verificación adicional en el que participan otras entidades. Por tal motivo, los datos del año en curso pueden presentar un rezago.</a:t>
            </a:r>
          </a:p>
        </p:txBody>
      </p:sp>
      <p:graphicFrame>
        <p:nvGraphicFramePr>
          <p:cNvPr id="4" name="Objeto 3">
            <a:extLst>
              <a:ext uri="{FF2B5EF4-FFF2-40B4-BE49-F238E27FC236}">
                <a16:creationId xmlns:a16="http://schemas.microsoft.com/office/drawing/2014/main" id="{72CD7EAE-EAF2-004B-18CE-CB6734C99C25}"/>
              </a:ext>
            </a:extLst>
          </p:cNvPr>
          <p:cNvGraphicFramePr>
            <a:graphicFrameLocks noChangeAspect="1"/>
          </p:cNvGraphicFramePr>
          <p:nvPr>
            <p:extLst>
              <p:ext uri="{D42A27DB-BD31-4B8C-83A1-F6EECF244321}">
                <p14:modId xmlns:p14="http://schemas.microsoft.com/office/powerpoint/2010/main" val="1697979605"/>
              </p:ext>
            </p:extLst>
          </p:nvPr>
        </p:nvGraphicFramePr>
        <p:xfrm>
          <a:off x="5434013" y="4500563"/>
          <a:ext cx="2997200" cy="596900"/>
        </p:xfrm>
        <a:graphic>
          <a:graphicData uri="http://schemas.openxmlformats.org/presentationml/2006/ole">
            <mc:AlternateContent xmlns:mc="http://schemas.openxmlformats.org/markup-compatibility/2006">
              <mc:Choice xmlns:v="urn:schemas-microsoft-com:vml" Requires="v">
                <p:oleObj name="Worksheet" r:id="rId8" imgW="2997103" imgH="596780" progId="Excel.Sheet.12">
                  <p:link updateAutomatic="1"/>
                </p:oleObj>
              </mc:Choice>
              <mc:Fallback>
                <p:oleObj name="Worksheet" r:id="rId8" imgW="2997103" imgH="596780" progId="Excel.Sheet.12">
                  <p:link updateAutomatic="1"/>
                  <p:pic>
                    <p:nvPicPr>
                      <p:cNvPr id="0" name=""/>
                      <p:cNvPicPr/>
                      <p:nvPr/>
                    </p:nvPicPr>
                    <p:blipFill>
                      <a:blip r:embed="rId9"/>
                      <a:stretch>
                        <a:fillRect/>
                      </a:stretch>
                    </p:blipFill>
                    <p:spPr>
                      <a:xfrm>
                        <a:off x="5434013" y="4500563"/>
                        <a:ext cx="2997200" cy="596900"/>
                      </a:xfrm>
                      <a:prstGeom prst="rect">
                        <a:avLst/>
                      </a:prstGeom>
                    </p:spPr>
                  </p:pic>
                </p:oleObj>
              </mc:Fallback>
            </mc:AlternateContent>
          </a:graphicData>
        </a:graphic>
      </p:graphicFrame>
    </p:spTree>
    <p:extLst>
      <p:ext uri="{BB962C8B-B14F-4D97-AF65-F5344CB8AC3E}">
        <p14:creationId xmlns:p14="http://schemas.microsoft.com/office/powerpoint/2010/main" val="35129423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ángulo 14">
            <a:extLst>
              <a:ext uri="{FF2B5EF4-FFF2-40B4-BE49-F238E27FC236}">
                <a16:creationId xmlns:a16="http://schemas.microsoft.com/office/drawing/2014/main" id="{7A0F47DC-4D96-5B43-820F-FB760FB0B44B}"/>
              </a:ext>
            </a:extLst>
          </p:cNvPr>
          <p:cNvSpPr/>
          <p:nvPr/>
        </p:nvSpPr>
        <p:spPr>
          <a:xfrm flipV="1">
            <a:off x="119763" y="6424117"/>
            <a:ext cx="8844726" cy="269923"/>
          </a:xfrm>
          <a:prstGeom prst="rect">
            <a:avLst/>
          </a:prstGeom>
          <a:noFill/>
          <a:ln>
            <a:solidFill>
              <a:srgbClr val="0030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solidFill>
                <a:schemeClr val="tx1"/>
              </a:solidFill>
              <a:latin typeface="Bookman Old Style" panose="02050604050505020204" pitchFamily="18" charset="0"/>
            </a:endParaRPr>
          </a:p>
        </p:txBody>
      </p:sp>
      <p:sp>
        <p:nvSpPr>
          <p:cNvPr id="25" name="1 Marcador de texto"/>
          <p:cNvSpPr txBox="1">
            <a:spLocks/>
          </p:cNvSpPr>
          <p:nvPr/>
        </p:nvSpPr>
        <p:spPr>
          <a:xfrm>
            <a:off x="4572000" y="44624"/>
            <a:ext cx="4418726" cy="616357"/>
          </a:xfrm>
          <a:prstGeom prst="rect">
            <a:avLst/>
          </a:prstGeom>
        </p:spPr>
        <p:txBody>
          <a:bodyPr vert="horz" lIns="91440" tIns="45720" rIns="91440" bIns="45720" rtlCol="0" anchor="ctr"/>
          <a:lstStyle>
            <a:defPPr>
              <a:defRPr lang="es-C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MX" sz="1600" b="1" dirty="0">
                <a:solidFill>
                  <a:srgbClr val="3366CC"/>
                </a:solidFill>
                <a:latin typeface="Bookman Old Style" panose="02050604050505020204" pitchFamily="18" charset="0"/>
              </a:rPr>
              <a:t>INVASIÓN Y USURPACIÓN DE TIERRAS</a:t>
            </a:r>
            <a:endParaRPr lang="es-CO" sz="1600" b="1" dirty="0">
              <a:solidFill>
                <a:srgbClr val="3366CC"/>
              </a:solidFill>
              <a:latin typeface="Bookman Old Style" panose="02050604050505020204" pitchFamily="18" charset="0"/>
            </a:endParaRPr>
          </a:p>
        </p:txBody>
      </p:sp>
      <p:sp>
        <p:nvSpPr>
          <p:cNvPr id="32" name="12 CuadroTexto"/>
          <p:cNvSpPr txBox="1"/>
          <p:nvPr/>
        </p:nvSpPr>
        <p:spPr>
          <a:xfrm>
            <a:off x="128123" y="857219"/>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Histórico nacional</a:t>
            </a:r>
          </a:p>
        </p:txBody>
      </p:sp>
      <p:sp>
        <p:nvSpPr>
          <p:cNvPr id="37" name="15 CuadroTexto"/>
          <p:cNvSpPr txBox="1">
            <a:spLocks noChangeArrowheads="1"/>
          </p:cNvSpPr>
          <p:nvPr/>
        </p:nvSpPr>
        <p:spPr bwMode="auto">
          <a:xfrm>
            <a:off x="4932040" y="853864"/>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6986" eaLnBrk="1" hangingPunct="1">
              <a:defRPr/>
            </a:pPr>
            <a:r>
              <a:rPr lang="es-CO" sz="1200" b="1" dirty="0">
                <a:solidFill>
                  <a:srgbClr val="3366CC"/>
                </a:solidFill>
                <a:latin typeface="Bookman Old Style" panose="02050604050505020204" pitchFamily="18" charset="0"/>
                <a:cs typeface="Arial Narrow"/>
              </a:rPr>
              <a:t>Corrido del año</a:t>
            </a:r>
            <a:endParaRPr lang="es-ES" sz="1200" b="1" dirty="0">
              <a:solidFill>
                <a:srgbClr val="3366CC"/>
              </a:solidFill>
              <a:latin typeface="Bookman Old Style" panose="02050604050505020204" pitchFamily="18" charset="0"/>
              <a:cs typeface="Arial Narrow"/>
            </a:endParaRPr>
          </a:p>
        </p:txBody>
      </p:sp>
      <p:sp>
        <p:nvSpPr>
          <p:cNvPr id="30" name="2 Marcador de número de diapositiva"/>
          <p:cNvSpPr txBox="1">
            <a:spLocks/>
          </p:cNvSpPr>
          <p:nvPr/>
        </p:nvSpPr>
        <p:spPr bwMode="auto">
          <a:xfrm>
            <a:off x="8244408" y="6376243"/>
            <a:ext cx="67136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ctr" anchorCtr="0" compatLnSpc="1">
            <a:prstTxWarp prst="textNoShape">
              <a:avLst/>
            </a:prstTxWarp>
          </a:bodyPr>
          <a:lstStyle>
            <a:defPPr>
              <a:defRPr lang="es-ES"/>
            </a:defPPr>
            <a:lvl1pPr marL="0" algn="l" defTabSz="457200" rtl="0" eaLnBrk="1" latinLnBrk="0" hangingPunct="1">
              <a:defRPr sz="1800" kern="1200">
                <a:solidFill>
                  <a:schemeClr val="tx1"/>
                </a:solidFill>
                <a:latin typeface="Arial" charset="0"/>
                <a:ea typeface="+mn-ea"/>
                <a:cs typeface="+mn-cs"/>
              </a:defRPr>
            </a:lvl1pPr>
            <a:lvl2pPr marL="666723" indent="-256432" algn="l" defTabSz="457200" rtl="0" eaLnBrk="1" latinLnBrk="0" hangingPunct="1">
              <a:defRPr sz="1800" kern="1200">
                <a:solidFill>
                  <a:schemeClr val="tx1"/>
                </a:solidFill>
                <a:latin typeface="Arial" charset="0"/>
                <a:ea typeface="+mn-ea"/>
                <a:cs typeface="+mn-cs"/>
              </a:defRPr>
            </a:lvl2pPr>
            <a:lvl3pPr marL="1025728" indent="-205146" algn="l" defTabSz="457200" rtl="0" eaLnBrk="1" latinLnBrk="0" hangingPunct="1">
              <a:defRPr sz="1800" kern="1200">
                <a:solidFill>
                  <a:schemeClr val="tx1"/>
                </a:solidFill>
                <a:latin typeface="Arial" charset="0"/>
                <a:ea typeface="+mn-ea"/>
                <a:cs typeface="+mn-cs"/>
              </a:defRPr>
            </a:lvl3pPr>
            <a:lvl4pPr marL="1436019" indent="-205146" algn="l" defTabSz="457200" rtl="0" eaLnBrk="1" latinLnBrk="0" hangingPunct="1">
              <a:defRPr sz="1800" kern="1200">
                <a:solidFill>
                  <a:schemeClr val="tx1"/>
                </a:solidFill>
                <a:latin typeface="Arial" charset="0"/>
                <a:ea typeface="+mn-ea"/>
                <a:cs typeface="+mn-cs"/>
              </a:defRPr>
            </a:lvl4pPr>
            <a:lvl5pPr marL="1846311" indent="-205146" algn="l" defTabSz="457200" rtl="0" eaLnBrk="1" latinLnBrk="0" hangingPunct="1">
              <a:defRPr sz="1800" kern="1200">
                <a:solidFill>
                  <a:schemeClr val="tx1"/>
                </a:solidFill>
                <a:latin typeface="Arial" charset="0"/>
                <a:ea typeface="+mn-ea"/>
                <a:cs typeface="+mn-cs"/>
              </a:defRPr>
            </a:lvl5pPr>
            <a:lvl6pPr marL="2256602"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6pPr>
            <a:lvl7pPr marL="2666893"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7pPr>
            <a:lvl8pPr marL="3077185"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8pPr>
            <a:lvl9pPr marL="3487476"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9pPr>
          </a:lstStyle>
          <a:p>
            <a:pPr algn="r" defTabSz="820583" fontAlgn="base">
              <a:spcBef>
                <a:spcPct val="0"/>
              </a:spcBef>
              <a:spcAft>
                <a:spcPct val="0"/>
              </a:spcAft>
              <a:defRPr/>
            </a:pPr>
            <a:r>
              <a:rPr lang="es-CO" sz="1100" b="1" dirty="0">
                <a:latin typeface="Bookman Old Style" panose="02050604050505020204" pitchFamily="18" charset="0"/>
              </a:rPr>
              <a:t>31</a:t>
            </a:r>
          </a:p>
        </p:txBody>
      </p:sp>
      <p:sp>
        <p:nvSpPr>
          <p:cNvPr id="18" name="Text Box 3"/>
          <p:cNvSpPr txBox="1">
            <a:spLocks noChangeArrowheads="1"/>
          </p:cNvSpPr>
          <p:nvPr/>
        </p:nvSpPr>
        <p:spPr bwMode="auto">
          <a:xfrm>
            <a:off x="107504" y="6412287"/>
            <a:ext cx="8320475" cy="32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just"/>
            <a:r>
              <a:rPr lang="es-CO" altLang="es-CO" sz="800" b="1" dirty="0">
                <a:latin typeface="Bookman Old Style" panose="02050604050505020204" pitchFamily="18" charset="0"/>
                <a:cs typeface="Tahoma" pitchFamily="34" charset="0"/>
              </a:rPr>
              <a:t>Definición: </a:t>
            </a:r>
            <a:r>
              <a:rPr lang="es-CO" altLang="es-CO" sz="800" dirty="0">
                <a:latin typeface="Bookman Old Style" panose="02050604050505020204" pitchFamily="18" charset="0"/>
                <a:cs typeface="Tahoma" pitchFamily="34" charset="0"/>
              </a:rPr>
              <a:t>S</a:t>
            </a:r>
            <a:r>
              <a:rPr lang="es-MX" altLang="es-CO" sz="800" dirty="0">
                <a:latin typeface="Bookman Old Style" panose="02050604050505020204" pitchFamily="18" charset="0"/>
                <a:cs typeface="Tahoma" pitchFamily="34" charset="0"/>
              </a:rPr>
              <a:t>e incluyen algunos delitos comprendidos en el Capítulo VII “De la usurpación” del Código Penal (Ley 599 de 2000)</a:t>
            </a:r>
            <a:r>
              <a:rPr lang="es-CO" altLang="es-CO" sz="800" dirty="0">
                <a:latin typeface="Bookman Old Style" panose="02050604050505020204" pitchFamily="18" charset="0"/>
                <a:cs typeface="Tahoma" pitchFamily="34" charset="0"/>
              </a:rPr>
              <a:t>. </a:t>
            </a:r>
            <a:r>
              <a:rPr lang="es-CO" altLang="es-CO" sz="800" b="1" dirty="0">
                <a:latin typeface="Bookman Old Style" panose="02050604050505020204" pitchFamily="18" charset="0"/>
                <a:cs typeface="Tahoma" pitchFamily="34" charset="0"/>
              </a:rPr>
              <a:t>Nota: Se realizó actualización de la serie histórica de los datos, debido a que se detecto un error en la descarga de la información por parte de la fuente primaria.</a:t>
            </a:r>
            <a:endParaRPr lang="es-ES" altLang="es-CO" sz="800" b="1" dirty="0">
              <a:latin typeface="Bookman Old Style" panose="02050604050505020204" pitchFamily="18" charset="0"/>
              <a:cs typeface="Tahoma" pitchFamily="34" charset="0"/>
            </a:endParaRPr>
          </a:p>
        </p:txBody>
      </p:sp>
      <p:sp>
        <p:nvSpPr>
          <p:cNvPr id="19" name="Text Box 4"/>
          <p:cNvSpPr txBox="1">
            <a:spLocks noChangeArrowheads="1"/>
          </p:cNvSpPr>
          <p:nvPr/>
        </p:nvSpPr>
        <p:spPr bwMode="auto">
          <a:xfrm>
            <a:off x="7092280" y="444957"/>
            <a:ext cx="1925816"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r>
              <a:rPr lang="es-ES" altLang="es-CO" sz="700" dirty="0">
                <a:latin typeface="Bookman Old Style" panose="02050604050505020204" pitchFamily="18" charset="0"/>
                <a:cs typeface="Tahoma" pitchFamily="34" charset="0"/>
              </a:rPr>
              <a:t>*Cifras preliminares sujetas a variación.</a:t>
            </a:r>
          </a:p>
        </p:txBody>
      </p:sp>
      <p:sp>
        <p:nvSpPr>
          <p:cNvPr id="40" name="15 CuadroTexto"/>
          <p:cNvSpPr txBox="1">
            <a:spLocks noChangeArrowheads="1"/>
          </p:cNvSpPr>
          <p:nvPr/>
        </p:nvSpPr>
        <p:spPr bwMode="auto">
          <a:xfrm>
            <a:off x="4729716" y="4200227"/>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456986" eaLnBrk="1" hangingPunct="1">
              <a:defRPr/>
            </a:pPr>
            <a:r>
              <a:rPr lang="es-CO" sz="1200" b="1" dirty="0">
                <a:solidFill>
                  <a:srgbClr val="3366CC"/>
                </a:solidFill>
                <a:latin typeface="Bookman Old Style" panose="02050604050505020204" pitchFamily="18" charset="0"/>
                <a:cs typeface="Arial Narrow"/>
              </a:rPr>
              <a:t>Variación corrido del año</a:t>
            </a:r>
          </a:p>
        </p:txBody>
      </p:sp>
      <p:sp>
        <p:nvSpPr>
          <p:cNvPr id="41" name="5 CuadroTexto"/>
          <p:cNvSpPr txBox="1"/>
          <p:nvPr/>
        </p:nvSpPr>
        <p:spPr>
          <a:xfrm>
            <a:off x="117418" y="3659478"/>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Comparativo mensual</a:t>
            </a:r>
          </a:p>
        </p:txBody>
      </p:sp>
      <p:graphicFrame>
        <p:nvGraphicFramePr>
          <p:cNvPr id="7" name="Objeto 6">
            <a:extLst>
              <a:ext uri="{FF2B5EF4-FFF2-40B4-BE49-F238E27FC236}">
                <a16:creationId xmlns:a16="http://schemas.microsoft.com/office/drawing/2014/main" id="{7EFB57F8-592A-3507-3C41-13D84B5BF878}"/>
              </a:ext>
            </a:extLst>
          </p:cNvPr>
          <p:cNvGraphicFramePr>
            <a:graphicFrameLocks noChangeAspect="1"/>
          </p:cNvGraphicFramePr>
          <p:nvPr>
            <p:extLst>
              <p:ext uri="{D42A27DB-BD31-4B8C-83A1-F6EECF244321}">
                <p14:modId xmlns:p14="http://schemas.microsoft.com/office/powerpoint/2010/main" val="425935909"/>
              </p:ext>
            </p:extLst>
          </p:nvPr>
        </p:nvGraphicFramePr>
        <p:xfrm>
          <a:off x="251520" y="1131256"/>
          <a:ext cx="4104456" cy="2478772"/>
        </p:xfrm>
        <a:graphic>
          <a:graphicData uri="http://schemas.openxmlformats.org/presentationml/2006/ole">
            <mc:AlternateContent xmlns:mc="http://schemas.openxmlformats.org/markup-compatibility/2006">
              <mc:Choice xmlns:v="urn:schemas-microsoft-com:vml" Requires="v">
                <p:oleObj name="Worksheet" r:id="rId2" imgW="3086114" imgH="1739811" progId="Excel.Sheet.12">
                  <p:link updateAutomatic="1"/>
                </p:oleObj>
              </mc:Choice>
              <mc:Fallback>
                <p:oleObj name="Worksheet" r:id="rId2" imgW="3086114" imgH="1739811" progId="Excel.Sheet.12">
                  <p:link updateAutomatic="1"/>
                  <p:pic>
                    <p:nvPicPr>
                      <p:cNvPr id="0" name=""/>
                      <p:cNvPicPr/>
                      <p:nvPr/>
                    </p:nvPicPr>
                    <p:blipFill>
                      <a:blip r:embed="rId3"/>
                      <a:stretch>
                        <a:fillRect/>
                      </a:stretch>
                    </p:blipFill>
                    <p:spPr>
                      <a:xfrm>
                        <a:off x="251520" y="1131256"/>
                        <a:ext cx="4104456" cy="2478772"/>
                      </a:xfrm>
                      <a:prstGeom prst="rect">
                        <a:avLst/>
                      </a:prstGeom>
                    </p:spPr>
                  </p:pic>
                </p:oleObj>
              </mc:Fallback>
            </mc:AlternateContent>
          </a:graphicData>
        </a:graphic>
      </p:graphicFrame>
      <p:graphicFrame>
        <p:nvGraphicFramePr>
          <p:cNvPr id="8" name="Objeto 7">
            <a:extLst>
              <a:ext uri="{FF2B5EF4-FFF2-40B4-BE49-F238E27FC236}">
                <a16:creationId xmlns:a16="http://schemas.microsoft.com/office/drawing/2014/main" id="{8878BC84-C264-6D8B-9898-739CD159D1FD}"/>
              </a:ext>
            </a:extLst>
          </p:cNvPr>
          <p:cNvGraphicFramePr>
            <a:graphicFrameLocks noChangeAspect="1"/>
          </p:cNvGraphicFramePr>
          <p:nvPr>
            <p:extLst>
              <p:ext uri="{D42A27DB-BD31-4B8C-83A1-F6EECF244321}">
                <p14:modId xmlns:p14="http://schemas.microsoft.com/office/powerpoint/2010/main" val="2918334197"/>
              </p:ext>
            </p:extLst>
          </p:nvPr>
        </p:nvGraphicFramePr>
        <p:xfrm>
          <a:off x="4932040" y="1207615"/>
          <a:ext cx="4024381" cy="2437409"/>
        </p:xfrm>
        <a:graphic>
          <a:graphicData uri="http://schemas.openxmlformats.org/presentationml/2006/ole">
            <mc:AlternateContent xmlns:mc="http://schemas.openxmlformats.org/markup-compatibility/2006">
              <mc:Choice xmlns:v="urn:schemas-microsoft-com:vml" Requires="v">
                <p:oleObj name="Worksheet" r:id="rId4" imgW="3048038" imgH="1739811" progId="Excel.Sheet.12">
                  <p:link updateAutomatic="1"/>
                </p:oleObj>
              </mc:Choice>
              <mc:Fallback>
                <p:oleObj name="Worksheet" r:id="rId4" imgW="3048038" imgH="1739811" progId="Excel.Sheet.12">
                  <p:link updateAutomatic="1"/>
                  <p:pic>
                    <p:nvPicPr>
                      <p:cNvPr id="0" name=""/>
                      <p:cNvPicPr/>
                      <p:nvPr/>
                    </p:nvPicPr>
                    <p:blipFill>
                      <a:blip r:embed="rId5"/>
                      <a:stretch>
                        <a:fillRect/>
                      </a:stretch>
                    </p:blipFill>
                    <p:spPr>
                      <a:xfrm>
                        <a:off x="4932040" y="1207615"/>
                        <a:ext cx="4024381" cy="2437409"/>
                      </a:xfrm>
                      <a:prstGeom prst="rect">
                        <a:avLst/>
                      </a:prstGeom>
                    </p:spPr>
                  </p:pic>
                </p:oleObj>
              </mc:Fallback>
            </mc:AlternateContent>
          </a:graphicData>
        </a:graphic>
      </p:graphicFrame>
      <p:graphicFrame>
        <p:nvGraphicFramePr>
          <p:cNvPr id="9" name="Objeto 8">
            <a:extLst>
              <a:ext uri="{FF2B5EF4-FFF2-40B4-BE49-F238E27FC236}">
                <a16:creationId xmlns:a16="http://schemas.microsoft.com/office/drawing/2014/main" id="{C3BE2CD2-9B8D-3258-3A53-CE8C8CC94C7C}"/>
              </a:ext>
            </a:extLst>
          </p:cNvPr>
          <p:cNvGraphicFramePr>
            <a:graphicFrameLocks noChangeAspect="1"/>
          </p:cNvGraphicFramePr>
          <p:nvPr>
            <p:extLst>
              <p:ext uri="{D42A27DB-BD31-4B8C-83A1-F6EECF244321}">
                <p14:modId xmlns:p14="http://schemas.microsoft.com/office/powerpoint/2010/main" val="4229852813"/>
              </p:ext>
            </p:extLst>
          </p:nvPr>
        </p:nvGraphicFramePr>
        <p:xfrm>
          <a:off x="251520" y="3903838"/>
          <a:ext cx="4273596" cy="2472406"/>
        </p:xfrm>
        <a:graphic>
          <a:graphicData uri="http://schemas.openxmlformats.org/presentationml/2006/ole">
            <mc:AlternateContent xmlns:mc="http://schemas.openxmlformats.org/markup-compatibility/2006">
              <mc:Choice xmlns:v="urn:schemas-microsoft-com:vml" Requires="v">
                <p:oleObj name="Worksheet" r:id="rId6" imgW="2705109" imgH="1739811" progId="Excel.Sheet.12">
                  <p:link updateAutomatic="1"/>
                </p:oleObj>
              </mc:Choice>
              <mc:Fallback>
                <p:oleObj name="Worksheet" r:id="rId6" imgW="2705109" imgH="1739811" progId="Excel.Sheet.12">
                  <p:link updateAutomatic="1"/>
                  <p:pic>
                    <p:nvPicPr>
                      <p:cNvPr id="0" name=""/>
                      <p:cNvPicPr/>
                      <p:nvPr/>
                    </p:nvPicPr>
                    <p:blipFill>
                      <a:blip r:embed="rId7"/>
                      <a:stretch>
                        <a:fillRect/>
                      </a:stretch>
                    </p:blipFill>
                    <p:spPr>
                      <a:xfrm>
                        <a:off x="251520" y="3903838"/>
                        <a:ext cx="4273596" cy="2472406"/>
                      </a:xfrm>
                      <a:prstGeom prst="rect">
                        <a:avLst/>
                      </a:prstGeom>
                    </p:spPr>
                  </p:pic>
                </p:oleObj>
              </mc:Fallback>
            </mc:AlternateContent>
          </a:graphicData>
        </a:graphic>
      </p:graphicFrame>
      <p:graphicFrame>
        <p:nvGraphicFramePr>
          <p:cNvPr id="2" name="Objeto 1">
            <a:extLst>
              <a:ext uri="{FF2B5EF4-FFF2-40B4-BE49-F238E27FC236}">
                <a16:creationId xmlns:a16="http://schemas.microsoft.com/office/drawing/2014/main" id="{94450D39-574A-9DDD-676D-6F0E3BD3AF8A}"/>
              </a:ext>
            </a:extLst>
          </p:cNvPr>
          <p:cNvGraphicFramePr>
            <a:graphicFrameLocks noChangeAspect="1"/>
          </p:cNvGraphicFramePr>
          <p:nvPr>
            <p:extLst>
              <p:ext uri="{D42A27DB-BD31-4B8C-83A1-F6EECF244321}">
                <p14:modId xmlns:p14="http://schemas.microsoft.com/office/powerpoint/2010/main" val="2515893240"/>
              </p:ext>
            </p:extLst>
          </p:nvPr>
        </p:nvGraphicFramePr>
        <p:xfrm>
          <a:off x="5409626" y="4835151"/>
          <a:ext cx="2997200" cy="596900"/>
        </p:xfrm>
        <a:graphic>
          <a:graphicData uri="http://schemas.openxmlformats.org/presentationml/2006/ole">
            <mc:AlternateContent xmlns:mc="http://schemas.openxmlformats.org/markup-compatibility/2006">
              <mc:Choice xmlns:v="urn:schemas-microsoft-com:vml" Requires="v">
                <p:oleObj name="Worksheet" r:id="rId8" imgW="2997103" imgH="596780" progId="Excel.Sheet.12">
                  <p:link updateAutomatic="1"/>
                </p:oleObj>
              </mc:Choice>
              <mc:Fallback>
                <p:oleObj name="Worksheet" r:id="rId8" imgW="2997103" imgH="596780" progId="Excel.Sheet.12">
                  <p:link updateAutomatic="1"/>
                  <p:pic>
                    <p:nvPicPr>
                      <p:cNvPr id="0" name=""/>
                      <p:cNvPicPr/>
                      <p:nvPr/>
                    </p:nvPicPr>
                    <p:blipFill>
                      <a:blip r:embed="rId9"/>
                      <a:stretch>
                        <a:fillRect/>
                      </a:stretch>
                    </p:blipFill>
                    <p:spPr>
                      <a:xfrm>
                        <a:off x="5409626" y="4835151"/>
                        <a:ext cx="2997200" cy="596900"/>
                      </a:xfrm>
                      <a:prstGeom prst="rect">
                        <a:avLst/>
                      </a:prstGeom>
                    </p:spPr>
                  </p:pic>
                </p:oleObj>
              </mc:Fallback>
            </mc:AlternateContent>
          </a:graphicData>
        </a:graphic>
      </p:graphicFrame>
    </p:spTree>
    <p:extLst>
      <p:ext uri="{BB962C8B-B14F-4D97-AF65-F5344CB8AC3E}">
        <p14:creationId xmlns:p14="http://schemas.microsoft.com/office/powerpoint/2010/main" val="5285663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Z:\RECURSOS DEE\DISEÑO Y FORMATOS\Fotos\OTRAS FOTOS\IMG_527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7" y="-27384"/>
            <a:ext cx="9184639" cy="7056784"/>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14">
            <a:extLst>
              <a:ext uri="{FF2B5EF4-FFF2-40B4-BE49-F238E27FC236}">
                <a16:creationId xmlns:a16="http://schemas.microsoft.com/office/drawing/2014/main" id="{7A0F47DC-4D96-5B43-820F-FB760FB0B44B}"/>
              </a:ext>
            </a:extLst>
          </p:cNvPr>
          <p:cNvSpPr/>
          <p:nvPr/>
        </p:nvSpPr>
        <p:spPr>
          <a:xfrm flipV="1">
            <a:off x="329972" y="-27385"/>
            <a:ext cx="3465695" cy="4104455"/>
          </a:xfrm>
          <a:prstGeom prst="rect">
            <a:avLst/>
          </a:prstGeom>
          <a:solidFill>
            <a:srgbClr val="F2AE3C">
              <a:alpha val="6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6" name="3 Marcador de texto"/>
          <p:cNvSpPr txBox="1">
            <a:spLocks/>
          </p:cNvSpPr>
          <p:nvPr/>
        </p:nvSpPr>
        <p:spPr>
          <a:xfrm>
            <a:off x="507253" y="1556792"/>
            <a:ext cx="3056635" cy="183260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es-CO" sz="2500" b="1" dirty="0">
                <a:solidFill>
                  <a:schemeClr val="bg1"/>
                </a:solidFill>
                <a:latin typeface="Montserrat-Regular"/>
                <a:cs typeface="Corbel"/>
              </a:rPr>
              <a:t>DELITOS CONTRA LA FAMILIA </a:t>
            </a:r>
          </a:p>
        </p:txBody>
      </p:sp>
      <p:sp>
        <p:nvSpPr>
          <p:cNvPr id="27" name="5 Marcador de texto"/>
          <p:cNvSpPr txBox="1">
            <a:spLocks/>
          </p:cNvSpPr>
          <p:nvPr/>
        </p:nvSpPr>
        <p:spPr>
          <a:xfrm>
            <a:off x="507253" y="620688"/>
            <a:ext cx="617468" cy="86726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es-CO" sz="6000" b="1" dirty="0">
                <a:solidFill>
                  <a:srgbClr val="3366CC"/>
                </a:solidFill>
                <a:latin typeface="Montserrat-Regular"/>
                <a:cs typeface="Corbel"/>
              </a:rPr>
              <a:t>5</a:t>
            </a:r>
          </a:p>
        </p:txBody>
      </p:sp>
      <p:cxnSp>
        <p:nvCxnSpPr>
          <p:cNvPr id="5" name="Conector recto 4"/>
          <p:cNvCxnSpPr/>
          <p:nvPr/>
        </p:nvCxnSpPr>
        <p:spPr>
          <a:xfrm>
            <a:off x="507253" y="3389396"/>
            <a:ext cx="30566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Imagen 2">
            <a:extLst>
              <a:ext uri="{FF2B5EF4-FFF2-40B4-BE49-F238E27FC236}">
                <a16:creationId xmlns:a16="http://schemas.microsoft.com/office/drawing/2014/main" id="{8EBA1EDD-7B23-8C49-44D5-64665D7F7517}"/>
              </a:ext>
            </a:extLst>
          </p:cNvPr>
          <p:cNvPicPr>
            <a:picLocks noChangeAspect="1"/>
          </p:cNvPicPr>
          <p:nvPr/>
        </p:nvPicPr>
        <p:blipFill rotWithShape="1">
          <a:blip r:embed="rId3">
            <a:extLst>
              <a:ext uri="{28A0092B-C50C-407E-A947-70E740481C1C}">
                <a14:useLocalDpi xmlns:a14="http://schemas.microsoft.com/office/drawing/2010/main" val="0"/>
              </a:ext>
            </a:extLst>
          </a:blip>
          <a:srcRect l="1153" t="2110" r="83288" b="87286"/>
          <a:stretch/>
        </p:blipFill>
        <p:spPr>
          <a:xfrm>
            <a:off x="514004" y="-6331"/>
            <a:ext cx="1668207" cy="698568"/>
          </a:xfrm>
          <a:prstGeom prst="rect">
            <a:avLst/>
          </a:prstGeom>
        </p:spPr>
      </p:pic>
      <p:pic>
        <p:nvPicPr>
          <p:cNvPr id="4" name="Imagen 3" descr="Forma&#10;&#10;Descripción generada automáticamente con confianza media">
            <a:extLst>
              <a:ext uri="{FF2B5EF4-FFF2-40B4-BE49-F238E27FC236}">
                <a16:creationId xmlns:a16="http://schemas.microsoft.com/office/drawing/2014/main" id="{3DF51BCE-B29E-B070-1058-5D9AC33B6B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9628" y="143756"/>
            <a:ext cx="1374260" cy="475621"/>
          </a:xfrm>
          <a:prstGeom prst="rect">
            <a:avLst/>
          </a:prstGeom>
        </p:spPr>
      </p:pic>
    </p:spTree>
    <p:extLst>
      <p:ext uri="{BB962C8B-B14F-4D97-AF65-F5344CB8AC3E}">
        <p14:creationId xmlns:p14="http://schemas.microsoft.com/office/powerpoint/2010/main" val="25111786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8 Objeto"/>
          <p:cNvGraphicFramePr>
            <a:graphicFrameLocks noChangeAspect="1"/>
          </p:cNvGraphicFramePr>
          <p:nvPr>
            <p:extLst>
              <p:ext uri="{D42A27DB-BD31-4B8C-83A1-F6EECF244321}">
                <p14:modId xmlns:p14="http://schemas.microsoft.com/office/powerpoint/2010/main" val="2765849314"/>
              </p:ext>
            </p:extLst>
          </p:nvPr>
        </p:nvGraphicFramePr>
        <p:xfrm>
          <a:off x="179512" y="3949503"/>
          <a:ext cx="4070968" cy="2431825"/>
        </p:xfrm>
        <a:graphic>
          <a:graphicData uri="http://schemas.openxmlformats.org/presentationml/2006/ole">
            <mc:AlternateContent xmlns:mc="http://schemas.openxmlformats.org/markup-compatibility/2006">
              <mc:Choice xmlns:v="urn:schemas-microsoft-com:vml" Requires="v">
                <p:oleObj name="Worksheet" r:id="rId2" imgW="3048038" imgH="1746096" progId="Excel.Sheet.12">
                  <p:link updateAutomatic="1"/>
                </p:oleObj>
              </mc:Choice>
              <mc:Fallback>
                <p:oleObj name="Worksheet" r:id="rId2" imgW="3048038" imgH="1746096" progId="Excel.Sheet.12">
                  <p:link updateAutomatic="1"/>
                  <p:pic>
                    <p:nvPicPr>
                      <p:cNvPr id="9" name="8 Objeto"/>
                      <p:cNvPicPr/>
                      <p:nvPr/>
                    </p:nvPicPr>
                    <p:blipFill>
                      <a:blip r:embed="rId3"/>
                      <a:stretch>
                        <a:fillRect/>
                      </a:stretch>
                    </p:blipFill>
                    <p:spPr>
                      <a:xfrm>
                        <a:off x="179512" y="3949503"/>
                        <a:ext cx="4070968" cy="2431825"/>
                      </a:xfrm>
                      <a:prstGeom prst="rect">
                        <a:avLst/>
                      </a:prstGeom>
                    </p:spPr>
                  </p:pic>
                </p:oleObj>
              </mc:Fallback>
            </mc:AlternateContent>
          </a:graphicData>
        </a:graphic>
      </p:graphicFrame>
      <p:sp>
        <p:nvSpPr>
          <p:cNvPr id="20" name="Rectángulo 14">
            <a:extLst>
              <a:ext uri="{FF2B5EF4-FFF2-40B4-BE49-F238E27FC236}">
                <a16:creationId xmlns:a16="http://schemas.microsoft.com/office/drawing/2014/main" id="{7A0F47DC-4D96-5B43-820F-FB760FB0B44B}"/>
              </a:ext>
            </a:extLst>
          </p:cNvPr>
          <p:cNvSpPr/>
          <p:nvPr/>
        </p:nvSpPr>
        <p:spPr>
          <a:xfrm flipV="1">
            <a:off x="119763" y="6257931"/>
            <a:ext cx="8844726" cy="436110"/>
          </a:xfrm>
          <a:prstGeom prst="rect">
            <a:avLst/>
          </a:prstGeom>
          <a:noFill/>
          <a:ln>
            <a:solidFill>
              <a:srgbClr val="0030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solidFill>
                <a:schemeClr val="tx1"/>
              </a:solidFill>
              <a:latin typeface="Bookman Old Style" panose="02050604050505020204" pitchFamily="18" charset="0"/>
            </a:endParaRPr>
          </a:p>
        </p:txBody>
      </p:sp>
      <p:sp>
        <p:nvSpPr>
          <p:cNvPr id="25" name="1 Marcador de texto"/>
          <p:cNvSpPr txBox="1">
            <a:spLocks/>
          </p:cNvSpPr>
          <p:nvPr/>
        </p:nvSpPr>
        <p:spPr>
          <a:xfrm>
            <a:off x="5508104" y="260648"/>
            <a:ext cx="3482622" cy="616357"/>
          </a:xfrm>
          <a:prstGeom prst="rect">
            <a:avLst/>
          </a:prstGeom>
        </p:spPr>
        <p:txBody>
          <a:bodyPr vert="horz" lIns="91440" tIns="45720" rIns="91440" bIns="45720" rtlCol="0" anchor="ctr"/>
          <a:lstStyle>
            <a:defPPr>
              <a:defRPr lang="es-C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CO" sz="1600" b="1" dirty="0">
                <a:solidFill>
                  <a:srgbClr val="3366CC"/>
                </a:solidFill>
                <a:latin typeface="Bookman Old Style" panose="02050604050505020204" pitchFamily="18" charset="0"/>
              </a:rPr>
              <a:t>VIOLENCIA INTRAFAMILIAR</a:t>
            </a:r>
          </a:p>
        </p:txBody>
      </p:sp>
      <p:sp>
        <p:nvSpPr>
          <p:cNvPr id="32" name="12 CuadroTexto"/>
          <p:cNvSpPr txBox="1"/>
          <p:nvPr/>
        </p:nvSpPr>
        <p:spPr>
          <a:xfrm>
            <a:off x="128123" y="1065400"/>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Histórico nacional</a:t>
            </a:r>
          </a:p>
        </p:txBody>
      </p:sp>
      <p:sp>
        <p:nvSpPr>
          <p:cNvPr id="37" name="15 CuadroTexto"/>
          <p:cNvSpPr txBox="1">
            <a:spLocks noChangeArrowheads="1"/>
          </p:cNvSpPr>
          <p:nvPr/>
        </p:nvSpPr>
        <p:spPr bwMode="auto">
          <a:xfrm>
            <a:off x="4932040" y="1062045"/>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6986" eaLnBrk="1" hangingPunct="1">
              <a:defRPr/>
            </a:pPr>
            <a:r>
              <a:rPr lang="es-CO" sz="1200" b="1" dirty="0">
                <a:solidFill>
                  <a:srgbClr val="3366CC"/>
                </a:solidFill>
                <a:latin typeface="Bookman Old Style" panose="02050604050505020204" pitchFamily="18" charset="0"/>
                <a:cs typeface="Arial Narrow"/>
              </a:rPr>
              <a:t>Corrido del año</a:t>
            </a:r>
            <a:endParaRPr lang="es-ES" sz="1200" b="1" dirty="0">
              <a:solidFill>
                <a:srgbClr val="3366CC"/>
              </a:solidFill>
              <a:latin typeface="Bookman Old Style" panose="02050604050505020204" pitchFamily="18" charset="0"/>
              <a:cs typeface="Arial Narrow"/>
            </a:endParaRPr>
          </a:p>
        </p:txBody>
      </p:sp>
      <p:sp>
        <p:nvSpPr>
          <p:cNvPr id="39" name="15 CuadroTexto"/>
          <p:cNvSpPr txBox="1">
            <a:spLocks noChangeArrowheads="1"/>
          </p:cNvSpPr>
          <p:nvPr/>
        </p:nvSpPr>
        <p:spPr bwMode="auto">
          <a:xfrm>
            <a:off x="4729716" y="4464697"/>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456986" eaLnBrk="1" hangingPunct="1">
              <a:defRPr/>
            </a:pPr>
            <a:r>
              <a:rPr lang="es-CO" sz="1200" b="1" dirty="0">
                <a:solidFill>
                  <a:srgbClr val="3366CC"/>
                </a:solidFill>
                <a:latin typeface="Bookman Old Style" panose="02050604050505020204" pitchFamily="18" charset="0"/>
                <a:cs typeface="Arial Narrow"/>
              </a:rPr>
              <a:t>Variación corrido del año</a:t>
            </a:r>
          </a:p>
        </p:txBody>
      </p:sp>
      <p:sp>
        <p:nvSpPr>
          <p:cNvPr id="46" name="Text Box 4"/>
          <p:cNvSpPr txBox="1">
            <a:spLocks noChangeArrowheads="1"/>
          </p:cNvSpPr>
          <p:nvPr/>
        </p:nvSpPr>
        <p:spPr bwMode="auto">
          <a:xfrm>
            <a:off x="7691096" y="6046731"/>
            <a:ext cx="1273393"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r"/>
            <a:r>
              <a:rPr lang="es-ES" altLang="es-CO" sz="700" b="1" dirty="0">
                <a:latin typeface="Bookman Old Style" panose="02050604050505020204" pitchFamily="18" charset="0"/>
                <a:cs typeface="Tahoma" pitchFamily="34" charset="0"/>
              </a:rPr>
              <a:t>Fuente: </a:t>
            </a:r>
            <a:r>
              <a:rPr lang="es-ES" altLang="es-CO" sz="700" dirty="0">
                <a:latin typeface="Bookman Old Style" panose="02050604050505020204" pitchFamily="18" charset="0"/>
                <a:cs typeface="Tahoma" pitchFamily="34" charset="0"/>
              </a:rPr>
              <a:t>Policía Nacional.</a:t>
            </a:r>
          </a:p>
        </p:txBody>
      </p:sp>
      <p:sp>
        <p:nvSpPr>
          <p:cNvPr id="30" name="2 Marcador de número de diapositiva"/>
          <p:cNvSpPr txBox="1">
            <a:spLocks/>
          </p:cNvSpPr>
          <p:nvPr/>
        </p:nvSpPr>
        <p:spPr bwMode="auto">
          <a:xfrm>
            <a:off x="8244408" y="6304235"/>
            <a:ext cx="67136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ctr" anchorCtr="0" compatLnSpc="1">
            <a:prstTxWarp prst="textNoShape">
              <a:avLst/>
            </a:prstTxWarp>
          </a:bodyPr>
          <a:lstStyle>
            <a:defPPr>
              <a:defRPr lang="es-ES"/>
            </a:defPPr>
            <a:lvl1pPr marL="0" algn="l" defTabSz="457200" rtl="0" eaLnBrk="1" latinLnBrk="0" hangingPunct="1">
              <a:defRPr sz="1800" kern="1200">
                <a:solidFill>
                  <a:schemeClr val="tx1"/>
                </a:solidFill>
                <a:latin typeface="Arial" charset="0"/>
                <a:ea typeface="+mn-ea"/>
                <a:cs typeface="+mn-cs"/>
              </a:defRPr>
            </a:lvl1pPr>
            <a:lvl2pPr marL="666723" indent="-256432" algn="l" defTabSz="457200" rtl="0" eaLnBrk="1" latinLnBrk="0" hangingPunct="1">
              <a:defRPr sz="1800" kern="1200">
                <a:solidFill>
                  <a:schemeClr val="tx1"/>
                </a:solidFill>
                <a:latin typeface="Arial" charset="0"/>
                <a:ea typeface="+mn-ea"/>
                <a:cs typeface="+mn-cs"/>
              </a:defRPr>
            </a:lvl2pPr>
            <a:lvl3pPr marL="1025728" indent="-205146" algn="l" defTabSz="457200" rtl="0" eaLnBrk="1" latinLnBrk="0" hangingPunct="1">
              <a:defRPr sz="1800" kern="1200">
                <a:solidFill>
                  <a:schemeClr val="tx1"/>
                </a:solidFill>
                <a:latin typeface="Arial" charset="0"/>
                <a:ea typeface="+mn-ea"/>
                <a:cs typeface="+mn-cs"/>
              </a:defRPr>
            </a:lvl3pPr>
            <a:lvl4pPr marL="1436019" indent="-205146" algn="l" defTabSz="457200" rtl="0" eaLnBrk="1" latinLnBrk="0" hangingPunct="1">
              <a:defRPr sz="1800" kern="1200">
                <a:solidFill>
                  <a:schemeClr val="tx1"/>
                </a:solidFill>
                <a:latin typeface="Arial" charset="0"/>
                <a:ea typeface="+mn-ea"/>
                <a:cs typeface="+mn-cs"/>
              </a:defRPr>
            </a:lvl4pPr>
            <a:lvl5pPr marL="1846311" indent="-205146" algn="l" defTabSz="457200" rtl="0" eaLnBrk="1" latinLnBrk="0" hangingPunct="1">
              <a:defRPr sz="1800" kern="1200">
                <a:solidFill>
                  <a:schemeClr val="tx1"/>
                </a:solidFill>
                <a:latin typeface="Arial" charset="0"/>
                <a:ea typeface="+mn-ea"/>
                <a:cs typeface="+mn-cs"/>
              </a:defRPr>
            </a:lvl5pPr>
            <a:lvl6pPr marL="2256602"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6pPr>
            <a:lvl7pPr marL="2666893"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7pPr>
            <a:lvl8pPr marL="3077185"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8pPr>
            <a:lvl9pPr marL="3487476"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9pPr>
          </a:lstStyle>
          <a:p>
            <a:pPr algn="r" defTabSz="820583" fontAlgn="base">
              <a:spcBef>
                <a:spcPct val="0"/>
              </a:spcBef>
              <a:spcAft>
                <a:spcPct val="0"/>
              </a:spcAft>
              <a:defRPr/>
            </a:pPr>
            <a:r>
              <a:rPr lang="es-CO" sz="1100" b="1" dirty="0">
                <a:latin typeface="Bookman Old Style" panose="02050604050505020204" pitchFamily="18" charset="0"/>
              </a:rPr>
              <a:t>33</a:t>
            </a:r>
          </a:p>
        </p:txBody>
      </p:sp>
      <p:sp>
        <p:nvSpPr>
          <p:cNvPr id="15" name="Text Box 4"/>
          <p:cNvSpPr txBox="1">
            <a:spLocks noChangeArrowheads="1"/>
          </p:cNvSpPr>
          <p:nvPr/>
        </p:nvSpPr>
        <p:spPr bwMode="auto">
          <a:xfrm>
            <a:off x="7092280" y="620688"/>
            <a:ext cx="1925816"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r>
              <a:rPr lang="es-ES" altLang="es-CO" sz="700" dirty="0">
                <a:latin typeface="Bookman Old Style" panose="02050604050505020204" pitchFamily="18" charset="0"/>
                <a:cs typeface="Tahoma" pitchFamily="34" charset="0"/>
              </a:rPr>
              <a:t>*Cifras preliminares sujetas a variación.</a:t>
            </a:r>
          </a:p>
        </p:txBody>
      </p:sp>
      <p:sp>
        <p:nvSpPr>
          <p:cNvPr id="16" name="Text Box 3"/>
          <p:cNvSpPr txBox="1">
            <a:spLocks noChangeArrowheads="1"/>
          </p:cNvSpPr>
          <p:nvPr/>
        </p:nvSpPr>
        <p:spPr bwMode="auto">
          <a:xfrm>
            <a:off x="139957" y="6391382"/>
            <a:ext cx="8032444" cy="20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just"/>
            <a:r>
              <a:rPr lang="es-CO" altLang="es-CO" sz="800" b="1" dirty="0">
                <a:latin typeface="Bookman Old Style" panose="02050604050505020204" pitchFamily="18" charset="0"/>
                <a:cs typeface="Tahoma" pitchFamily="34" charset="0"/>
              </a:rPr>
              <a:t>Definición: </a:t>
            </a:r>
            <a:r>
              <a:rPr lang="es-CO" altLang="es-CO" sz="800" dirty="0">
                <a:latin typeface="Bookman Old Style" panose="02050604050505020204" pitchFamily="18" charset="0"/>
                <a:cs typeface="Tahoma" pitchFamily="34" charset="0"/>
              </a:rPr>
              <a:t>La Ley 599 de 2000 define la violencia familiar como el que maltrate física, síquica o sexualmente a cualquier miembro de su núcleo familiar.</a:t>
            </a:r>
          </a:p>
        </p:txBody>
      </p:sp>
      <p:graphicFrame>
        <p:nvGraphicFramePr>
          <p:cNvPr id="6" name="5 Objeto"/>
          <p:cNvGraphicFramePr>
            <a:graphicFrameLocks noChangeAspect="1"/>
          </p:cNvGraphicFramePr>
          <p:nvPr>
            <p:extLst>
              <p:ext uri="{D42A27DB-BD31-4B8C-83A1-F6EECF244321}">
                <p14:modId xmlns:p14="http://schemas.microsoft.com/office/powerpoint/2010/main" val="784237269"/>
              </p:ext>
            </p:extLst>
          </p:nvPr>
        </p:nvGraphicFramePr>
        <p:xfrm>
          <a:off x="251520" y="1353544"/>
          <a:ext cx="4104456" cy="2431825"/>
        </p:xfrm>
        <a:graphic>
          <a:graphicData uri="http://schemas.openxmlformats.org/presentationml/2006/ole">
            <mc:AlternateContent xmlns:mc="http://schemas.openxmlformats.org/markup-compatibility/2006">
              <mc:Choice xmlns:v="urn:schemas-microsoft-com:vml" Requires="v">
                <p:oleObj name="Worksheet" r:id="rId4" imgW="3086114" imgH="1739811" progId="Excel.Sheet.12">
                  <p:link updateAutomatic="1"/>
                </p:oleObj>
              </mc:Choice>
              <mc:Fallback>
                <p:oleObj name="Worksheet" r:id="rId4" imgW="3086114" imgH="1739811" progId="Excel.Sheet.12">
                  <p:link updateAutomatic="1"/>
                  <p:pic>
                    <p:nvPicPr>
                      <p:cNvPr id="6" name="5 Objeto"/>
                      <p:cNvPicPr/>
                      <p:nvPr/>
                    </p:nvPicPr>
                    <p:blipFill>
                      <a:blip r:embed="rId5"/>
                      <a:stretch>
                        <a:fillRect/>
                      </a:stretch>
                    </p:blipFill>
                    <p:spPr>
                      <a:xfrm>
                        <a:off x="251520" y="1353544"/>
                        <a:ext cx="4104456" cy="2431825"/>
                      </a:xfrm>
                      <a:prstGeom prst="rect">
                        <a:avLst/>
                      </a:prstGeom>
                    </p:spPr>
                  </p:pic>
                </p:oleObj>
              </mc:Fallback>
            </mc:AlternateContent>
          </a:graphicData>
        </a:graphic>
      </p:graphicFrame>
      <p:graphicFrame>
        <p:nvGraphicFramePr>
          <p:cNvPr id="7" name="6 Objeto"/>
          <p:cNvGraphicFramePr>
            <a:graphicFrameLocks noChangeAspect="1"/>
          </p:cNvGraphicFramePr>
          <p:nvPr>
            <p:extLst>
              <p:ext uri="{D42A27DB-BD31-4B8C-83A1-F6EECF244321}">
                <p14:modId xmlns:p14="http://schemas.microsoft.com/office/powerpoint/2010/main" val="1298091074"/>
              </p:ext>
            </p:extLst>
          </p:nvPr>
        </p:nvGraphicFramePr>
        <p:xfrm>
          <a:off x="4932040" y="1304740"/>
          <a:ext cx="4083837" cy="2476255"/>
        </p:xfrm>
        <a:graphic>
          <a:graphicData uri="http://schemas.openxmlformats.org/presentationml/2006/ole">
            <mc:AlternateContent xmlns:mc="http://schemas.openxmlformats.org/markup-compatibility/2006">
              <mc:Choice xmlns:v="urn:schemas-microsoft-com:vml" Requires="v">
                <p:oleObj name="Worksheet" r:id="rId6" imgW="3048038" imgH="1746096" progId="Excel.Sheet.12">
                  <p:link updateAutomatic="1"/>
                </p:oleObj>
              </mc:Choice>
              <mc:Fallback>
                <p:oleObj name="Worksheet" r:id="rId6" imgW="3048038" imgH="1746096" progId="Excel.Sheet.12">
                  <p:link updateAutomatic="1"/>
                  <p:pic>
                    <p:nvPicPr>
                      <p:cNvPr id="7" name="6 Objeto"/>
                      <p:cNvPicPr/>
                      <p:nvPr/>
                    </p:nvPicPr>
                    <p:blipFill>
                      <a:blip r:embed="rId7"/>
                      <a:stretch>
                        <a:fillRect/>
                      </a:stretch>
                    </p:blipFill>
                    <p:spPr>
                      <a:xfrm>
                        <a:off x="4932040" y="1304740"/>
                        <a:ext cx="4083837" cy="2476255"/>
                      </a:xfrm>
                      <a:prstGeom prst="rect">
                        <a:avLst/>
                      </a:prstGeom>
                    </p:spPr>
                  </p:pic>
                </p:oleObj>
              </mc:Fallback>
            </mc:AlternateContent>
          </a:graphicData>
        </a:graphic>
      </p:graphicFrame>
      <p:sp>
        <p:nvSpPr>
          <p:cNvPr id="38" name="5 CuadroTexto"/>
          <p:cNvSpPr txBox="1"/>
          <p:nvPr/>
        </p:nvSpPr>
        <p:spPr>
          <a:xfrm>
            <a:off x="117418" y="3749229"/>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Comparativo mensual</a:t>
            </a:r>
          </a:p>
        </p:txBody>
      </p:sp>
      <p:graphicFrame>
        <p:nvGraphicFramePr>
          <p:cNvPr id="3" name="Objeto 2">
            <a:extLst>
              <a:ext uri="{FF2B5EF4-FFF2-40B4-BE49-F238E27FC236}">
                <a16:creationId xmlns:a16="http://schemas.microsoft.com/office/drawing/2014/main" id="{F2F29639-7ECA-B6CC-90BF-5BD3D51A4EE1}"/>
              </a:ext>
            </a:extLst>
          </p:cNvPr>
          <p:cNvGraphicFramePr>
            <a:graphicFrameLocks noChangeAspect="1"/>
          </p:cNvGraphicFramePr>
          <p:nvPr>
            <p:extLst>
              <p:ext uri="{D42A27DB-BD31-4B8C-83A1-F6EECF244321}">
                <p14:modId xmlns:p14="http://schemas.microsoft.com/office/powerpoint/2010/main" val="817875093"/>
              </p:ext>
            </p:extLst>
          </p:nvPr>
        </p:nvGraphicFramePr>
        <p:xfrm>
          <a:off x="5343525" y="4903788"/>
          <a:ext cx="2997200" cy="596900"/>
        </p:xfrm>
        <a:graphic>
          <a:graphicData uri="http://schemas.openxmlformats.org/presentationml/2006/ole">
            <mc:AlternateContent xmlns:mc="http://schemas.openxmlformats.org/markup-compatibility/2006">
              <mc:Choice xmlns:v="urn:schemas-microsoft-com:vml" Requires="v">
                <p:oleObj name="Worksheet" r:id="rId8" imgW="2997103" imgH="596780" progId="Excel.Sheet.12">
                  <p:link updateAutomatic="1"/>
                </p:oleObj>
              </mc:Choice>
              <mc:Fallback>
                <p:oleObj name="Worksheet" r:id="rId8" imgW="2997103" imgH="596780" progId="Excel.Sheet.12">
                  <p:link updateAutomatic="1"/>
                  <p:pic>
                    <p:nvPicPr>
                      <p:cNvPr id="0" name=""/>
                      <p:cNvPicPr/>
                      <p:nvPr/>
                    </p:nvPicPr>
                    <p:blipFill>
                      <a:blip r:embed="rId9"/>
                      <a:stretch>
                        <a:fillRect/>
                      </a:stretch>
                    </p:blipFill>
                    <p:spPr>
                      <a:xfrm>
                        <a:off x="5343525" y="4903788"/>
                        <a:ext cx="2997200" cy="596900"/>
                      </a:xfrm>
                      <a:prstGeom prst="rect">
                        <a:avLst/>
                      </a:prstGeom>
                    </p:spPr>
                  </p:pic>
                </p:oleObj>
              </mc:Fallback>
            </mc:AlternateContent>
          </a:graphicData>
        </a:graphic>
      </p:graphicFrame>
    </p:spTree>
    <p:extLst>
      <p:ext uri="{BB962C8B-B14F-4D97-AF65-F5344CB8AC3E}">
        <p14:creationId xmlns:p14="http://schemas.microsoft.com/office/powerpoint/2010/main" val="8791994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522E1B7-7B24-4708-D5F0-9C6B2733805F}"/>
              </a:ext>
            </a:extLst>
          </p:cNvPr>
          <p:cNvPicPr>
            <a:picLocks noChangeAspect="1"/>
          </p:cNvPicPr>
          <p:nvPr/>
        </p:nvPicPr>
        <p:blipFill>
          <a:blip r:embed="rId2"/>
          <a:stretch>
            <a:fillRect/>
          </a:stretch>
        </p:blipFill>
        <p:spPr>
          <a:xfrm>
            <a:off x="0" y="0"/>
            <a:ext cx="9144000" cy="6857999"/>
          </a:xfrm>
          <a:prstGeom prst="rect">
            <a:avLst/>
          </a:prstGeom>
        </p:spPr>
      </p:pic>
      <p:sp>
        <p:nvSpPr>
          <p:cNvPr id="8" name="Rectángulo 14">
            <a:extLst>
              <a:ext uri="{FF2B5EF4-FFF2-40B4-BE49-F238E27FC236}">
                <a16:creationId xmlns:a16="http://schemas.microsoft.com/office/drawing/2014/main" id="{7A0F47DC-4D96-5B43-820F-FB760FB0B44B}"/>
              </a:ext>
            </a:extLst>
          </p:cNvPr>
          <p:cNvSpPr/>
          <p:nvPr/>
        </p:nvSpPr>
        <p:spPr>
          <a:xfrm flipV="1">
            <a:off x="329972" y="-27385"/>
            <a:ext cx="3465695" cy="4104455"/>
          </a:xfrm>
          <a:prstGeom prst="rect">
            <a:avLst/>
          </a:prstGeom>
          <a:solidFill>
            <a:srgbClr val="F2AE3C">
              <a:alpha val="6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6" name="3 Marcador de texto"/>
          <p:cNvSpPr txBox="1">
            <a:spLocks/>
          </p:cNvSpPr>
          <p:nvPr/>
        </p:nvSpPr>
        <p:spPr>
          <a:xfrm>
            <a:off x="507253" y="1556792"/>
            <a:ext cx="3200651" cy="183260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es-MX" sz="2500" b="1" dirty="0">
                <a:solidFill>
                  <a:schemeClr val="bg1"/>
                </a:solidFill>
                <a:latin typeface="Montserrat-Regular"/>
                <a:cs typeface="Corbel"/>
              </a:rPr>
              <a:t>DELITOS CONTRA LA PROTECCIÓN DE LA INFORMACIÓN Y DE LOS DATOS</a:t>
            </a:r>
            <a:endParaRPr lang="es-CO" sz="2500" b="1" dirty="0">
              <a:solidFill>
                <a:schemeClr val="bg1"/>
              </a:solidFill>
              <a:latin typeface="Montserrat-Regular"/>
              <a:cs typeface="Corbel"/>
            </a:endParaRPr>
          </a:p>
        </p:txBody>
      </p:sp>
      <p:sp>
        <p:nvSpPr>
          <p:cNvPr id="27" name="5 Marcador de texto"/>
          <p:cNvSpPr txBox="1">
            <a:spLocks/>
          </p:cNvSpPr>
          <p:nvPr/>
        </p:nvSpPr>
        <p:spPr>
          <a:xfrm>
            <a:off x="507253" y="620688"/>
            <a:ext cx="617468" cy="86726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es-CO" sz="6000" b="1" dirty="0">
                <a:solidFill>
                  <a:srgbClr val="3366CC"/>
                </a:solidFill>
                <a:latin typeface="Montserrat-Regular"/>
                <a:cs typeface="Corbel"/>
              </a:rPr>
              <a:t>6</a:t>
            </a:r>
          </a:p>
        </p:txBody>
      </p:sp>
      <p:cxnSp>
        <p:nvCxnSpPr>
          <p:cNvPr id="5" name="Conector recto 4"/>
          <p:cNvCxnSpPr/>
          <p:nvPr/>
        </p:nvCxnSpPr>
        <p:spPr>
          <a:xfrm>
            <a:off x="514004" y="3573016"/>
            <a:ext cx="30566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Imagen 2">
            <a:extLst>
              <a:ext uri="{FF2B5EF4-FFF2-40B4-BE49-F238E27FC236}">
                <a16:creationId xmlns:a16="http://schemas.microsoft.com/office/drawing/2014/main" id="{8EBA1EDD-7B23-8C49-44D5-64665D7F7517}"/>
              </a:ext>
            </a:extLst>
          </p:cNvPr>
          <p:cNvPicPr>
            <a:picLocks noChangeAspect="1"/>
          </p:cNvPicPr>
          <p:nvPr/>
        </p:nvPicPr>
        <p:blipFill rotWithShape="1">
          <a:blip r:embed="rId3">
            <a:extLst>
              <a:ext uri="{28A0092B-C50C-407E-A947-70E740481C1C}">
                <a14:useLocalDpi xmlns:a14="http://schemas.microsoft.com/office/drawing/2010/main" val="0"/>
              </a:ext>
            </a:extLst>
          </a:blip>
          <a:srcRect l="1153" t="2110" r="83288" b="87286"/>
          <a:stretch/>
        </p:blipFill>
        <p:spPr>
          <a:xfrm>
            <a:off x="514004" y="-6331"/>
            <a:ext cx="1668207" cy="698568"/>
          </a:xfrm>
          <a:prstGeom prst="rect">
            <a:avLst/>
          </a:prstGeom>
        </p:spPr>
      </p:pic>
      <p:pic>
        <p:nvPicPr>
          <p:cNvPr id="4" name="Imagen 3" descr="Forma&#10;&#10;Descripción generada automáticamente con confianza media">
            <a:extLst>
              <a:ext uri="{FF2B5EF4-FFF2-40B4-BE49-F238E27FC236}">
                <a16:creationId xmlns:a16="http://schemas.microsoft.com/office/drawing/2014/main" id="{3DF51BCE-B29E-B070-1058-5D9AC33B6B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9628" y="143756"/>
            <a:ext cx="1374260" cy="475621"/>
          </a:xfrm>
          <a:prstGeom prst="rect">
            <a:avLst/>
          </a:prstGeom>
        </p:spPr>
      </p:pic>
    </p:spTree>
    <p:extLst>
      <p:ext uri="{BB962C8B-B14F-4D97-AF65-F5344CB8AC3E}">
        <p14:creationId xmlns:p14="http://schemas.microsoft.com/office/powerpoint/2010/main" val="3254444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o 4">
            <a:extLst>
              <a:ext uri="{FF2B5EF4-FFF2-40B4-BE49-F238E27FC236}">
                <a16:creationId xmlns:a16="http://schemas.microsoft.com/office/drawing/2014/main" id="{EF0F1DFD-ADAC-D01E-5477-04023B14B8E9}"/>
              </a:ext>
            </a:extLst>
          </p:cNvPr>
          <p:cNvGraphicFramePr>
            <a:graphicFrameLocks noChangeAspect="1"/>
          </p:cNvGraphicFramePr>
          <p:nvPr>
            <p:extLst>
              <p:ext uri="{D42A27DB-BD31-4B8C-83A1-F6EECF244321}">
                <p14:modId xmlns:p14="http://schemas.microsoft.com/office/powerpoint/2010/main" val="847881960"/>
              </p:ext>
            </p:extLst>
          </p:nvPr>
        </p:nvGraphicFramePr>
        <p:xfrm>
          <a:off x="211963" y="3933056"/>
          <a:ext cx="4072005" cy="2361082"/>
        </p:xfrm>
        <a:graphic>
          <a:graphicData uri="http://schemas.openxmlformats.org/presentationml/2006/ole">
            <mc:AlternateContent xmlns:mc="http://schemas.openxmlformats.org/markup-compatibility/2006">
              <mc:Choice xmlns:v="urn:schemas-microsoft-com:vml" Requires="v">
                <p:oleObj name="Worksheet" r:id="rId2" imgW="3048038" imgH="1739811" progId="Excel.Sheet.12">
                  <p:link updateAutomatic="1"/>
                </p:oleObj>
              </mc:Choice>
              <mc:Fallback>
                <p:oleObj name="Worksheet" r:id="rId2" imgW="3048038" imgH="1739811" progId="Excel.Sheet.12">
                  <p:link updateAutomatic="1"/>
                  <p:pic>
                    <p:nvPicPr>
                      <p:cNvPr id="0" name=""/>
                      <p:cNvPicPr/>
                      <p:nvPr/>
                    </p:nvPicPr>
                    <p:blipFill>
                      <a:blip r:embed="rId3"/>
                      <a:stretch>
                        <a:fillRect/>
                      </a:stretch>
                    </p:blipFill>
                    <p:spPr>
                      <a:xfrm>
                        <a:off x="211963" y="3933056"/>
                        <a:ext cx="4072005" cy="2361082"/>
                      </a:xfrm>
                      <a:prstGeom prst="rect">
                        <a:avLst/>
                      </a:prstGeom>
                    </p:spPr>
                  </p:pic>
                </p:oleObj>
              </mc:Fallback>
            </mc:AlternateContent>
          </a:graphicData>
        </a:graphic>
      </p:graphicFrame>
      <p:sp>
        <p:nvSpPr>
          <p:cNvPr id="20" name="Rectángulo 14">
            <a:extLst>
              <a:ext uri="{FF2B5EF4-FFF2-40B4-BE49-F238E27FC236}">
                <a16:creationId xmlns:a16="http://schemas.microsoft.com/office/drawing/2014/main" id="{7A0F47DC-4D96-5B43-820F-FB760FB0B44B}"/>
              </a:ext>
            </a:extLst>
          </p:cNvPr>
          <p:cNvSpPr/>
          <p:nvPr/>
        </p:nvSpPr>
        <p:spPr>
          <a:xfrm flipV="1">
            <a:off x="119763" y="6257931"/>
            <a:ext cx="8844726" cy="436110"/>
          </a:xfrm>
          <a:prstGeom prst="rect">
            <a:avLst/>
          </a:prstGeom>
          <a:noFill/>
          <a:ln>
            <a:solidFill>
              <a:srgbClr val="0030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solidFill>
                <a:schemeClr val="tx1"/>
              </a:solidFill>
              <a:latin typeface="Bookman Old Style" panose="02050604050505020204" pitchFamily="18" charset="0"/>
            </a:endParaRPr>
          </a:p>
        </p:txBody>
      </p:sp>
      <p:sp>
        <p:nvSpPr>
          <p:cNvPr id="25" name="1 Marcador de texto"/>
          <p:cNvSpPr txBox="1">
            <a:spLocks/>
          </p:cNvSpPr>
          <p:nvPr/>
        </p:nvSpPr>
        <p:spPr>
          <a:xfrm>
            <a:off x="5508104" y="260648"/>
            <a:ext cx="3482622" cy="616357"/>
          </a:xfrm>
          <a:prstGeom prst="rect">
            <a:avLst/>
          </a:prstGeom>
        </p:spPr>
        <p:txBody>
          <a:bodyPr vert="horz" lIns="91440" tIns="45720" rIns="91440" bIns="45720" rtlCol="0" anchor="ctr"/>
          <a:lstStyle>
            <a:defPPr>
              <a:defRPr lang="es-C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CO" sz="1600" b="1" dirty="0">
                <a:solidFill>
                  <a:srgbClr val="3366CC"/>
                </a:solidFill>
                <a:latin typeface="Bookman Old Style" panose="02050604050505020204" pitchFamily="18" charset="0"/>
              </a:rPr>
              <a:t>DELITOS INFORMÁTICOS</a:t>
            </a:r>
          </a:p>
        </p:txBody>
      </p:sp>
      <p:sp>
        <p:nvSpPr>
          <p:cNvPr id="32" name="12 CuadroTexto"/>
          <p:cNvSpPr txBox="1"/>
          <p:nvPr/>
        </p:nvSpPr>
        <p:spPr>
          <a:xfrm>
            <a:off x="128123" y="1065400"/>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Histórico nacional</a:t>
            </a:r>
          </a:p>
        </p:txBody>
      </p:sp>
      <p:sp>
        <p:nvSpPr>
          <p:cNvPr id="37" name="15 CuadroTexto"/>
          <p:cNvSpPr txBox="1">
            <a:spLocks noChangeArrowheads="1"/>
          </p:cNvSpPr>
          <p:nvPr/>
        </p:nvSpPr>
        <p:spPr bwMode="auto">
          <a:xfrm>
            <a:off x="4932040" y="1062045"/>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6986" eaLnBrk="1" hangingPunct="1">
              <a:defRPr/>
            </a:pPr>
            <a:r>
              <a:rPr lang="es-CO" sz="1200" b="1" dirty="0">
                <a:solidFill>
                  <a:srgbClr val="3366CC"/>
                </a:solidFill>
                <a:latin typeface="Bookman Old Style" panose="02050604050505020204" pitchFamily="18" charset="0"/>
                <a:cs typeface="Arial Narrow"/>
              </a:rPr>
              <a:t>Corrido del año</a:t>
            </a:r>
            <a:endParaRPr lang="es-ES" sz="1200" b="1" dirty="0">
              <a:solidFill>
                <a:srgbClr val="3366CC"/>
              </a:solidFill>
              <a:latin typeface="Bookman Old Style" panose="02050604050505020204" pitchFamily="18" charset="0"/>
              <a:cs typeface="Arial Narrow"/>
            </a:endParaRPr>
          </a:p>
        </p:txBody>
      </p:sp>
      <p:sp>
        <p:nvSpPr>
          <p:cNvPr id="39" name="15 CuadroTexto"/>
          <p:cNvSpPr txBox="1">
            <a:spLocks noChangeArrowheads="1"/>
          </p:cNvSpPr>
          <p:nvPr/>
        </p:nvSpPr>
        <p:spPr bwMode="auto">
          <a:xfrm>
            <a:off x="4729716" y="4464697"/>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456986" eaLnBrk="1" hangingPunct="1">
              <a:defRPr/>
            </a:pPr>
            <a:r>
              <a:rPr lang="es-CO" sz="1200" b="1" dirty="0">
                <a:solidFill>
                  <a:srgbClr val="3366CC"/>
                </a:solidFill>
                <a:latin typeface="Bookman Old Style" panose="02050604050505020204" pitchFamily="18" charset="0"/>
                <a:cs typeface="Arial Narrow"/>
              </a:rPr>
              <a:t>Variación corrido del año</a:t>
            </a:r>
          </a:p>
        </p:txBody>
      </p:sp>
      <p:sp>
        <p:nvSpPr>
          <p:cNvPr id="46" name="Text Box 4"/>
          <p:cNvSpPr txBox="1">
            <a:spLocks noChangeArrowheads="1"/>
          </p:cNvSpPr>
          <p:nvPr/>
        </p:nvSpPr>
        <p:spPr bwMode="auto">
          <a:xfrm>
            <a:off x="7691096" y="6046731"/>
            <a:ext cx="1273393"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r"/>
            <a:r>
              <a:rPr lang="es-ES" altLang="es-CO" sz="700" b="1" dirty="0">
                <a:latin typeface="Bookman Old Style" panose="02050604050505020204" pitchFamily="18" charset="0"/>
                <a:cs typeface="Tahoma" pitchFamily="34" charset="0"/>
              </a:rPr>
              <a:t>Fuente: </a:t>
            </a:r>
            <a:r>
              <a:rPr lang="es-ES" altLang="es-CO" sz="700" dirty="0">
                <a:latin typeface="Bookman Old Style" panose="02050604050505020204" pitchFamily="18" charset="0"/>
                <a:cs typeface="Tahoma" pitchFamily="34" charset="0"/>
              </a:rPr>
              <a:t>Policía Nacional.</a:t>
            </a:r>
          </a:p>
        </p:txBody>
      </p:sp>
      <p:sp>
        <p:nvSpPr>
          <p:cNvPr id="30" name="2 Marcador de número de diapositiva"/>
          <p:cNvSpPr txBox="1">
            <a:spLocks/>
          </p:cNvSpPr>
          <p:nvPr/>
        </p:nvSpPr>
        <p:spPr bwMode="auto">
          <a:xfrm>
            <a:off x="8244408" y="6304235"/>
            <a:ext cx="67136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ctr" anchorCtr="0" compatLnSpc="1">
            <a:prstTxWarp prst="textNoShape">
              <a:avLst/>
            </a:prstTxWarp>
          </a:bodyPr>
          <a:lstStyle>
            <a:defPPr>
              <a:defRPr lang="es-ES"/>
            </a:defPPr>
            <a:lvl1pPr marL="0" algn="l" defTabSz="457200" rtl="0" eaLnBrk="1" latinLnBrk="0" hangingPunct="1">
              <a:defRPr sz="1800" kern="1200">
                <a:solidFill>
                  <a:schemeClr val="tx1"/>
                </a:solidFill>
                <a:latin typeface="Arial" charset="0"/>
                <a:ea typeface="+mn-ea"/>
                <a:cs typeface="+mn-cs"/>
              </a:defRPr>
            </a:lvl1pPr>
            <a:lvl2pPr marL="666723" indent="-256432" algn="l" defTabSz="457200" rtl="0" eaLnBrk="1" latinLnBrk="0" hangingPunct="1">
              <a:defRPr sz="1800" kern="1200">
                <a:solidFill>
                  <a:schemeClr val="tx1"/>
                </a:solidFill>
                <a:latin typeface="Arial" charset="0"/>
                <a:ea typeface="+mn-ea"/>
                <a:cs typeface="+mn-cs"/>
              </a:defRPr>
            </a:lvl2pPr>
            <a:lvl3pPr marL="1025728" indent="-205146" algn="l" defTabSz="457200" rtl="0" eaLnBrk="1" latinLnBrk="0" hangingPunct="1">
              <a:defRPr sz="1800" kern="1200">
                <a:solidFill>
                  <a:schemeClr val="tx1"/>
                </a:solidFill>
                <a:latin typeface="Arial" charset="0"/>
                <a:ea typeface="+mn-ea"/>
                <a:cs typeface="+mn-cs"/>
              </a:defRPr>
            </a:lvl3pPr>
            <a:lvl4pPr marL="1436019" indent="-205146" algn="l" defTabSz="457200" rtl="0" eaLnBrk="1" latinLnBrk="0" hangingPunct="1">
              <a:defRPr sz="1800" kern="1200">
                <a:solidFill>
                  <a:schemeClr val="tx1"/>
                </a:solidFill>
                <a:latin typeface="Arial" charset="0"/>
                <a:ea typeface="+mn-ea"/>
                <a:cs typeface="+mn-cs"/>
              </a:defRPr>
            </a:lvl4pPr>
            <a:lvl5pPr marL="1846311" indent="-205146" algn="l" defTabSz="457200" rtl="0" eaLnBrk="1" latinLnBrk="0" hangingPunct="1">
              <a:defRPr sz="1800" kern="1200">
                <a:solidFill>
                  <a:schemeClr val="tx1"/>
                </a:solidFill>
                <a:latin typeface="Arial" charset="0"/>
                <a:ea typeface="+mn-ea"/>
                <a:cs typeface="+mn-cs"/>
              </a:defRPr>
            </a:lvl5pPr>
            <a:lvl6pPr marL="2256602"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6pPr>
            <a:lvl7pPr marL="2666893"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7pPr>
            <a:lvl8pPr marL="3077185"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8pPr>
            <a:lvl9pPr marL="3487476"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9pPr>
          </a:lstStyle>
          <a:p>
            <a:pPr algn="r" defTabSz="820583" fontAlgn="base">
              <a:spcBef>
                <a:spcPct val="0"/>
              </a:spcBef>
              <a:spcAft>
                <a:spcPct val="0"/>
              </a:spcAft>
              <a:defRPr/>
            </a:pPr>
            <a:r>
              <a:rPr lang="es-CO" sz="1100" b="1" dirty="0">
                <a:latin typeface="Bookman Old Style" panose="02050604050505020204" pitchFamily="18" charset="0"/>
              </a:rPr>
              <a:t>35</a:t>
            </a:r>
          </a:p>
        </p:txBody>
      </p:sp>
      <p:sp>
        <p:nvSpPr>
          <p:cNvPr id="15" name="Text Box 4"/>
          <p:cNvSpPr txBox="1">
            <a:spLocks noChangeArrowheads="1"/>
          </p:cNvSpPr>
          <p:nvPr/>
        </p:nvSpPr>
        <p:spPr bwMode="auto">
          <a:xfrm>
            <a:off x="7092280" y="620688"/>
            <a:ext cx="1925816"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r>
              <a:rPr lang="es-ES" altLang="es-CO" sz="700" dirty="0">
                <a:latin typeface="Bookman Old Style" panose="02050604050505020204" pitchFamily="18" charset="0"/>
                <a:cs typeface="Tahoma" pitchFamily="34" charset="0"/>
              </a:rPr>
              <a:t>*Cifras preliminares sujetas a variación.</a:t>
            </a:r>
          </a:p>
        </p:txBody>
      </p:sp>
      <p:sp>
        <p:nvSpPr>
          <p:cNvPr id="16" name="Text Box 3"/>
          <p:cNvSpPr txBox="1">
            <a:spLocks noChangeArrowheads="1"/>
          </p:cNvSpPr>
          <p:nvPr/>
        </p:nvSpPr>
        <p:spPr bwMode="auto">
          <a:xfrm>
            <a:off x="139956" y="6309320"/>
            <a:ext cx="8392483" cy="40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just"/>
            <a:r>
              <a:rPr lang="es-CO" altLang="es-CO" sz="700" b="1" dirty="0">
                <a:latin typeface="Bookman Old Style" panose="02050604050505020204" pitchFamily="18" charset="0"/>
                <a:cs typeface="Tahoma" pitchFamily="34" charset="0"/>
              </a:rPr>
              <a:t>Definición: </a:t>
            </a:r>
            <a:r>
              <a:rPr lang="es-CO" altLang="es-CO" sz="700" dirty="0">
                <a:latin typeface="Bookman Old Style" panose="02050604050505020204" pitchFamily="18" charset="0"/>
                <a:cs typeface="Tahoma" pitchFamily="34" charset="0"/>
              </a:rPr>
              <a:t>Delitos</a:t>
            </a:r>
            <a:r>
              <a:rPr lang="es-MX" altLang="es-CO" sz="700" dirty="0">
                <a:latin typeface="Bookman Old Style" panose="02050604050505020204" pitchFamily="18" charset="0"/>
                <a:cs typeface="Tahoma" pitchFamily="34" charset="0"/>
              </a:rPr>
              <a:t> comprendidos en el Título VII BIS “De la protección de la información y de los datos” del Código Penal Colombiano (art. 269ª al 269J), Ley 599 de 2000, que relacionan los atentados con la confidencialidad, la integridad y la disponibilidad de los datos y de los sistemas informáticos, así como los atentados informáticos y otras infracciones. </a:t>
            </a:r>
            <a:r>
              <a:rPr lang="es-CO" altLang="es-CO" sz="700" b="1" dirty="0">
                <a:latin typeface="Bookman Old Style" panose="02050604050505020204" pitchFamily="18" charset="0"/>
                <a:cs typeface="Tahoma" pitchFamily="34" charset="0"/>
              </a:rPr>
              <a:t>Nota: Se realizó actualización de la serie histórica de los datos, debido a que se detecto un error en la descarga de la información por parte de la fuente primaria.</a:t>
            </a:r>
            <a:endParaRPr lang="es-CO" altLang="es-CO" sz="700" dirty="0">
              <a:latin typeface="Bookman Old Style" panose="02050604050505020204" pitchFamily="18" charset="0"/>
              <a:cs typeface="Tahoma" pitchFamily="34" charset="0"/>
            </a:endParaRPr>
          </a:p>
        </p:txBody>
      </p:sp>
      <p:sp>
        <p:nvSpPr>
          <p:cNvPr id="38" name="5 CuadroTexto"/>
          <p:cNvSpPr txBox="1"/>
          <p:nvPr/>
        </p:nvSpPr>
        <p:spPr>
          <a:xfrm>
            <a:off x="117418" y="3749229"/>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Comparativo mensual</a:t>
            </a:r>
          </a:p>
        </p:txBody>
      </p:sp>
      <p:graphicFrame>
        <p:nvGraphicFramePr>
          <p:cNvPr id="2" name="Objeto 1">
            <a:extLst>
              <a:ext uri="{FF2B5EF4-FFF2-40B4-BE49-F238E27FC236}">
                <a16:creationId xmlns:a16="http://schemas.microsoft.com/office/drawing/2014/main" id="{456EDE17-AA9D-345D-6063-1F8931BD3FED}"/>
              </a:ext>
            </a:extLst>
          </p:cNvPr>
          <p:cNvGraphicFramePr>
            <a:graphicFrameLocks noChangeAspect="1"/>
          </p:cNvGraphicFramePr>
          <p:nvPr>
            <p:extLst>
              <p:ext uri="{D42A27DB-BD31-4B8C-83A1-F6EECF244321}">
                <p14:modId xmlns:p14="http://schemas.microsoft.com/office/powerpoint/2010/main" val="1765029200"/>
              </p:ext>
            </p:extLst>
          </p:nvPr>
        </p:nvGraphicFramePr>
        <p:xfrm>
          <a:off x="211963" y="1296606"/>
          <a:ext cx="4072005" cy="2420426"/>
        </p:xfrm>
        <a:graphic>
          <a:graphicData uri="http://schemas.openxmlformats.org/presentationml/2006/ole">
            <mc:AlternateContent xmlns:mc="http://schemas.openxmlformats.org/markup-compatibility/2006">
              <mc:Choice xmlns:v="urn:schemas-microsoft-com:vml" Requires="v">
                <p:oleObj name="Worksheet" r:id="rId4" imgW="3086114" imgH="1739811" progId="Excel.Sheet.12">
                  <p:link updateAutomatic="1"/>
                </p:oleObj>
              </mc:Choice>
              <mc:Fallback>
                <p:oleObj name="Worksheet" r:id="rId4" imgW="3086114" imgH="1739811" progId="Excel.Sheet.12">
                  <p:link updateAutomatic="1"/>
                  <p:pic>
                    <p:nvPicPr>
                      <p:cNvPr id="0" name=""/>
                      <p:cNvPicPr/>
                      <p:nvPr/>
                    </p:nvPicPr>
                    <p:blipFill>
                      <a:blip r:embed="rId5"/>
                      <a:stretch>
                        <a:fillRect/>
                      </a:stretch>
                    </p:blipFill>
                    <p:spPr>
                      <a:xfrm>
                        <a:off x="211963" y="1296606"/>
                        <a:ext cx="4072005" cy="2420426"/>
                      </a:xfrm>
                      <a:prstGeom prst="rect">
                        <a:avLst/>
                      </a:prstGeom>
                    </p:spPr>
                  </p:pic>
                </p:oleObj>
              </mc:Fallback>
            </mc:AlternateContent>
          </a:graphicData>
        </a:graphic>
      </p:graphicFrame>
      <p:graphicFrame>
        <p:nvGraphicFramePr>
          <p:cNvPr id="4" name="Objeto 3">
            <a:extLst>
              <a:ext uri="{FF2B5EF4-FFF2-40B4-BE49-F238E27FC236}">
                <a16:creationId xmlns:a16="http://schemas.microsoft.com/office/drawing/2014/main" id="{4E4B34DF-BAC8-0732-B78B-9ED6E3E3849B}"/>
              </a:ext>
            </a:extLst>
          </p:cNvPr>
          <p:cNvGraphicFramePr>
            <a:graphicFrameLocks noChangeAspect="1"/>
          </p:cNvGraphicFramePr>
          <p:nvPr>
            <p:extLst>
              <p:ext uri="{D42A27DB-BD31-4B8C-83A1-F6EECF244321}">
                <p14:modId xmlns:p14="http://schemas.microsoft.com/office/powerpoint/2010/main" val="2620519318"/>
              </p:ext>
            </p:extLst>
          </p:nvPr>
        </p:nvGraphicFramePr>
        <p:xfrm>
          <a:off x="4860034" y="1340768"/>
          <a:ext cx="4024379" cy="2412029"/>
        </p:xfrm>
        <a:graphic>
          <a:graphicData uri="http://schemas.openxmlformats.org/presentationml/2006/ole">
            <mc:AlternateContent xmlns:mc="http://schemas.openxmlformats.org/markup-compatibility/2006">
              <mc:Choice xmlns:v="urn:schemas-microsoft-com:vml" Requires="v">
                <p:oleObj name="Worksheet" r:id="rId6" imgW="3048038" imgH="1746096" progId="Excel.Sheet.12">
                  <p:link updateAutomatic="1"/>
                </p:oleObj>
              </mc:Choice>
              <mc:Fallback>
                <p:oleObj name="Worksheet" r:id="rId6" imgW="3048038" imgH="1746096" progId="Excel.Sheet.12">
                  <p:link updateAutomatic="1"/>
                  <p:pic>
                    <p:nvPicPr>
                      <p:cNvPr id="0" name=""/>
                      <p:cNvPicPr/>
                      <p:nvPr/>
                    </p:nvPicPr>
                    <p:blipFill>
                      <a:blip r:embed="rId7"/>
                      <a:stretch>
                        <a:fillRect/>
                      </a:stretch>
                    </p:blipFill>
                    <p:spPr>
                      <a:xfrm>
                        <a:off x="4860034" y="1340768"/>
                        <a:ext cx="4024379" cy="2412029"/>
                      </a:xfrm>
                      <a:prstGeom prst="rect">
                        <a:avLst/>
                      </a:prstGeom>
                    </p:spPr>
                  </p:pic>
                </p:oleObj>
              </mc:Fallback>
            </mc:AlternateContent>
          </a:graphicData>
        </a:graphic>
      </p:graphicFrame>
      <p:graphicFrame>
        <p:nvGraphicFramePr>
          <p:cNvPr id="7" name="Objeto 6">
            <a:extLst>
              <a:ext uri="{FF2B5EF4-FFF2-40B4-BE49-F238E27FC236}">
                <a16:creationId xmlns:a16="http://schemas.microsoft.com/office/drawing/2014/main" id="{3C937FF7-B236-C8B1-6EC9-8CB5E3525668}"/>
              </a:ext>
            </a:extLst>
          </p:cNvPr>
          <p:cNvGraphicFramePr>
            <a:graphicFrameLocks noChangeAspect="1"/>
          </p:cNvGraphicFramePr>
          <p:nvPr>
            <p:extLst>
              <p:ext uri="{D42A27DB-BD31-4B8C-83A1-F6EECF244321}">
                <p14:modId xmlns:p14="http://schemas.microsoft.com/office/powerpoint/2010/main" val="771173442"/>
              </p:ext>
            </p:extLst>
          </p:nvPr>
        </p:nvGraphicFramePr>
        <p:xfrm>
          <a:off x="5508625" y="4984750"/>
          <a:ext cx="2997200" cy="596900"/>
        </p:xfrm>
        <a:graphic>
          <a:graphicData uri="http://schemas.openxmlformats.org/presentationml/2006/ole">
            <mc:AlternateContent xmlns:mc="http://schemas.openxmlformats.org/markup-compatibility/2006">
              <mc:Choice xmlns:v="urn:schemas-microsoft-com:vml" Requires="v">
                <p:oleObj name="Worksheet" r:id="rId8" imgW="2997103" imgH="596780" progId="Excel.Sheet.12">
                  <p:link updateAutomatic="1"/>
                </p:oleObj>
              </mc:Choice>
              <mc:Fallback>
                <p:oleObj name="Worksheet" r:id="rId8" imgW="2997103" imgH="596780" progId="Excel.Sheet.12">
                  <p:link updateAutomatic="1"/>
                  <p:pic>
                    <p:nvPicPr>
                      <p:cNvPr id="0" name=""/>
                      <p:cNvPicPr/>
                      <p:nvPr/>
                    </p:nvPicPr>
                    <p:blipFill>
                      <a:blip r:embed="rId9"/>
                      <a:stretch>
                        <a:fillRect/>
                      </a:stretch>
                    </p:blipFill>
                    <p:spPr>
                      <a:xfrm>
                        <a:off x="5508625" y="4984750"/>
                        <a:ext cx="2997200" cy="596900"/>
                      </a:xfrm>
                      <a:prstGeom prst="rect">
                        <a:avLst/>
                      </a:prstGeom>
                    </p:spPr>
                  </p:pic>
                </p:oleObj>
              </mc:Fallback>
            </mc:AlternateContent>
          </a:graphicData>
        </a:graphic>
      </p:graphicFrame>
    </p:spTree>
    <p:extLst>
      <p:ext uri="{BB962C8B-B14F-4D97-AF65-F5344CB8AC3E}">
        <p14:creationId xmlns:p14="http://schemas.microsoft.com/office/powerpoint/2010/main" val="23186525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560" y="0"/>
            <a:ext cx="10332640" cy="6858000"/>
          </a:xfrm>
          <a:prstGeom prst="rect">
            <a:avLst/>
          </a:prstGeom>
        </p:spPr>
      </p:pic>
      <p:sp>
        <p:nvSpPr>
          <p:cNvPr id="9" name="Rectángulo 14">
            <a:extLst>
              <a:ext uri="{FF2B5EF4-FFF2-40B4-BE49-F238E27FC236}">
                <a16:creationId xmlns:a16="http://schemas.microsoft.com/office/drawing/2014/main" id="{7A0F47DC-4D96-5B43-820F-FB760FB0B44B}"/>
              </a:ext>
            </a:extLst>
          </p:cNvPr>
          <p:cNvSpPr/>
          <p:nvPr/>
        </p:nvSpPr>
        <p:spPr>
          <a:xfrm flipV="1">
            <a:off x="329972" y="-2"/>
            <a:ext cx="3465695" cy="4077073"/>
          </a:xfrm>
          <a:prstGeom prst="rect">
            <a:avLst/>
          </a:prstGeom>
          <a:solidFill>
            <a:srgbClr val="F2AE3C">
              <a:alpha val="6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6" name="3 Marcador de texto"/>
          <p:cNvSpPr txBox="1">
            <a:spLocks/>
          </p:cNvSpPr>
          <p:nvPr/>
        </p:nvSpPr>
        <p:spPr>
          <a:xfrm>
            <a:off x="507253" y="1556792"/>
            <a:ext cx="3288414" cy="183260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es-CO" sz="2500" b="1" dirty="0">
                <a:solidFill>
                  <a:schemeClr val="bg1"/>
                </a:solidFill>
                <a:latin typeface="Montserrat-Regular"/>
                <a:cs typeface="Corbel"/>
              </a:rPr>
              <a:t>DELITOS CONTRA LOS RECURSOS NATURALES Y EL MEDIO AMBIENTE</a:t>
            </a:r>
          </a:p>
        </p:txBody>
      </p:sp>
      <p:sp>
        <p:nvSpPr>
          <p:cNvPr id="27" name="5 Marcador de texto"/>
          <p:cNvSpPr txBox="1">
            <a:spLocks/>
          </p:cNvSpPr>
          <p:nvPr/>
        </p:nvSpPr>
        <p:spPr>
          <a:xfrm>
            <a:off x="507253" y="620688"/>
            <a:ext cx="617468" cy="86726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es-CO" sz="6000" b="1" dirty="0">
                <a:solidFill>
                  <a:srgbClr val="3366CC"/>
                </a:solidFill>
                <a:latin typeface="Montserrat-Regular"/>
                <a:cs typeface="Corbel"/>
              </a:rPr>
              <a:t>7</a:t>
            </a:r>
          </a:p>
        </p:txBody>
      </p:sp>
      <p:cxnSp>
        <p:nvCxnSpPr>
          <p:cNvPr id="5" name="Conector recto 4"/>
          <p:cNvCxnSpPr/>
          <p:nvPr/>
        </p:nvCxnSpPr>
        <p:spPr>
          <a:xfrm>
            <a:off x="507253" y="3389396"/>
            <a:ext cx="30566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Imagen 2">
            <a:extLst>
              <a:ext uri="{FF2B5EF4-FFF2-40B4-BE49-F238E27FC236}">
                <a16:creationId xmlns:a16="http://schemas.microsoft.com/office/drawing/2014/main" id="{2048BEA0-77C1-FC72-EE44-63F3D3D14AC4}"/>
              </a:ext>
            </a:extLst>
          </p:cNvPr>
          <p:cNvPicPr>
            <a:picLocks noChangeAspect="1"/>
          </p:cNvPicPr>
          <p:nvPr/>
        </p:nvPicPr>
        <p:blipFill rotWithShape="1">
          <a:blip r:embed="rId3">
            <a:extLst>
              <a:ext uri="{28A0092B-C50C-407E-A947-70E740481C1C}">
                <a14:useLocalDpi xmlns:a14="http://schemas.microsoft.com/office/drawing/2010/main" val="0"/>
              </a:ext>
            </a:extLst>
          </a:blip>
          <a:srcRect l="1153" t="2110" r="83288" b="87286"/>
          <a:stretch/>
        </p:blipFill>
        <p:spPr>
          <a:xfrm>
            <a:off x="514004" y="-6331"/>
            <a:ext cx="1668207" cy="698568"/>
          </a:xfrm>
          <a:prstGeom prst="rect">
            <a:avLst/>
          </a:prstGeom>
        </p:spPr>
      </p:pic>
      <p:pic>
        <p:nvPicPr>
          <p:cNvPr id="6" name="Imagen 5" descr="Forma&#10;&#10;Descripción generada automáticamente con confianza media">
            <a:extLst>
              <a:ext uri="{FF2B5EF4-FFF2-40B4-BE49-F238E27FC236}">
                <a16:creationId xmlns:a16="http://schemas.microsoft.com/office/drawing/2014/main" id="{1F48118C-6DBE-5235-A5C5-71DFFE7EFB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9628" y="143756"/>
            <a:ext cx="1374260" cy="475621"/>
          </a:xfrm>
          <a:prstGeom prst="rect">
            <a:avLst/>
          </a:prstGeom>
        </p:spPr>
      </p:pic>
    </p:spTree>
    <p:extLst>
      <p:ext uri="{BB962C8B-B14F-4D97-AF65-F5344CB8AC3E}">
        <p14:creationId xmlns:p14="http://schemas.microsoft.com/office/powerpoint/2010/main" val="17599350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2 Marcador de número de diapositiva"/>
          <p:cNvSpPr txBox="1">
            <a:spLocks/>
          </p:cNvSpPr>
          <p:nvPr/>
        </p:nvSpPr>
        <p:spPr bwMode="auto">
          <a:xfrm>
            <a:off x="8244408" y="6304235"/>
            <a:ext cx="67136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ctr" anchorCtr="0" compatLnSpc="1">
            <a:prstTxWarp prst="textNoShape">
              <a:avLst/>
            </a:prstTxWarp>
          </a:bodyPr>
          <a:lstStyle>
            <a:defPPr>
              <a:defRPr lang="es-ES"/>
            </a:defPPr>
            <a:lvl1pPr marL="0" algn="l" defTabSz="457200" rtl="0" eaLnBrk="1" latinLnBrk="0" hangingPunct="1">
              <a:defRPr sz="1800" kern="1200">
                <a:solidFill>
                  <a:schemeClr val="tx1"/>
                </a:solidFill>
                <a:latin typeface="Arial" charset="0"/>
                <a:ea typeface="+mn-ea"/>
                <a:cs typeface="+mn-cs"/>
              </a:defRPr>
            </a:lvl1pPr>
            <a:lvl2pPr marL="666723" indent="-256432" algn="l" defTabSz="457200" rtl="0" eaLnBrk="1" latinLnBrk="0" hangingPunct="1">
              <a:defRPr sz="1800" kern="1200">
                <a:solidFill>
                  <a:schemeClr val="tx1"/>
                </a:solidFill>
                <a:latin typeface="Arial" charset="0"/>
                <a:ea typeface="+mn-ea"/>
                <a:cs typeface="+mn-cs"/>
              </a:defRPr>
            </a:lvl2pPr>
            <a:lvl3pPr marL="1025728" indent="-205146" algn="l" defTabSz="457200" rtl="0" eaLnBrk="1" latinLnBrk="0" hangingPunct="1">
              <a:defRPr sz="1800" kern="1200">
                <a:solidFill>
                  <a:schemeClr val="tx1"/>
                </a:solidFill>
                <a:latin typeface="Arial" charset="0"/>
                <a:ea typeface="+mn-ea"/>
                <a:cs typeface="+mn-cs"/>
              </a:defRPr>
            </a:lvl3pPr>
            <a:lvl4pPr marL="1436019" indent="-205146" algn="l" defTabSz="457200" rtl="0" eaLnBrk="1" latinLnBrk="0" hangingPunct="1">
              <a:defRPr sz="1800" kern="1200">
                <a:solidFill>
                  <a:schemeClr val="tx1"/>
                </a:solidFill>
                <a:latin typeface="Arial" charset="0"/>
                <a:ea typeface="+mn-ea"/>
                <a:cs typeface="+mn-cs"/>
              </a:defRPr>
            </a:lvl4pPr>
            <a:lvl5pPr marL="1846311" indent="-205146" algn="l" defTabSz="457200" rtl="0" eaLnBrk="1" latinLnBrk="0" hangingPunct="1">
              <a:defRPr sz="1800" kern="1200">
                <a:solidFill>
                  <a:schemeClr val="tx1"/>
                </a:solidFill>
                <a:latin typeface="Arial" charset="0"/>
                <a:ea typeface="+mn-ea"/>
                <a:cs typeface="+mn-cs"/>
              </a:defRPr>
            </a:lvl5pPr>
            <a:lvl6pPr marL="2256602"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6pPr>
            <a:lvl7pPr marL="2666893"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7pPr>
            <a:lvl8pPr marL="3077185"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8pPr>
            <a:lvl9pPr marL="3487476"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9pPr>
          </a:lstStyle>
          <a:p>
            <a:pPr algn="r" defTabSz="820583" fontAlgn="base">
              <a:spcBef>
                <a:spcPct val="0"/>
              </a:spcBef>
              <a:spcAft>
                <a:spcPct val="0"/>
              </a:spcAft>
              <a:defRPr/>
            </a:pPr>
            <a:r>
              <a:rPr lang="es-CO" sz="1100" b="1" dirty="0">
                <a:latin typeface="Bookman Old Style" panose="02050604050505020204" pitchFamily="18" charset="0"/>
              </a:rPr>
              <a:t>37</a:t>
            </a:r>
          </a:p>
        </p:txBody>
      </p:sp>
      <p:sp>
        <p:nvSpPr>
          <p:cNvPr id="31" name="1 Marcador de texto"/>
          <p:cNvSpPr txBox="1">
            <a:spLocks/>
          </p:cNvSpPr>
          <p:nvPr/>
        </p:nvSpPr>
        <p:spPr>
          <a:xfrm>
            <a:off x="4860033" y="406348"/>
            <a:ext cx="4176464" cy="616357"/>
          </a:xfrm>
          <a:prstGeom prst="rect">
            <a:avLst/>
          </a:prstGeom>
        </p:spPr>
        <p:txBody>
          <a:bodyPr vert="horz" lIns="91440" tIns="45720" rIns="91440" bIns="45720" rtlCol="0" anchor="ctr"/>
          <a:lstStyle>
            <a:defPPr>
              <a:defRPr lang="es-C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CO" b="1" dirty="0">
                <a:solidFill>
                  <a:srgbClr val="3366CC"/>
                </a:solidFill>
                <a:latin typeface="Bookman Old Style" panose="02050604050505020204" pitchFamily="18" charset="0"/>
              </a:rPr>
              <a:t>Agrupación de Delitos contra los Recursos Naturales y el Medio Ambiente (Ley 599 de 2000)</a:t>
            </a:r>
          </a:p>
          <a:p>
            <a:pPr algn="r"/>
            <a:endParaRPr lang="es-CO" b="1" dirty="0">
              <a:solidFill>
                <a:srgbClr val="3366CC"/>
              </a:solidFill>
              <a:latin typeface="Bookman Old Style" panose="02050604050505020204" pitchFamily="18" charset="0"/>
            </a:endParaRPr>
          </a:p>
        </p:txBody>
      </p:sp>
      <p:sp>
        <p:nvSpPr>
          <p:cNvPr id="45" name="22 Rectángulo redondeado"/>
          <p:cNvSpPr>
            <a:spLocks noChangeArrowheads="1"/>
          </p:cNvSpPr>
          <p:nvPr/>
        </p:nvSpPr>
        <p:spPr bwMode="auto">
          <a:xfrm>
            <a:off x="4620905" y="1891575"/>
            <a:ext cx="4395344" cy="883078"/>
          </a:xfrm>
          <a:prstGeom prst="rect">
            <a:avLst/>
          </a:prstGeom>
          <a:noFill/>
          <a:ln w="15875" algn="ctr">
            <a:noFill/>
            <a:round/>
            <a:headEnd/>
            <a:tailEnd/>
          </a:ln>
          <a:extLst>
            <a:ext uri="{909E8E84-426E-40DD-AFC4-6F175D3DCCD1}">
              <a14:hiddenFill xmlns:a14="http://schemas.microsoft.com/office/drawing/2010/main">
                <a:solidFill>
                  <a:srgbClr val="FFFFFF"/>
                </a:solidFill>
              </a14:hiddenFill>
            </a:ext>
          </a:extLst>
        </p:spPr>
        <p:txBody>
          <a:bodyPr wrap="squar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just">
              <a:spcBef>
                <a:spcPct val="50000"/>
              </a:spcBef>
            </a:pPr>
            <a:r>
              <a:rPr lang="es-CO" altLang="es-CO" sz="800" b="1" dirty="0">
                <a:latin typeface="Bookman Old Style" panose="02050604050505020204" pitchFamily="18" charset="0"/>
                <a:cs typeface="Tahoma" pitchFamily="34" charset="0"/>
              </a:rPr>
              <a:t>Definición: </a:t>
            </a:r>
            <a:r>
              <a:rPr lang="es-CO" altLang="es-CO" sz="800" dirty="0">
                <a:latin typeface="Bookman Old Style" panose="02050604050505020204" pitchFamily="18" charset="0"/>
                <a:cs typeface="Tahoma" pitchFamily="34" charset="0"/>
              </a:rPr>
              <a:t>la pesca ilegal es la acción en la que se pesque en zona prohibida, o con explosivos, sustancia venenosa, o deseque cuerpos de agua con propósitos pesqueros.</a:t>
            </a:r>
          </a:p>
          <a:p>
            <a:pPr algn="just">
              <a:spcBef>
                <a:spcPct val="50000"/>
              </a:spcBef>
            </a:pPr>
            <a:r>
              <a:rPr lang="es-CO" altLang="es-CO" sz="800" b="1" dirty="0">
                <a:latin typeface="Bookman Old Style" panose="02050604050505020204" pitchFamily="18" charset="0"/>
                <a:cs typeface="Tahoma" pitchFamily="34" charset="0"/>
              </a:rPr>
              <a:t>Definición: </a:t>
            </a:r>
            <a:r>
              <a:rPr lang="es-CO" altLang="es-CO" sz="800" dirty="0">
                <a:latin typeface="Bookman Old Style" panose="02050604050505020204" pitchFamily="18" charset="0"/>
                <a:cs typeface="Tahoma" pitchFamily="34" charset="0"/>
              </a:rPr>
              <a:t>la caza ilegal es la acción en la que sin permiso de autoridad competente o infringiendo normas existentes, se excediere el número de piezas permitidas, o cazare en época de veda.</a:t>
            </a:r>
          </a:p>
        </p:txBody>
      </p:sp>
      <p:sp>
        <p:nvSpPr>
          <p:cNvPr id="49" name="7 CuadroTexto"/>
          <p:cNvSpPr txBox="1">
            <a:spLocks noChangeArrowheads="1"/>
          </p:cNvSpPr>
          <p:nvPr/>
        </p:nvSpPr>
        <p:spPr bwMode="auto">
          <a:xfrm>
            <a:off x="5275002" y="1432963"/>
            <a:ext cx="1961294" cy="236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defTabSz="508000" eaLnBrk="0" fontAlgn="base" hangingPunct="0">
              <a:spcBef>
                <a:spcPct val="0"/>
              </a:spcBef>
              <a:spcAft>
                <a:spcPct val="0"/>
              </a:spcAft>
              <a:defRPr sz="2000">
                <a:solidFill>
                  <a:schemeClr val="tx1"/>
                </a:solidFill>
                <a:latin typeface="Arial" charset="0"/>
                <a:cs typeface="Arial" charset="0"/>
              </a:defRPr>
            </a:lvl6pPr>
            <a:lvl7pPr marL="2971800" indent="-228600" defTabSz="508000" eaLnBrk="0" fontAlgn="base" hangingPunct="0">
              <a:spcBef>
                <a:spcPct val="0"/>
              </a:spcBef>
              <a:spcAft>
                <a:spcPct val="0"/>
              </a:spcAft>
              <a:defRPr sz="2000">
                <a:solidFill>
                  <a:schemeClr val="tx1"/>
                </a:solidFill>
                <a:latin typeface="Arial" charset="0"/>
                <a:cs typeface="Arial" charset="0"/>
              </a:defRPr>
            </a:lvl7pPr>
            <a:lvl8pPr marL="3429000" indent="-228600" defTabSz="508000" eaLnBrk="0" fontAlgn="base" hangingPunct="0">
              <a:spcBef>
                <a:spcPct val="0"/>
              </a:spcBef>
              <a:spcAft>
                <a:spcPct val="0"/>
              </a:spcAft>
              <a:defRPr sz="2000">
                <a:solidFill>
                  <a:schemeClr val="tx1"/>
                </a:solidFill>
                <a:latin typeface="Arial" charset="0"/>
                <a:cs typeface="Arial" charset="0"/>
              </a:defRPr>
            </a:lvl8pPr>
            <a:lvl9pPr marL="3886200" indent="-228600" defTabSz="508000" eaLnBrk="0" fontAlgn="base" hangingPunct="0">
              <a:spcBef>
                <a:spcPct val="0"/>
              </a:spcBef>
              <a:spcAft>
                <a:spcPct val="0"/>
              </a:spcAft>
              <a:defRPr sz="2000">
                <a:solidFill>
                  <a:schemeClr val="tx1"/>
                </a:solidFill>
                <a:latin typeface="Arial" charset="0"/>
                <a:cs typeface="Arial" charset="0"/>
              </a:defRPr>
            </a:lvl9pPr>
          </a:lstStyle>
          <a:p>
            <a:pPr eaLnBrk="1" hangingPunct="1">
              <a:defRPr/>
            </a:pPr>
            <a:r>
              <a:rPr lang="es-CO" sz="1000" dirty="0">
                <a:solidFill>
                  <a:srgbClr val="3366CC"/>
                </a:solidFill>
                <a:latin typeface="Bookman Old Style" panose="02050604050505020204" pitchFamily="18" charset="0"/>
              </a:rPr>
              <a:t>CAZA Y PESCA ILEGAL</a:t>
            </a:r>
          </a:p>
        </p:txBody>
      </p:sp>
      <p:sp>
        <p:nvSpPr>
          <p:cNvPr id="50" name="14 Rectángulo redondeado"/>
          <p:cNvSpPr/>
          <p:nvPr/>
        </p:nvSpPr>
        <p:spPr bwMode="auto">
          <a:xfrm>
            <a:off x="110829" y="1779775"/>
            <a:ext cx="4389163" cy="3960844"/>
          </a:xfrm>
          <a:prstGeom prst="rect">
            <a:avLst/>
          </a:prstGeom>
          <a:noFill/>
          <a:ln w="15875" cap="flat" cmpd="sng" algn="ctr">
            <a:noFill/>
            <a:prstDash val="solid"/>
            <a:round/>
            <a:headEnd type="none" w="med" len="med"/>
            <a:tailEnd type="none" w="med" len="med"/>
          </a:ln>
          <a:effectLst/>
        </p:spPr>
        <p:txBody>
          <a:bodyPr wrap="square" lIns="82058" tIns="41029" rIns="82058" bIns="41029">
            <a:spAutoFit/>
          </a:bodyPr>
          <a:lstStyle/>
          <a:p>
            <a:pPr algn="just" eaLnBrk="0" hangingPunct="0">
              <a:spcBef>
                <a:spcPct val="50000"/>
              </a:spcBef>
              <a:defRPr/>
            </a:pPr>
            <a:r>
              <a:rPr lang="es-CO" sz="800" b="1" dirty="0">
                <a:latin typeface="Bookman Old Style" panose="02050604050505020204" pitchFamily="18" charset="0"/>
                <a:cs typeface="Tahoma" pitchFamily="34" charset="0"/>
              </a:rPr>
              <a:t>Definición:</a:t>
            </a:r>
            <a:r>
              <a:rPr lang="es-CO" sz="800" dirty="0">
                <a:latin typeface="Bookman Old Style" panose="02050604050505020204" pitchFamily="18" charset="0"/>
                <a:cs typeface="Tahoma" pitchFamily="34" charset="0"/>
              </a:rPr>
              <a:t> el ilícito aprovechamiento de los recursos naturales renovables es la acción en la que con incumplimiento de la normatividad existente introduzca, explote, transporte, trafique, comercie, aproveche o se beneficie de los especímenes, productos o partes de los recursos fáunicos, forestales, florísticos, hidrobiológicos de especie amenazada o en vía de extinción o de los recursos genéticos.</a:t>
            </a:r>
          </a:p>
          <a:p>
            <a:pPr algn="just" eaLnBrk="0" hangingPunct="0">
              <a:spcBef>
                <a:spcPct val="50000"/>
              </a:spcBef>
              <a:defRPr/>
            </a:pPr>
            <a:r>
              <a:rPr lang="es-CO" sz="800" b="1" dirty="0">
                <a:latin typeface="Bookman Old Style" panose="02050604050505020204" pitchFamily="18" charset="0"/>
                <a:cs typeface="Tahoma" pitchFamily="34" charset="0"/>
              </a:rPr>
              <a:t>Definición: </a:t>
            </a:r>
            <a:r>
              <a:rPr lang="es-CO" sz="800" dirty="0">
                <a:latin typeface="Bookman Old Style" panose="02050604050505020204" pitchFamily="18" charset="0"/>
                <a:cs typeface="Tahoma" pitchFamily="34" charset="0"/>
              </a:rPr>
              <a:t>la violación de fronteras para la explotación de recursos naturales es la acción donde un extranjero realice dentro del territorio nacional acto no autorizado de explotación de recursos naturales, incurrirá en prisión de cuatro (4) a ocho (8) años y multa de 100 a 30.000 salarios mínimos legales mensuales vigentes.</a:t>
            </a:r>
          </a:p>
          <a:p>
            <a:pPr algn="just" eaLnBrk="0" hangingPunct="0">
              <a:spcBef>
                <a:spcPct val="50000"/>
              </a:spcBef>
              <a:defRPr/>
            </a:pPr>
            <a:r>
              <a:rPr lang="es-CO" sz="800" b="1" dirty="0">
                <a:latin typeface="Bookman Old Style" panose="02050604050505020204" pitchFamily="18" charset="0"/>
                <a:cs typeface="Tahoma" pitchFamily="34" charset="0"/>
              </a:rPr>
              <a:t>Definición: </a:t>
            </a:r>
            <a:r>
              <a:rPr lang="es-CO" sz="800" dirty="0">
                <a:latin typeface="Bookman Old Style" panose="02050604050505020204" pitchFamily="18" charset="0"/>
                <a:cs typeface="Tahoma" pitchFamily="34" charset="0"/>
              </a:rPr>
              <a:t>el manejo ilícito de microorganismos nocivos es la acción en que con incumplimiento de la normatividad existente introduzca, manipule, experimente, inocule o propague especies, microorganismos, moléculas, substancias o elementos que pongan en peligro la salud o la existencia de los recursos fáunicos, florísticos o hidrobiológicos, o alteren perjudicialmente sus poblaciones.</a:t>
            </a:r>
          </a:p>
          <a:p>
            <a:pPr algn="just" eaLnBrk="0" hangingPunct="0">
              <a:spcBef>
                <a:spcPct val="50000"/>
              </a:spcBef>
              <a:defRPr/>
            </a:pPr>
            <a:r>
              <a:rPr lang="es-CO" sz="800" b="1" dirty="0">
                <a:latin typeface="Bookman Old Style" panose="02050604050505020204" pitchFamily="18" charset="0"/>
                <a:cs typeface="Tahoma" pitchFamily="34" charset="0"/>
              </a:rPr>
              <a:t>Definición:</a:t>
            </a:r>
            <a:r>
              <a:rPr lang="es-CO" sz="800" dirty="0">
                <a:latin typeface="Bookman Old Style" panose="02050604050505020204" pitchFamily="18" charset="0"/>
                <a:cs typeface="Tahoma" pitchFamily="34" charset="0"/>
              </a:rPr>
              <a:t> la experimentación ilegal en especies animales o vegetales es la acción en la que sin permiso de autoridad competente o con incumplimiento de la normatividad existente, se realicen experimentos, introduzca o propague especies animales, vegetales, hidrobiológicas o agentes biológicos o bioquímicos que pongan en peligro la salud o la existencia de las especies, o alteren la población animal o vegetal.</a:t>
            </a:r>
          </a:p>
          <a:p>
            <a:pPr algn="just" eaLnBrk="0" hangingPunct="0">
              <a:spcBef>
                <a:spcPct val="50000"/>
              </a:spcBef>
              <a:defRPr/>
            </a:pPr>
            <a:r>
              <a:rPr lang="es-CO" sz="800" b="1" dirty="0">
                <a:latin typeface="Bookman Old Style" panose="02050604050505020204" pitchFamily="18" charset="0"/>
                <a:cs typeface="Tahoma" pitchFamily="34" charset="0"/>
              </a:rPr>
              <a:t>Definición: </a:t>
            </a:r>
            <a:r>
              <a:rPr lang="es-CO" sz="800" dirty="0">
                <a:latin typeface="Bookman Old Style" panose="02050604050505020204" pitchFamily="18" charset="0"/>
                <a:cs typeface="Tahoma" pitchFamily="34" charset="0"/>
              </a:rPr>
              <a:t>la invasión de áreas de especial importancia ecológica es la acción en la que se  invada reserva forestal, resguardos o reservas indígenas, terrenos de propiedad colectiva de las comunidades negras, parque regional, área o ecosistema de interés estratégico o área protegida, definidos en la ley o reglamento.</a:t>
            </a:r>
          </a:p>
          <a:p>
            <a:pPr algn="just" eaLnBrk="0" hangingPunct="0">
              <a:spcBef>
                <a:spcPct val="50000"/>
              </a:spcBef>
              <a:defRPr/>
            </a:pPr>
            <a:r>
              <a:rPr lang="es-CO" sz="800" b="1" dirty="0">
                <a:latin typeface="Bookman Old Style" panose="02050604050505020204" pitchFamily="18" charset="0"/>
                <a:cs typeface="Tahoma" pitchFamily="34" charset="0"/>
              </a:rPr>
              <a:t>Definición: </a:t>
            </a:r>
            <a:r>
              <a:rPr lang="es-CO" sz="800" dirty="0">
                <a:latin typeface="Bookman Old Style" panose="02050604050505020204" pitchFamily="18" charset="0"/>
                <a:cs typeface="Tahoma" pitchFamily="34" charset="0"/>
              </a:rPr>
              <a:t>la explotación ilícita de yacimiento minero y otros materiales es la acción en la que sin permiso de autoridad competente o con incumplimiento de la normatividad existente se explote, explore o extraiga yacimiento minero, o explote arena, material pétreo o de arrastre de los cauces y orillas de los ríos por medios capaces de causar graves daños a los recursos naturales o al medio ambiente.</a:t>
            </a:r>
          </a:p>
        </p:txBody>
      </p:sp>
      <p:sp>
        <p:nvSpPr>
          <p:cNvPr id="51" name="15 CuadroTexto"/>
          <p:cNvSpPr txBox="1"/>
          <p:nvPr/>
        </p:nvSpPr>
        <p:spPr>
          <a:xfrm rot="5400000">
            <a:off x="2361129" y="-370826"/>
            <a:ext cx="319607" cy="3958117"/>
          </a:xfrm>
          <a:prstGeom prst="rect">
            <a:avLst/>
          </a:prstGeom>
          <a:noFill/>
        </p:spPr>
        <p:txBody>
          <a:bodyPr vert="vert270" wrap="square" lIns="82058" tIns="41029" rIns="82058" bIns="41029" anchor="ctr">
            <a:spAutoFit/>
          </a:bodyPr>
          <a:lstStyle/>
          <a:p>
            <a:pPr>
              <a:defRPr/>
            </a:pPr>
            <a:r>
              <a:rPr lang="es-CO" sz="1000" dirty="0">
                <a:solidFill>
                  <a:srgbClr val="3366CC"/>
                </a:solidFill>
                <a:latin typeface="Bookman Old Style" panose="02050604050505020204" pitchFamily="18" charset="0"/>
                <a:cs typeface="Arial" charset="0"/>
              </a:rPr>
              <a:t>APROVECHAMIENTO ILÍCITO DE RECURSOS NATURALES</a:t>
            </a:r>
          </a:p>
        </p:txBody>
      </p:sp>
      <p:sp>
        <p:nvSpPr>
          <p:cNvPr id="52" name="10 Rectángulo redondeado"/>
          <p:cNvSpPr>
            <a:spLocks noChangeArrowheads="1"/>
          </p:cNvSpPr>
          <p:nvPr/>
        </p:nvSpPr>
        <p:spPr bwMode="auto">
          <a:xfrm>
            <a:off x="4640595" y="3475751"/>
            <a:ext cx="4275182" cy="1929519"/>
          </a:xfrm>
          <a:prstGeom prst="rect">
            <a:avLst/>
          </a:prstGeom>
          <a:noFill/>
          <a:ln w="15875" algn="ctr">
            <a:noFill/>
            <a:round/>
            <a:headEnd/>
            <a:tailEnd/>
          </a:ln>
          <a:extLst>
            <a:ext uri="{909E8E84-426E-40DD-AFC4-6F175D3DCCD1}">
              <a14:hiddenFill xmlns:a14="http://schemas.microsoft.com/office/drawing/2010/main">
                <a:solidFill>
                  <a:srgbClr val="FFFFFF"/>
                </a:solidFill>
              </a14:hiddenFill>
            </a:ext>
          </a:extLst>
        </p:spPr>
        <p:txBody>
          <a:bodyPr wrap="squar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just">
              <a:spcBef>
                <a:spcPct val="50000"/>
              </a:spcBef>
            </a:pPr>
            <a:r>
              <a:rPr lang="es-CO" altLang="es-CO" sz="800" b="1" dirty="0">
                <a:latin typeface="Bookman Old Style" panose="02050604050505020204" pitchFamily="18" charset="0"/>
                <a:cs typeface="Tahoma" pitchFamily="34" charset="0"/>
              </a:rPr>
              <a:t>Definición: </a:t>
            </a:r>
            <a:r>
              <a:rPr lang="es-CO" altLang="es-CO" sz="800" dirty="0">
                <a:latin typeface="Bookman Old Style" panose="02050604050505020204" pitchFamily="18" charset="0"/>
                <a:cs typeface="Tahoma" pitchFamily="34" charset="0"/>
              </a:rPr>
              <a:t>el daño en los recursos naturales es la acción en que con incumplimiento de la normatividad existente destruya, inutilice, haga desaparecer o de cualquier otro modo dañe los recursos naturales a que se refiere este título, causándoles una grave afectación o a los que estén asociados con éstos o se afecten áreas especialmente protegidas.</a:t>
            </a:r>
          </a:p>
          <a:p>
            <a:pPr algn="just">
              <a:spcBef>
                <a:spcPct val="50000"/>
              </a:spcBef>
            </a:pPr>
            <a:r>
              <a:rPr lang="es-CO" altLang="es-CO" sz="800" b="1" dirty="0">
                <a:latin typeface="Bookman Old Style" panose="02050604050505020204" pitchFamily="18" charset="0"/>
                <a:cs typeface="Tahoma" pitchFamily="34" charset="0"/>
              </a:rPr>
              <a:t>Definición: </a:t>
            </a:r>
            <a:r>
              <a:rPr lang="es-CO" altLang="es-CO" sz="800" dirty="0">
                <a:latin typeface="Bookman Old Style" panose="02050604050505020204" pitchFamily="18" charset="0"/>
                <a:cs typeface="Tahoma" pitchFamily="34" charset="0"/>
              </a:rPr>
              <a:t>la contaminación ambiental como la acción en la que con incumplimiento de la normatividad existente, contamine el aire, la atmósfera o demás componentes del espacio aéreo, el suelo, el subsuelo, las aguas o demás recursos naturales en tal forma que ponga en peligro la salud humana o los recursos fáunicos, forestales, florísticos o hidrobiológicos.</a:t>
            </a:r>
          </a:p>
          <a:p>
            <a:pPr algn="just">
              <a:spcBef>
                <a:spcPct val="50000"/>
              </a:spcBef>
            </a:pPr>
            <a:r>
              <a:rPr lang="es-CO" altLang="es-CO" sz="800" b="1" dirty="0">
                <a:latin typeface="Bookman Old Style" panose="02050604050505020204" pitchFamily="18" charset="0"/>
                <a:cs typeface="Tahoma" pitchFamily="34" charset="0"/>
              </a:rPr>
              <a:t>Definición: </a:t>
            </a:r>
            <a:r>
              <a:rPr lang="es-CO" altLang="es-CO" sz="800" dirty="0">
                <a:latin typeface="Bookman Old Style" panose="02050604050505020204" pitchFamily="18" charset="0"/>
                <a:cs typeface="Tahoma" pitchFamily="34" charset="0"/>
              </a:rPr>
              <a:t>la contaminación ambiental culposa por explotación de yacimiento minero o hidrocarburo como la acción en la que por culpa de la exploración, explotación o extracción de  yacimiento minero o de hidrocarburos, contamine aguas, suelo, subsuelo o atmósfera.</a:t>
            </a:r>
          </a:p>
        </p:txBody>
      </p:sp>
      <p:sp>
        <p:nvSpPr>
          <p:cNvPr id="53" name="11 CuadroTexto"/>
          <p:cNvSpPr txBox="1">
            <a:spLocks noChangeArrowheads="1"/>
          </p:cNvSpPr>
          <p:nvPr/>
        </p:nvSpPr>
        <p:spPr bwMode="auto">
          <a:xfrm>
            <a:off x="5134834" y="3138543"/>
            <a:ext cx="2317486" cy="236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defTabSz="508000" eaLnBrk="0" fontAlgn="base" hangingPunct="0">
              <a:spcBef>
                <a:spcPct val="0"/>
              </a:spcBef>
              <a:spcAft>
                <a:spcPct val="0"/>
              </a:spcAft>
              <a:defRPr sz="2000">
                <a:solidFill>
                  <a:schemeClr val="tx1"/>
                </a:solidFill>
                <a:latin typeface="Arial" charset="0"/>
                <a:cs typeface="Arial" charset="0"/>
              </a:defRPr>
            </a:lvl6pPr>
            <a:lvl7pPr marL="2971800" indent="-228600" defTabSz="508000" eaLnBrk="0" fontAlgn="base" hangingPunct="0">
              <a:spcBef>
                <a:spcPct val="0"/>
              </a:spcBef>
              <a:spcAft>
                <a:spcPct val="0"/>
              </a:spcAft>
              <a:defRPr sz="2000">
                <a:solidFill>
                  <a:schemeClr val="tx1"/>
                </a:solidFill>
                <a:latin typeface="Arial" charset="0"/>
                <a:cs typeface="Arial" charset="0"/>
              </a:defRPr>
            </a:lvl7pPr>
            <a:lvl8pPr marL="3429000" indent="-228600" defTabSz="508000" eaLnBrk="0" fontAlgn="base" hangingPunct="0">
              <a:spcBef>
                <a:spcPct val="0"/>
              </a:spcBef>
              <a:spcAft>
                <a:spcPct val="0"/>
              </a:spcAft>
              <a:defRPr sz="2000">
                <a:solidFill>
                  <a:schemeClr val="tx1"/>
                </a:solidFill>
                <a:latin typeface="Arial" charset="0"/>
                <a:cs typeface="Arial" charset="0"/>
              </a:defRPr>
            </a:lvl8pPr>
            <a:lvl9pPr marL="3886200" indent="-228600" defTabSz="508000" eaLnBrk="0" fontAlgn="base" hangingPunct="0">
              <a:spcBef>
                <a:spcPct val="0"/>
              </a:spcBef>
              <a:spcAft>
                <a:spcPct val="0"/>
              </a:spcAft>
              <a:defRPr sz="2000">
                <a:solidFill>
                  <a:schemeClr val="tx1"/>
                </a:solidFill>
                <a:latin typeface="Arial" charset="0"/>
                <a:cs typeface="Arial" charset="0"/>
              </a:defRPr>
            </a:lvl9pPr>
          </a:lstStyle>
          <a:p>
            <a:pPr eaLnBrk="1" hangingPunct="1">
              <a:defRPr/>
            </a:pPr>
            <a:r>
              <a:rPr lang="es-CO" sz="1000" dirty="0">
                <a:solidFill>
                  <a:srgbClr val="3366CC"/>
                </a:solidFill>
                <a:latin typeface="Bookman Old Style" panose="02050604050505020204" pitchFamily="18" charset="0"/>
              </a:rPr>
              <a:t>DAÑO A RECURSOS NATURALES</a:t>
            </a:r>
          </a:p>
        </p:txBody>
      </p:sp>
      <p:pic>
        <p:nvPicPr>
          <p:cNvPr id="54" name="Picture 14" descr="http://thumb7.shutterstock.com/display_pic_with_logo/598477/598477,1326021773,19/stock-photo-global-warming-illegal-pollution-destroying-green-environment-concept-icon-symbol-sign-pictogram-92227957.jpg"/>
          <p:cNvPicPr>
            <a:picLocks noChangeAspect="1" noChangeArrowheads="1"/>
          </p:cNvPicPr>
          <p:nvPr/>
        </p:nvPicPr>
        <p:blipFill rotWithShape="1">
          <a:blip r:embed="rId2">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43037" t="5851" r="32296" b="67659"/>
          <a:stretch/>
        </p:blipFill>
        <p:spPr bwMode="auto">
          <a:xfrm>
            <a:off x="4708468" y="2873343"/>
            <a:ext cx="472886" cy="5304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8" descr="http://cache1.asset-cache.net/xc/462359203.jpg?v=2&amp;c=IWSAsset&amp;k=2&amp;d=WKth0IMyuJZTQMEItdW_VmV1TmQBqs5C0Pzhn4NgXiZZX5_zd8GjntSTwHcwUVJr0"/>
          <p:cNvPicPr>
            <a:picLocks noChangeAspect="1" noChangeArrowheads="1"/>
          </p:cNvPicPr>
          <p:nvPr/>
        </p:nvPicPr>
        <p:blipFill rotWithShape="1">
          <a:blip r:embed="rId3"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r="64415" b="67282"/>
          <a:stretch/>
        </p:blipFill>
        <p:spPr bwMode="auto">
          <a:xfrm>
            <a:off x="4667963" y="1268760"/>
            <a:ext cx="589719" cy="52164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Resultado de imagen para PARROT icon"/>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74" y="1268760"/>
            <a:ext cx="649156" cy="649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9666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7 Objeto"/>
          <p:cNvGraphicFramePr>
            <a:graphicFrameLocks noChangeAspect="1"/>
          </p:cNvGraphicFramePr>
          <p:nvPr>
            <p:extLst>
              <p:ext uri="{D42A27DB-BD31-4B8C-83A1-F6EECF244321}">
                <p14:modId xmlns:p14="http://schemas.microsoft.com/office/powerpoint/2010/main" val="1988797228"/>
              </p:ext>
            </p:extLst>
          </p:nvPr>
        </p:nvGraphicFramePr>
        <p:xfrm>
          <a:off x="186096" y="3905263"/>
          <a:ext cx="4097872" cy="2387185"/>
        </p:xfrm>
        <a:graphic>
          <a:graphicData uri="http://schemas.openxmlformats.org/presentationml/2006/ole">
            <mc:AlternateContent xmlns:mc="http://schemas.openxmlformats.org/markup-compatibility/2006">
              <mc:Choice xmlns:v="urn:schemas-microsoft-com:vml" Requires="v">
                <p:oleObj name="Worksheet" r:id="rId2" imgW="3048038" imgH="1739811" progId="Excel.Sheet.12">
                  <p:link updateAutomatic="1"/>
                </p:oleObj>
              </mc:Choice>
              <mc:Fallback>
                <p:oleObj name="Worksheet" r:id="rId2" imgW="3048038" imgH="1739811" progId="Excel.Sheet.12">
                  <p:link updateAutomatic="1"/>
                  <p:pic>
                    <p:nvPicPr>
                      <p:cNvPr id="8" name="7 Objeto"/>
                      <p:cNvPicPr/>
                      <p:nvPr/>
                    </p:nvPicPr>
                    <p:blipFill>
                      <a:blip r:embed="rId3"/>
                      <a:stretch>
                        <a:fillRect/>
                      </a:stretch>
                    </p:blipFill>
                    <p:spPr>
                      <a:xfrm>
                        <a:off x="186096" y="3905263"/>
                        <a:ext cx="4097872" cy="2387185"/>
                      </a:xfrm>
                      <a:prstGeom prst="rect">
                        <a:avLst/>
                      </a:prstGeom>
                    </p:spPr>
                  </p:pic>
                </p:oleObj>
              </mc:Fallback>
            </mc:AlternateContent>
          </a:graphicData>
        </a:graphic>
      </p:graphicFrame>
      <p:sp>
        <p:nvSpPr>
          <p:cNvPr id="32" name="12 CuadroTexto"/>
          <p:cNvSpPr txBox="1"/>
          <p:nvPr/>
        </p:nvSpPr>
        <p:spPr>
          <a:xfrm>
            <a:off x="128123" y="1065400"/>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Histórico nacional</a:t>
            </a:r>
          </a:p>
        </p:txBody>
      </p:sp>
      <p:sp>
        <p:nvSpPr>
          <p:cNvPr id="37" name="15 CuadroTexto"/>
          <p:cNvSpPr txBox="1">
            <a:spLocks noChangeArrowheads="1"/>
          </p:cNvSpPr>
          <p:nvPr/>
        </p:nvSpPr>
        <p:spPr bwMode="auto">
          <a:xfrm>
            <a:off x="4932040" y="1062045"/>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6986" eaLnBrk="1" hangingPunct="1">
              <a:defRPr/>
            </a:pPr>
            <a:r>
              <a:rPr lang="es-CO" sz="1200" b="1" dirty="0">
                <a:solidFill>
                  <a:srgbClr val="3366CC"/>
                </a:solidFill>
                <a:latin typeface="Bookman Old Style" panose="02050604050505020204" pitchFamily="18" charset="0"/>
                <a:cs typeface="Arial Narrow"/>
              </a:rPr>
              <a:t>Corrido del año</a:t>
            </a:r>
            <a:endParaRPr lang="es-ES" sz="1200" b="1" dirty="0">
              <a:solidFill>
                <a:srgbClr val="3366CC"/>
              </a:solidFill>
              <a:latin typeface="Bookman Old Style" panose="02050604050505020204" pitchFamily="18" charset="0"/>
              <a:cs typeface="Arial Narrow"/>
            </a:endParaRPr>
          </a:p>
        </p:txBody>
      </p:sp>
      <p:sp>
        <p:nvSpPr>
          <p:cNvPr id="38" name="5 CuadroTexto"/>
          <p:cNvSpPr txBox="1"/>
          <p:nvPr/>
        </p:nvSpPr>
        <p:spPr>
          <a:xfrm>
            <a:off x="117418" y="3809547"/>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Comparativo mensual</a:t>
            </a:r>
          </a:p>
        </p:txBody>
      </p:sp>
      <p:sp>
        <p:nvSpPr>
          <p:cNvPr id="39" name="15 CuadroTexto"/>
          <p:cNvSpPr txBox="1">
            <a:spLocks noChangeArrowheads="1"/>
          </p:cNvSpPr>
          <p:nvPr/>
        </p:nvSpPr>
        <p:spPr bwMode="auto">
          <a:xfrm>
            <a:off x="4729716" y="4464697"/>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456986" eaLnBrk="1" hangingPunct="1">
              <a:defRPr/>
            </a:pPr>
            <a:r>
              <a:rPr lang="es-CO" sz="1200" b="1" dirty="0">
                <a:solidFill>
                  <a:srgbClr val="3366CC"/>
                </a:solidFill>
                <a:latin typeface="Bookman Old Style" panose="02050604050505020204" pitchFamily="18" charset="0"/>
                <a:cs typeface="Arial Narrow"/>
              </a:rPr>
              <a:t>Variación corrido del año</a:t>
            </a:r>
          </a:p>
        </p:txBody>
      </p:sp>
      <p:sp>
        <p:nvSpPr>
          <p:cNvPr id="46" name="Text Box 4"/>
          <p:cNvSpPr txBox="1">
            <a:spLocks noChangeArrowheads="1"/>
          </p:cNvSpPr>
          <p:nvPr/>
        </p:nvSpPr>
        <p:spPr bwMode="auto">
          <a:xfrm>
            <a:off x="7532398" y="6046731"/>
            <a:ext cx="1432091" cy="20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r"/>
            <a:r>
              <a:rPr lang="es-ES" altLang="es-CO" sz="800" b="1" dirty="0">
                <a:latin typeface="Bookman Old Style" panose="02050604050505020204" pitchFamily="18" charset="0"/>
                <a:cs typeface="Tahoma" pitchFamily="34" charset="0"/>
              </a:rPr>
              <a:t>Fuente: </a:t>
            </a:r>
            <a:r>
              <a:rPr lang="es-ES" altLang="es-CO" sz="800" dirty="0">
                <a:latin typeface="Bookman Old Style" panose="02050604050505020204" pitchFamily="18" charset="0"/>
                <a:cs typeface="Tahoma" pitchFamily="34" charset="0"/>
              </a:rPr>
              <a:t>Policía Nacional.</a:t>
            </a:r>
          </a:p>
        </p:txBody>
      </p:sp>
      <p:sp>
        <p:nvSpPr>
          <p:cNvPr id="30" name="2 Marcador de número de diapositiva"/>
          <p:cNvSpPr txBox="1">
            <a:spLocks/>
          </p:cNvSpPr>
          <p:nvPr/>
        </p:nvSpPr>
        <p:spPr bwMode="auto">
          <a:xfrm>
            <a:off x="8244408" y="6304235"/>
            <a:ext cx="67136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ctr" anchorCtr="0" compatLnSpc="1">
            <a:prstTxWarp prst="textNoShape">
              <a:avLst/>
            </a:prstTxWarp>
          </a:bodyPr>
          <a:lstStyle>
            <a:defPPr>
              <a:defRPr lang="es-ES"/>
            </a:defPPr>
            <a:lvl1pPr marL="0" algn="l" defTabSz="457200" rtl="0" eaLnBrk="1" latinLnBrk="0" hangingPunct="1">
              <a:defRPr sz="1800" kern="1200">
                <a:solidFill>
                  <a:schemeClr val="tx1"/>
                </a:solidFill>
                <a:latin typeface="Arial" charset="0"/>
                <a:ea typeface="+mn-ea"/>
                <a:cs typeface="+mn-cs"/>
              </a:defRPr>
            </a:lvl1pPr>
            <a:lvl2pPr marL="666723" indent="-256432" algn="l" defTabSz="457200" rtl="0" eaLnBrk="1" latinLnBrk="0" hangingPunct="1">
              <a:defRPr sz="1800" kern="1200">
                <a:solidFill>
                  <a:schemeClr val="tx1"/>
                </a:solidFill>
                <a:latin typeface="Arial" charset="0"/>
                <a:ea typeface="+mn-ea"/>
                <a:cs typeface="+mn-cs"/>
              </a:defRPr>
            </a:lvl2pPr>
            <a:lvl3pPr marL="1025728" indent="-205146" algn="l" defTabSz="457200" rtl="0" eaLnBrk="1" latinLnBrk="0" hangingPunct="1">
              <a:defRPr sz="1800" kern="1200">
                <a:solidFill>
                  <a:schemeClr val="tx1"/>
                </a:solidFill>
                <a:latin typeface="Arial" charset="0"/>
                <a:ea typeface="+mn-ea"/>
                <a:cs typeface="+mn-cs"/>
              </a:defRPr>
            </a:lvl3pPr>
            <a:lvl4pPr marL="1436019" indent="-205146" algn="l" defTabSz="457200" rtl="0" eaLnBrk="1" latinLnBrk="0" hangingPunct="1">
              <a:defRPr sz="1800" kern="1200">
                <a:solidFill>
                  <a:schemeClr val="tx1"/>
                </a:solidFill>
                <a:latin typeface="Arial" charset="0"/>
                <a:ea typeface="+mn-ea"/>
                <a:cs typeface="+mn-cs"/>
              </a:defRPr>
            </a:lvl4pPr>
            <a:lvl5pPr marL="1846311" indent="-205146" algn="l" defTabSz="457200" rtl="0" eaLnBrk="1" latinLnBrk="0" hangingPunct="1">
              <a:defRPr sz="1800" kern="1200">
                <a:solidFill>
                  <a:schemeClr val="tx1"/>
                </a:solidFill>
                <a:latin typeface="Arial" charset="0"/>
                <a:ea typeface="+mn-ea"/>
                <a:cs typeface="+mn-cs"/>
              </a:defRPr>
            </a:lvl5pPr>
            <a:lvl6pPr marL="2256602"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6pPr>
            <a:lvl7pPr marL="2666893"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7pPr>
            <a:lvl8pPr marL="3077185"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8pPr>
            <a:lvl9pPr marL="3487476"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9pPr>
          </a:lstStyle>
          <a:p>
            <a:pPr algn="r" defTabSz="820583" fontAlgn="base">
              <a:spcBef>
                <a:spcPct val="0"/>
              </a:spcBef>
              <a:spcAft>
                <a:spcPct val="0"/>
              </a:spcAft>
              <a:defRPr/>
            </a:pPr>
            <a:r>
              <a:rPr lang="es-CO" sz="1100" b="1" dirty="0">
                <a:latin typeface="Bookman Old Style" panose="02050604050505020204" pitchFamily="18" charset="0"/>
              </a:rPr>
              <a:t>38</a:t>
            </a:r>
          </a:p>
        </p:txBody>
      </p:sp>
      <p:sp>
        <p:nvSpPr>
          <p:cNvPr id="15" name="1 Marcador de texto"/>
          <p:cNvSpPr txBox="1">
            <a:spLocks/>
          </p:cNvSpPr>
          <p:nvPr/>
        </p:nvSpPr>
        <p:spPr>
          <a:xfrm>
            <a:off x="5164888" y="202979"/>
            <a:ext cx="3799601" cy="616357"/>
          </a:xfrm>
          <a:prstGeom prst="rect">
            <a:avLst/>
          </a:prstGeom>
        </p:spPr>
        <p:txBody>
          <a:bodyPr vert="horz" lIns="91440" tIns="45720" rIns="91440" bIns="45720" rtlCol="0" anchor="ctr"/>
          <a:lstStyle>
            <a:defPPr>
              <a:defRPr lang="es-C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CO" sz="1400" b="1" dirty="0">
                <a:solidFill>
                  <a:srgbClr val="3366CC"/>
                </a:solidFill>
                <a:latin typeface="Bookman Old Style" panose="02050604050505020204" pitchFamily="18" charset="0"/>
              </a:rPr>
              <a:t>DELITOS CONTRA LOS RECURSOS NATURALES Y EL MEDIO AMBIENTE</a:t>
            </a:r>
          </a:p>
        </p:txBody>
      </p:sp>
      <p:sp>
        <p:nvSpPr>
          <p:cNvPr id="16" name="Text Box 4"/>
          <p:cNvSpPr txBox="1">
            <a:spLocks noChangeArrowheads="1"/>
          </p:cNvSpPr>
          <p:nvPr/>
        </p:nvSpPr>
        <p:spPr bwMode="auto">
          <a:xfrm>
            <a:off x="7073150" y="692696"/>
            <a:ext cx="1885741"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r>
              <a:rPr lang="es-ES" altLang="es-CO" sz="700" dirty="0">
                <a:latin typeface="Bookman Old Style" panose="02050604050505020204" pitchFamily="18" charset="0"/>
                <a:cs typeface="Tahoma" pitchFamily="34" charset="0"/>
              </a:rPr>
              <a:t>Cifras preliminares sujetas a variación.</a:t>
            </a:r>
          </a:p>
        </p:txBody>
      </p:sp>
      <p:graphicFrame>
        <p:nvGraphicFramePr>
          <p:cNvPr id="6" name="5 Objeto"/>
          <p:cNvGraphicFramePr>
            <a:graphicFrameLocks noChangeAspect="1"/>
          </p:cNvGraphicFramePr>
          <p:nvPr>
            <p:extLst>
              <p:ext uri="{D42A27DB-BD31-4B8C-83A1-F6EECF244321}">
                <p14:modId xmlns:p14="http://schemas.microsoft.com/office/powerpoint/2010/main" val="938815529"/>
              </p:ext>
            </p:extLst>
          </p:nvPr>
        </p:nvGraphicFramePr>
        <p:xfrm>
          <a:off x="179512" y="1338155"/>
          <a:ext cx="4013257" cy="2471392"/>
        </p:xfrm>
        <a:graphic>
          <a:graphicData uri="http://schemas.openxmlformats.org/presentationml/2006/ole">
            <mc:AlternateContent xmlns:mc="http://schemas.openxmlformats.org/markup-compatibility/2006">
              <mc:Choice xmlns:v="urn:schemas-microsoft-com:vml" Requires="v">
                <p:oleObj name="Worksheet" r:id="rId4" imgW="3086114" imgH="1739811" progId="Excel.Sheet.12">
                  <p:link updateAutomatic="1"/>
                </p:oleObj>
              </mc:Choice>
              <mc:Fallback>
                <p:oleObj name="Worksheet" r:id="rId4" imgW="3086114" imgH="1739811" progId="Excel.Sheet.12">
                  <p:link updateAutomatic="1"/>
                  <p:pic>
                    <p:nvPicPr>
                      <p:cNvPr id="6" name="5 Objeto"/>
                      <p:cNvPicPr/>
                      <p:nvPr/>
                    </p:nvPicPr>
                    <p:blipFill>
                      <a:blip r:embed="rId5"/>
                      <a:stretch>
                        <a:fillRect/>
                      </a:stretch>
                    </p:blipFill>
                    <p:spPr>
                      <a:xfrm>
                        <a:off x="179512" y="1338155"/>
                        <a:ext cx="4013257" cy="2471392"/>
                      </a:xfrm>
                      <a:prstGeom prst="rect">
                        <a:avLst/>
                      </a:prstGeom>
                    </p:spPr>
                  </p:pic>
                </p:oleObj>
              </mc:Fallback>
            </mc:AlternateContent>
          </a:graphicData>
        </a:graphic>
      </p:graphicFrame>
      <p:graphicFrame>
        <p:nvGraphicFramePr>
          <p:cNvPr id="7" name="6 Objeto"/>
          <p:cNvGraphicFramePr>
            <a:graphicFrameLocks noChangeAspect="1"/>
          </p:cNvGraphicFramePr>
          <p:nvPr>
            <p:extLst>
              <p:ext uri="{D42A27DB-BD31-4B8C-83A1-F6EECF244321}">
                <p14:modId xmlns:p14="http://schemas.microsoft.com/office/powerpoint/2010/main" val="714326372"/>
              </p:ext>
            </p:extLst>
          </p:nvPr>
        </p:nvGraphicFramePr>
        <p:xfrm>
          <a:off x="4902518" y="1389656"/>
          <a:ext cx="4013257" cy="2471392"/>
        </p:xfrm>
        <a:graphic>
          <a:graphicData uri="http://schemas.openxmlformats.org/presentationml/2006/ole">
            <mc:AlternateContent xmlns:mc="http://schemas.openxmlformats.org/markup-compatibility/2006">
              <mc:Choice xmlns:v="urn:schemas-microsoft-com:vml" Requires="v">
                <p:oleObj name="Worksheet" r:id="rId6" imgW="3048038" imgH="1739811" progId="Excel.Sheet.12">
                  <p:link updateAutomatic="1"/>
                </p:oleObj>
              </mc:Choice>
              <mc:Fallback>
                <p:oleObj name="Worksheet" r:id="rId6" imgW="3048038" imgH="1739811" progId="Excel.Sheet.12">
                  <p:link updateAutomatic="1"/>
                  <p:pic>
                    <p:nvPicPr>
                      <p:cNvPr id="7" name="6 Objeto"/>
                      <p:cNvPicPr/>
                      <p:nvPr/>
                    </p:nvPicPr>
                    <p:blipFill>
                      <a:blip r:embed="rId7"/>
                      <a:stretch>
                        <a:fillRect/>
                      </a:stretch>
                    </p:blipFill>
                    <p:spPr>
                      <a:xfrm>
                        <a:off x="4902518" y="1389656"/>
                        <a:ext cx="4013257" cy="2471392"/>
                      </a:xfrm>
                      <a:prstGeom prst="rect">
                        <a:avLst/>
                      </a:prstGeom>
                    </p:spPr>
                  </p:pic>
                </p:oleObj>
              </mc:Fallback>
            </mc:AlternateContent>
          </a:graphicData>
        </a:graphic>
      </p:graphicFrame>
      <p:graphicFrame>
        <p:nvGraphicFramePr>
          <p:cNvPr id="3" name="Objeto 2">
            <a:extLst>
              <a:ext uri="{FF2B5EF4-FFF2-40B4-BE49-F238E27FC236}">
                <a16:creationId xmlns:a16="http://schemas.microsoft.com/office/drawing/2014/main" id="{414BF0D1-CE3C-48B4-4755-5671CF8366C4}"/>
              </a:ext>
            </a:extLst>
          </p:cNvPr>
          <p:cNvGraphicFramePr>
            <a:graphicFrameLocks noChangeAspect="1"/>
          </p:cNvGraphicFramePr>
          <p:nvPr>
            <p:extLst>
              <p:ext uri="{D42A27DB-BD31-4B8C-83A1-F6EECF244321}">
                <p14:modId xmlns:p14="http://schemas.microsoft.com/office/powerpoint/2010/main" val="3593290774"/>
              </p:ext>
            </p:extLst>
          </p:nvPr>
        </p:nvGraphicFramePr>
        <p:xfrm>
          <a:off x="5284788" y="4878388"/>
          <a:ext cx="2997200" cy="596900"/>
        </p:xfrm>
        <a:graphic>
          <a:graphicData uri="http://schemas.openxmlformats.org/presentationml/2006/ole">
            <mc:AlternateContent xmlns:mc="http://schemas.openxmlformats.org/markup-compatibility/2006">
              <mc:Choice xmlns:v="urn:schemas-microsoft-com:vml" Requires="v">
                <p:oleObj name="Worksheet" r:id="rId8" imgW="2997103" imgH="596780" progId="Excel.Sheet.12">
                  <p:link updateAutomatic="1"/>
                </p:oleObj>
              </mc:Choice>
              <mc:Fallback>
                <p:oleObj name="Worksheet" r:id="rId8" imgW="2997103" imgH="596780" progId="Excel.Sheet.12">
                  <p:link updateAutomatic="1"/>
                  <p:pic>
                    <p:nvPicPr>
                      <p:cNvPr id="0" name=""/>
                      <p:cNvPicPr/>
                      <p:nvPr/>
                    </p:nvPicPr>
                    <p:blipFill>
                      <a:blip r:embed="rId9"/>
                      <a:stretch>
                        <a:fillRect/>
                      </a:stretch>
                    </p:blipFill>
                    <p:spPr>
                      <a:xfrm>
                        <a:off x="5284788" y="4878388"/>
                        <a:ext cx="2997200" cy="596900"/>
                      </a:xfrm>
                      <a:prstGeom prst="rect">
                        <a:avLst/>
                      </a:prstGeom>
                    </p:spPr>
                  </p:pic>
                </p:oleObj>
              </mc:Fallback>
            </mc:AlternateContent>
          </a:graphicData>
        </a:graphic>
      </p:graphicFrame>
      <p:sp>
        <p:nvSpPr>
          <p:cNvPr id="9" name="CuadroTexto 8">
            <a:extLst>
              <a:ext uri="{FF2B5EF4-FFF2-40B4-BE49-F238E27FC236}">
                <a16:creationId xmlns:a16="http://schemas.microsoft.com/office/drawing/2014/main" id="{F65A4861-D58C-9CFB-216C-883EDFA2C858}"/>
              </a:ext>
            </a:extLst>
          </p:cNvPr>
          <p:cNvSpPr txBox="1"/>
          <p:nvPr/>
        </p:nvSpPr>
        <p:spPr>
          <a:xfrm>
            <a:off x="128123" y="6353647"/>
            <a:ext cx="7970684" cy="230832"/>
          </a:xfrm>
          <a:prstGeom prst="rect">
            <a:avLst/>
          </a:prstGeom>
          <a:noFill/>
        </p:spPr>
        <p:txBody>
          <a:bodyPr wrap="square">
            <a:spAutoFit/>
          </a:bodyPr>
          <a:lstStyle/>
          <a:p>
            <a:r>
              <a:rPr lang="es-MX" sz="900" b="1" dirty="0"/>
              <a:t>EXCLUYE: El delito contemplado en el Código Penal Colombiano en el Artículo 339A. Delitos contra la vida, la integridad física y emocional de los animales</a:t>
            </a:r>
            <a:r>
              <a:rPr lang="es-ES" sz="900" b="1" dirty="0">
                <a:latin typeface="Bookman Old Style" panose="02050604050505020204" pitchFamily="18" charset="0"/>
                <a:cs typeface="Tahoma" pitchFamily="34" charset="0"/>
              </a:rPr>
              <a:t>.</a:t>
            </a:r>
            <a:endParaRPr lang="es-CO" sz="900" dirty="0"/>
          </a:p>
        </p:txBody>
      </p:sp>
      <p:sp>
        <p:nvSpPr>
          <p:cNvPr id="10" name="Rectángulo 14">
            <a:extLst>
              <a:ext uri="{FF2B5EF4-FFF2-40B4-BE49-F238E27FC236}">
                <a16:creationId xmlns:a16="http://schemas.microsoft.com/office/drawing/2014/main" id="{AAEAFD6E-AA68-D2EB-765F-13256052154D}"/>
              </a:ext>
            </a:extLst>
          </p:cNvPr>
          <p:cNvSpPr/>
          <p:nvPr/>
        </p:nvSpPr>
        <p:spPr>
          <a:xfrm flipV="1">
            <a:off x="119763" y="6257931"/>
            <a:ext cx="8844726" cy="436110"/>
          </a:xfrm>
          <a:prstGeom prst="rect">
            <a:avLst/>
          </a:prstGeom>
          <a:noFill/>
          <a:ln>
            <a:solidFill>
              <a:srgbClr val="0030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solidFill>
                <a:schemeClr val="tx1"/>
              </a:solidFill>
              <a:latin typeface="Bookman Old Style" panose="02050604050505020204" pitchFamily="18" charset="0"/>
            </a:endParaRPr>
          </a:p>
        </p:txBody>
      </p:sp>
    </p:spTree>
    <p:extLst>
      <p:ext uri="{BB962C8B-B14F-4D97-AF65-F5344CB8AC3E}">
        <p14:creationId xmlns:p14="http://schemas.microsoft.com/office/powerpoint/2010/main" val="1792958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p:cNvPicPr>
            <a:picLocks noChangeAspect="1" noChangeArrowheads="1"/>
          </p:cNvPicPr>
          <p:nvPr/>
        </p:nvPicPr>
        <p:blipFill rotWithShape="1">
          <a:blip r:embed="rId2">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r="29247" b="12123"/>
          <a:stretch/>
        </p:blipFill>
        <p:spPr bwMode="auto">
          <a:xfrm>
            <a:off x="2594374" y="783293"/>
            <a:ext cx="3955252" cy="524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2 Marcador de texto"/>
          <p:cNvSpPr txBox="1">
            <a:spLocks/>
          </p:cNvSpPr>
          <p:nvPr/>
        </p:nvSpPr>
        <p:spPr>
          <a:xfrm>
            <a:off x="171781" y="940435"/>
            <a:ext cx="3735111" cy="616357"/>
          </a:xfrm>
          <a:prstGeom prst="rect">
            <a:avLst/>
          </a:prstGeom>
        </p:spPr>
        <p:txBody>
          <a:bodyPr vert="horz" lIns="91440" tIns="45720" rIns="91440" bIns="45720" rtlCol="0" anchor="ctr"/>
          <a:lstStyle>
            <a:defPPr>
              <a:defRPr lang="es-C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600" b="1" dirty="0">
                <a:solidFill>
                  <a:srgbClr val="3366CC"/>
                </a:solidFill>
                <a:latin typeface="Bookman Old Style" panose="02050604050505020204" pitchFamily="18" charset="0"/>
              </a:rPr>
              <a:t>TABLA DE CONTENIDO</a:t>
            </a:r>
          </a:p>
        </p:txBody>
      </p:sp>
      <p:sp>
        <p:nvSpPr>
          <p:cNvPr id="50" name="1 Subtítulo"/>
          <p:cNvSpPr txBox="1">
            <a:spLocks/>
          </p:cNvSpPr>
          <p:nvPr/>
        </p:nvSpPr>
        <p:spPr>
          <a:xfrm>
            <a:off x="278513" y="1407205"/>
            <a:ext cx="8574087" cy="5046131"/>
          </a:xfrm>
          <a:prstGeom prst="rect">
            <a:avLst/>
          </a:prstGeom>
        </p:spPr>
        <p:txBody>
          <a:bodyPr wrap="square" anchor="ctr" anchorCtr="0"/>
          <a:lstStyle>
            <a:lvl1pPr marL="514350" indent="-514800" algn="l" defTabSz="508000" rtl="0" eaLnBrk="0" fontAlgn="auto" hangingPunct="0">
              <a:lnSpc>
                <a:spcPct val="60000"/>
              </a:lnSpc>
              <a:spcBef>
                <a:spcPct val="20000"/>
              </a:spcBef>
              <a:spcAft>
                <a:spcPts val="0"/>
              </a:spcAft>
              <a:buClr>
                <a:srgbClr val="1F497D"/>
              </a:buClr>
              <a:buSzPct val="120000"/>
              <a:buFont typeface="+mj-lt"/>
              <a:buAutoNum type="arabicPeriod"/>
              <a:defRPr sz="2600" kern="1200" spc="100" baseline="0">
                <a:solidFill>
                  <a:schemeClr val="tx1">
                    <a:tint val="75000"/>
                  </a:schemeClr>
                </a:solidFill>
                <a:latin typeface="Arial Narrow"/>
                <a:ea typeface="+mn-ea"/>
                <a:cs typeface="+mn-cs"/>
              </a:defRPr>
            </a:lvl1pPr>
            <a:lvl2pPr marL="1022350" indent="-457200" algn="l" defTabSz="508000" rtl="0" eaLnBrk="0" fontAlgn="auto" hangingPunct="0">
              <a:lnSpc>
                <a:spcPct val="60000"/>
              </a:lnSpc>
              <a:spcBef>
                <a:spcPct val="50000"/>
              </a:spcBef>
              <a:spcAft>
                <a:spcPts val="0"/>
              </a:spcAft>
              <a:buClr>
                <a:srgbClr val="898989"/>
              </a:buClr>
              <a:buFont typeface="Arial" pitchFamily="34" charset="0"/>
              <a:buChar char="•"/>
              <a:tabLst>
                <a:tab pos="8432800" algn="dec"/>
              </a:tabLst>
              <a:defRPr sz="3100" kern="1200">
                <a:solidFill>
                  <a:schemeClr val="tx1">
                    <a:tint val="75000"/>
                  </a:schemeClr>
                </a:solidFill>
                <a:latin typeface="+mn-lt"/>
                <a:ea typeface="+mn-ea"/>
                <a:cs typeface="+mn-cs"/>
              </a:defRPr>
            </a:lvl2pPr>
            <a:lvl3pPr marL="914400" indent="0" algn="ctr" defTabSz="508000" rtl="0" eaLnBrk="0" fontAlgn="base" hangingPunct="0">
              <a:spcBef>
                <a:spcPct val="20000"/>
              </a:spcBef>
              <a:spcAft>
                <a:spcPct val="0"/>
              </a:spcAft>
              <a:buFont typeface="Arial" pitchFamily="34" charset="0"/>
              <a:buNone/>
              <a:defRPr sz="2700" kern="1200">
                <a:solidFill>
                  <a:schemeClr val="tx1">
                    <a:tint val="75000"/>
                  </a:schemeClr>
                </a:solidFill>
                <a:latin typeface="+mn-lt"/>
                <a:ea typeface="+mn-ea"/>
                <a:cs typeface="+mn-cs"/>
              </a:defRPr>
            </a:lvl3pPr>
            <a:lvl4pPr marL="1371600" indent="0" algn="ctr" defTabSz="508000" rtl="0" eaLnBrk="0" fontAlgn="base" hangingPunct="0">
              <a:spcBef>
                <a:spcPct val="20000"/>
              </a:spcBef>
              <a:spcAft>
                <a:spcPct val="0"/>
              </a:spcAft>
              <a:buFont typeface="Arial" pitchFamily="34" charset="0"/>
              <a:buNone/>
              <a:defRPr sz="2200" kern="1200">
                <a:solidFill>
                  <a:schemeClr val="tx1">
                    <a:tint val="75000"/>
                  </a:schemeClr>
                </a:solidFill>
                <a:latin typeface="+mn-lt"/>
                <a:ea typeface="+mn-ea"/>
                <a:cs typeface="+mn-cs"/>
              </a:defRPr>
            </a:lvl4pPr>
            <a:lvl5pPr marL="1828800" indent="0" algn="ctr" defTabSz="508000" rtl="0" eaLnBrk="0" fontAlgn="base" hangingPunct="0">
              <a:spcBef>
                <a:spcPct val="20000"/>
              </a:spcBef>
              <a:spcAft>
                <a:spcPct val="0"/>
              </a:spcAft>
              <a:buFont typeface="Arial" pitchFamily="34" charset="0"/>
              <a:buNone/>
              <a:defRPr sz="2200" kern="1200">
                <a:solidFill>
                  <a:schemeClr val="tx1">
                    <a:tint val="75000"/>
                  </a:schemeClr>
                </a:solidFill>
                <a:latin typeface="+mn-lt"/>
                <a:ea typeface="+mn-ea"/>
                <a:cs typeface="+mn-cs"/>
              </a:defRPr>
            </a:lvl5pPr>
            <a:lvl6pPr marL="2286000" indent="0" algn="ctr" defTabSz="509233" rtl="0" eaLnBrk="1" latinLnBrk="0" hangingPunct="1">
              <a:spcBef>
                <a:spcPct val="20000"/>
              </a:spcBef>
              <a:buFont typeface="Arial"/>
              <a:buNone/>
              <a:defRPr sz="2200" kern="1200">
                <a:solidFill>
                  <a:schemeClr val="tx1">
                    <a:tint val="75000"/>
                  </a:schemeClr>
                </a:solidFill>
                <a:latin typeface="+mn-lt"/>
                <a:ea typeface="+mn-ea"/>
                <a:cs typeface="+mn-cs"/>
              </a:defRPr>
            </a:lvl6pPr>
            <a:lvl7pPr marL="2743200" indent="0" algn="ctr" defTabSz="509233" rtl="0" eaLnBrk="1" latinLnBrk="0" hangingPunct="1">
              <a:spcBef>
                <a:spcPct val="20000"/>
              </a:spcBef>
              <a:buFont typeface="Arial"/>
              <a:buNone/>
              <a:defRPr sz="2200" kern="1200">
                <a:solidFill>
                  <a:schemeClr val="tx1">
                    <a:tint val="75000"/>
                  </a:schemeClr>
                </a:solidFill>
                <a:latin typeface="+mn-lt"/>
                <a:ea typeface="+mn-ea"/>
                <a:cs typeface="+mn-cs"/>
              </a:defRPr>
            </a:lvl7pPr>
            <a:lvl8pPr marL="3200400" indent="0" algn="ctr" defTabSz="509233" rtl="0" eaLnBrk="1" latinLnBrk="0" hangingPunct="1">
              <a:spcBef>
                <a:spcPct val="20000"/>
              </a:spcBef>
              <a:buFont typeface="Arial"/>
              <a:buNone/>
              <a:defRPr sz="2200" kern="1200">
                <a:solidFill>
                  <a:schemeClr val="tx1">
                    <a:tint val="75000"/>
                  </a:schemeClr>
                </a:solidFill>
                <a:latin typeface="+mn-lt"/>
                <a:ea typeface="+mn-ea"/>
                <a:cs typeface="+mn-cs"/>
              </a:defRPr>
            </a:lvl8pPr>
            <a:lvl9pPr marL="3657600" indent="0" algn="ctr" defTabSz="509233" rtl="0" eaLnBrk="1" latinLnBrk="0" hangingPunct="1">
              <a:spcBef>
                <a:spcPct val="20000"/>
              </a:spcBef>
              <a:buFont typeface="Arial"/>
              <a:buNone/>
              <a:defRPr sz="2200" kern="1200">
                <a:solidFill>
                  <a:schemeClr val="tx1">
                    <a:tint val="75000"/>
                  </a:schemeClr>
                </a:solidFill>
                <a:latin typeface="+mn-lt"/>
                <a:ea typeface="+mn-ea"/>
                <a:cs typeface="+mn-cs"/>
              </a:defRPr>
            </a:lvl9pPr>
          </a:lstStyle>
          <a:p>
            <a:pPr marL="0" indent="0">
              <a:spcBef>
                <a:spcPct val="50000"/>
              </a:spcBef>
              <a:buNone/>
              <a:tabLst>
                <a:tab pos="8432800" algn="dec"/>
              </a:tabLst>
              <a:defRPr/>
            </a:pPr>
            <a:r>
              <a:rPr lang="es-ES" sz="1300" dirty="0">
                <a:solidFill>
                  <a:schemeClr val="tx1">
                    <a:lumMod val="85000"/>
                    <a:lumOff val="15000"/>
                  </a:schemeClr>
                </a:solidFill>
                <a:latin typeface="Bookman Old Style" panose="02050604050505020204" pitchFamily="18" charset="0"/>
              </a:rPr>
              <a:t>4. Delitos contra el patrimonio económico</a:t>
            </a:r>
          </a:p>
          <a:p>
            <a:pPr marL="0" indent="0">
              <a:spcBef>
                <a:spcPct val="50000"/>
              </a:spcBef>
              <a:buNone/>
              <a:tabLst>
                <a:tab pos="8432800" algn="dec"/>
              </a:tabLst>
              <a:defRPr/>
            </a:pPr>
            <a:endParaRPr lang="es-ES" sz="1200" dirty="0">
              <a:solidFill>
                <a:schemeClr val="tx1">
                  <a:lumMod val="85000"/>
                  <a:lumOff val="15000"/>
                </a:schemeClr>
              </a:solidFill>
              <a:latin typeface="Bookman Old Style" panose="02050604050505020204" pitchFamily="18" charset="0"/>
            </a:endParaRPr>
          </a:p>
          <a:p>
            <a:pPr lvl="1">
              <a:spcBef>
                <a:spcPts val="800"/>
              </a:spcBef>
              <a:buClr>
                <a:srgbClr val="607D8B"/>
              </a:buClr>
              <a:buFont typeface="Wingdings" panose="05000000000000000000" pitchFamily="2" charset="2"/>
              <a:buChar char="§"/>
              <a:defRPr/>
            </a:pPr>
            <a:r>
              <a:rPr lang="es-CO" sz="1300" dirty="0">
                <a:latin typeface="Bookman Old Style" panose="02050604050505020204" pitchFamily="18" charset="0"/>
              </a:rPr>
              <a:t>Hurto de vehículos 	21</a:t>
            </a:r>
          </a:p>
          <a:p>
            <a:pPr lvl="1">
              <a:buClr>
                <a:srgbClr val="607D8B"/>
              </a:buClr>
              <a:buFont typeface="Wingdings" panose="05000000000000000000" pitchFamily="2" charset="2"/>
              <a:buChar char="§"/>
              <a:defRPr/>
            </a:pPr>
            <a:r>
              <a:rPr lang="es-CO" sz="1300" dirty="0">
                <a:latin typeface="Bookman Old Style" panose="02050604050505020204" pitchFamily="18" charset="0"/>
              </a:rPr>
              <a:t>Hurto de automotores 	22</a:t>
            </a:r>
          </a:p>
          <a:p>
            <a:pPr lvl="1">
              <a:buClr>
                <a:srgbClr val="607D8B"/>
              </a:buClr>
              <a:buFont typeface="Wingdings" panose="05000000000000000000" pitchFamily="2" charset="2"/>
              <a:buChar char="§"/>
              <a:defRPr/>
            </a:pPr>
            <a:r>
              <a:rPr lang="es-CO" sz="1300" dirty="0">
                <a:latin typeface="Bookman Old Style" panose="02050604050505020204" pitchFamily="18" charset="0"/>
              </a:rPr>
              <a:t>Hurto de motocicletas 	23</a:t>
            </a:r>
          </a:p>
          <a:p>
            <a:pPr lvl="1">
              <a:buClr>
                <a:srgbClr val="607D8B"/>
              </a:buClr>
              <a:buFont typeface="Wingdings" panose="05000000000000000000" pitchFamily="2" charset="2"/>
              <a:buChar char="§"/>
              <a:defRPr/>
            </a:pPr>
            <a:r>
              <a:rPr lang="es-CO" sz="1300" dirty="0">
                <a:latin typeface="Bookman Old Style" panose="02050604050505020204" pitchFamily="18" charset="0"/>
              </a:rPr>
              <a:t>Hurto a residencias 	24</a:t>
            </a:r>
          </a:p>
          <a:p>
            <a:pPr lvl="1">
              <a:buClr>
                <a:srgbClr val="607D8B"/>
              </a:buClr>
              <a:buFont typeface="Wingdings" panose="05000000000000000000" pitchFamily="2" charset="2"/>
              <a:buChar char="§"/>
              <a:defRPr/>
            </a:pPr>
            <a:r>
              <a:rPr lang="es-CO" sz="1300" dirty="0">
                <a:latin typeface="Bookman Old Style" panose="02050604050505020204" pitchFamily="18" charset="0"/>
              </a:rPr>
              <a:t>Hurto a comercio </a:t>
            </a:r>
            <a:r>
              <a:rPr lang="es-ES" sz="1300" dirty="0">
                <a:latin typeface="Bookman Old Style" panose="02050604050505020204" pitchFamily="18" charset="0"/>
              </a:rPr>
              <a:t>	</a:t>
            </a:r>
            <a:r>
              <a:rPr lang="es-CO" sz="1300" dirty="0">
                <a:latin typeface="Bookman Old Style" panose="02050604050505020204" pitchFamily="18" charset="0"/>
              </a:rPr>
              <a:t>25</a:t>
            </a:r>
          </a:p>
          <a:p>
            <a:pPr lvl="1">
              <a:buClr>
                <a:srgbClr val="607D8B"/>
              </a:buClr>
              <a:buFont typeface="Wingdings" panose="05000000000000000000" pitchFamily="2" charset="2"/>
              <a:buChar char="§"/>
              <a:defRPr/>
            </a:pPr>
            <a:r>
              <a:rPr lang="es-CO" sz="1300" dirty="0">
                <a:latin typeface="Bookman Old Style" panose="02050604050505020204" pitchFamily="18" charset="0"/>
              </a:rPr>
              <a:t>Hurto a personas 	26</a:t>
            </a:r>
          </a:p>
          <a:p>
            <a:pPr lvl="1">
              <a:buClr>
                <a:srgbClr val="607D8B"/>
              </a:buClr>
              <a:buFont typeface="Wingdings" panose="05000000000000000000" pitchFamily="2" charset="2"/>
              <a:buChar char="§"/>
              <a:defRPr/>
            </a:pPr>
            <a:r>
              <a:rPr lang="es-CO" sz="1300" dirty="0">
                <a:latin typeface="Bookman Old Style" panose="02050604050505020204" pitchFamily="18" charset="0"/>
              </a:rPr>
              <a:t>Hurto a entidades financieras 	27</a:t>
            </a:r>
          </a:p>
          <a:p>
            <a:pPr lvl="1">
              <a:buClr>
                <a:srgbClr val="607D8B"/>
              </a:buClr>
              <a:buFont typeface="Wingdings" panose="05000000000000000000" pitchFamily="2" charset="2"/>
              <a:buChar char="§"/>
              <a:defRPr/>
            </a:pPr>
            <a:r>
              <a:rPr lang="es-CO" sz="1300" dirty="0">
                <a:latin typeface="Bookman Old Style" panose="02050604050505020204" pitchFamily="18" charset="0"/>
              </a:rPr>
              <a:t>Piratería terrestre 	28</a:t>
            </a:r>
          </a:p>
          <a:p>
            <a:pPr lvl="1">
              <a:buClr>
                <a:srgbClr val="607D8B"/>
              </a:buClr>
              <a:buFont typeface="Wingdings" panose="05000000000000000000" pitchFamily="2" charset="2"/>
              <a:buChar char="§"/>
              <a:defRPr/>
            </a:pPr>
            <a:r>
              <a:rPr lang="es-CO" sz="1300" dirty="0">
                <a:latin typeface="Bookman Old Style" panose="02050604050505020204" pitchFamily="18" charset="0"/>
              </a:rPr>
              <a:t>Abigeato 	29</a:t>
            </a:r>
          </a:p>
          <a:p>
            <a:pPr lvl="1">
              <a:buClr>
                <a:srgbClr val="607D8B"/>
              </a:buClr>
              <a:buFont typeface="Wingdings" panose="05000000000000000000" pitchFamily="2" charset="2"/>
              <a:buChar char="§"/>
              <a:defRPr/>
            </a:pPr>
            <a:r>
              <a:rPr lang="es-CO" sz="1300" dirty="0">
                <a:latin typeface="Bookman Old Style" panose="02050604050505020204" pitchFamily="18" charset="0"/>
              </a:rPr>
              <a:t>Extorsión 	30</a:t>
            </a:r>
          </a:p>
          <a:p>
            <a:pPr lvl="1">
              <a:buClr>
                <a:srgbClr val="607D8B"/>
              </a:buClr>
              <a:buFont typeface="Wingdings" panose="05000000000000000000" pitchFamily="2" charset="2"/>
              <a:buChar char="§"/>
              <a:defRPr/>
            </a:pPr>
            <a:r>
              <a:rPr lang="es-MX" sz="1300" dirty="0">
                <a:latin typeface="Bookman Old Style" panose="02050604050505020204" pitchFamily="18" charset="0"/>
              </a:rPr>
              <a:t>Invasión y usurpación de tierras</a:t>
            </a:r>
            <a:r>
              <a:rPr lang="es-CO" sz="1300" dirty="0">
                <a:latin typeface="Bookman Old Style" panose="02050604050505020204" pitchFamily="18" charset="0"/>
              </a:rPr>
              <a:t> 	31</a:t>
            </a:r>
          </a:p>
          <a:p>
            <a:pPr marL="565150" lvl="1" indent="0">
              <a:buClr>
                <a:srgbClr val="607D8B"/>
              </a:buClr>
              <a:buNone/>
              <a:defRPr/>
            </a:pPr>
            <a:r>
              <a:rPr lang="es-CO" sz="1300" dirty="0">
                <a:latin typeface="Bookman Old Style" panose="02050604050505020204" pitchFamily="18" charset="0"/>
              </a:rPr>
              <a:t>	</a:t>
            </a:r>
            <a:endParaRPr lang="es-ES" sz="1300" dirty="0">
              <a:latin typeface="Bookman Old Style" panose="02050604050505020204" pitchFamily="18" charset="0"/>
            </a:endParaRPr>
          </a:p>
          <a:p>
            <a:pPr marL="0" indent="0">
              <a:buNone/>
              <a:defRPr/>
            </a:pPr>
            <a:r>
              <a:rPr lang="es-ES" sz="1300" dirty="0">
                <a:solidFill>
                  <a:schemeClr val="tx1">
                    <a:lumMod val="85000"/>
                    <a:lumOff val="15000"/>
                  </a:schemeClr>
                </a:solidFill>
                <a:latin typeface="Bookman Old Style" panose="02050604050505020204" pitchFamily="18" charset="0"/>
              </a:rPr>
              <a:t>5. Delitos contra la familia</a:t>
            </a:r>
          </a:p>
          <a:p>
            <a:pPr marL="0" indent="0">
              <a:buNone/>
              <a:defRPr/>
            </a:pPr>
            <a:endParaRPr lang="es-ES" sz="1300" dirty="0">
              <a:solidFill>
                <a:schemeClr val="tx1">
                  <a:lumMod val="85000"/>
                  <a:lumOff val="15000"/>
                </a:schemeClr>
              </a:solidFill>
              <a:latin typeface="Bookman Old Style" panose="02050604050505020204" pitchFamily="18" charset="0"/>
            </a:endParaRPr>
          </a:p>
          <a:p>
            <a:pPr lvl="1">
              <a:buClr>
                <a:srgbClr val="607D8B"/>
              </a:buClr>
              <a:buFont typeface="Wingdings" panose="05000000000000000000" pitchFamily="2" charset="2"/>
              <a:buChar char="§"/>
              <a:defRPr/>
            </a:pPr>
            <a:r>
              <a:rPr lang="es-ES" sz="1300" dirty="0">
                <a:latin typeface="Bookman Old Style" panose="02050604050505020204" pitchFamily="18" charset="0"/>
              </a:rPr>
              <a:t>Violencia intrafamiliar 	33</a:t>
            </a:r>
          </a:p>
          <a:p>
            <a:pPr lvl="1">
              <a:defRPr/>
            </a:pPr>
            <a:endParaRPr lang="es-CO" sz="1200" dirty="0">
              <a:latin typeface="Bookman Old Style" panose="02050604050505020204" pitchFamily="18" charset="0"/>
            </a:endParaRPr>
          </a:p>
          <a:p>
            <a:pPr marL="0" indent="0">
              <a:spcBef>
                <a:spcPct val="50000"/>
              </a:spcBef>
              <a:buNone/>
              <a:tabLst>
                <a:tab pos="8432800" algn="dec"/>
              </a:tabLst>
              <a:defRPr/>
            </a:pPr>
            <a:endParaRPr lang="es-ES" sz="1300" dirty="0">
              <a:latin typeface="Bookman Old Style" panose="02050604050505020204" pitchFamily="18" charset="0"/>
            </a:endParaRPr>
          </a:p>
        </p:txBody>
      </p:sp>
      <p:sp>
        <p:nvSpPr>
          <p:cNvPr id="38" name="2 Marcador de número de diapositiva"/>
          <p:cNvSpPr txBox="1">
            <a:spLocks/>
          </p:cNvSpPr>
          <p:nvPr/>
        </p:nvSpPr>
        <p:spPr bwMode="auto">
          <a:xfrm>
            <a:off x="8244408" y="6304235"/>
            <a:ext cx="67136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ctr" anchorCtr="0" compatLnSpc="1">
            <a:prstTxWarp prst="textNoShape">
              <a:avLst/>
            </a:prstTxWarp>
          </a:bodyPr>
          <a:lstStyle>
            <a:defPPr>
              <a:defRPr lang="es-ES"/>
            </a:defPPr>
            <a:lvl1pPr marL="0" algn="l" defTabSz="457200" rtl="0" eaLnBrk="1" latinLnBrk="0" hangingPunct="1">
              <a:defRPr sz="1800" kern="1200">
                <a:solidFill>
                  <a:schemeClr val="tx1"/>
                </a:solidFill>
                <a:latin typeface="Arial" charset="0"/>
                <a:ea typeface="+mn-ea"/>
                <a:cs typeface="+mn-cs"/>
              </a:defRPr>
            </a:lvl1pPr>
            <a:lvl2pPr marL="666723" indent="-256432" algn="l" defTabSz="457200" rtl="0" eaLnBrk="1" latinLnBrk="0" hangingPunct="1">
              <a:defRPr sz="1800" kern="1200">
                <a:solidFill>
                  <a:schemeClr val="tx1"/>
                </a:solidFill>
                <a:latin typeface="Arial" charset="0"/>
                <a:ea typeface="+mn-ea"/>
                <a:cs typeface="+mn-cs"/>
              </a:defRPr>
            </a:lvl2pPr>
            <a:lvl3pPr marL="1025728" indent="-205146" algn="l" defTabSz="457200" rtl="0" eaLnBrk="1" latinLnBrk="0" hangingPunct="1">
              <a:defRPr sz="1800" kern="1200">
                <a:solidFill>
                  <a:schemeClr val="tx1"/>
                </a:solidFill>
                <a:latin typeface="Arial" charset="0"/>
                <a:ea typeface="+mn-ea"/>
                <a:cs typeface="+mn-cs"/>
              </a:defRPr>
            </a:lvl3pPr>
            <a:lvl4pPr marL="1436019" indent="-205146" algn="l" defTabSz="457200" rtl="0" eaLnBrk="1" latinLnBrk="0" hangingPunct="1">
              <a:defRPr sz="1800" kern="1200">
                <a:solidFill>
                  <a:schemeClr val="tx1"/>
                </a:solidFill>
                <a:latin typeface="Arial" charset="0"/>
                <a:ea typeface="+mn-ea"/>
                <a:cs typeface="+mn-cs"/>
              </a:defRPr>
            </a:lvl4pPr>
            <a:lvl5pPr marL="1846311" indent="-205146" algn="l" defTabSz="457200" rtl="0" eaLnBrk="1" latinLnBrk="0" hangingPunct="1">
              <a:defRPr sz="1800" kern="1200">
                <a:solidFill>
                  <a:schemeClr val="tx1"/>
                </a:solidFill>
                <a:latin typeface="Arial" charset="0"/>
                <a:ea typeface="+mn-ea"/>
                <a:cs typeface="+mn-cs"/>
              </a:defRPr>
            </a:lvl5pPr>
            <a:lvl6pPr marL="2256602"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6pPr>
            <a:lvl7pPr marL="2666893"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7pPr>
            <a:lvl8pPr marL="3077185"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8pPr>
            <a:lvl9pPr marL="3487476"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9pPr>
          </a:lstStyle>
          <a:p>
            <a:pPr algn="r" defTabSz="820583" fontAlgn="base">
              <a:spcBef>
                <a:spcPct val="0"/>
              </a:spcBef>
              <a:spcAft>
                <a:spcPct val="0"/>
              </a:spcAft>
              <a:defRPr/>
            </a:pPr>
            <a:r>
              <a:rPr lang="es-CO" sz="1100" b="1" dirty="0">
                <a:latin typeface="Bookman Old Style" panose="02050604050505020204" pitchFamily="18" charset="0"/>
              </a:rPr>
              <a:t>3</a:t>
            </a:r>
          </a:p>
        </p:txBody>
      </p:sp>
      <p:sp>
        <p:nvSpPr>
          <p:cNvPr id="2" name="1 Marcador de texto">
            <a:extLst>
              <a:ext uri="{FF2B5EF4-FFF2-40B4-BE49-F238E27FC236}">
                <a16:creationId xmlns:a16="http://schemas.microsoft.com/office/drawing/2014/main" id="{D14BF3BB-53AB-B7E0-1F21-736899B9E72C}"/>
              </a:ext>
            </a:extLst>
          </p:cNvPr>
          <p:cNvSpPr txBox="1">
            <a:spLocks/>
          </p:cNvSpPr>
          <p:nvPr/>
        </p:nvSpPr>
        <p:spPr>
          <a:xfrm>
            <a:off x="4932040" y="166936"/>
            <a:ext cx="3874652" cy="616357"/>
          </a:xfrm>
          <a:prstGeom prst="rect">
            <a:avLst/>
          </a:prstGeom>
        </p:spPr>
        <p:txBody>
          <a:bodyPr vert="horz" lIns="91440" tIns="45720" rIns="91440" bIns="45720" rtlCol="0" anchor="ctr"/>
          <a:lstStyle>
            <a:defPPr>
              <a:defRPr lang="es-C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MX" sz="1600" dirty="0">
                <a:solidFill>
                  <a:srgbClr val="3266CC"/>
                </a:solidFill>
                <a:latin typeface="Bookman Old Style" panose="02050604050505020204" pitchFamily="18" charset="0"/>
              </a:rPr>
              <a:t>SEGUIMIENTO A INDICADORES DE SEGURIDAD Y RESULTADOS OPERACIONALES</a:t>
            </a:r>
            <a:endParaRPr lang="es-CO" sz="1600" dirty="0">
              <a:solidFill>
                <a:srgbClr val="3266CC"/>
              </a:solidFill>
              <a:latin typeface="Bookman Old Style" panose="02050604050505020204" pitchFamily="18" charset="0"/>
            </a:endParaRPr>
          </a:p>
        </p:txBody>
      </p:sp>
    </p:spTree>
    <p:extLst>
      <p:ext uri="{BB962C8B-B14F-4D97-AF65-F5344CB8AC3E}">
        <p14:creationId xmlns:p14="http://schemas.microsoft.com/office/powerpoint/2010/main" val="10248240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3072" r="7671"/>
          <a:stretch/>
        </p:blipFill>
        <p:spPr>
          <a:xfrm>
            <a:off x="0" y="-1"/>
            <a:ext cx="9180512" cy="6884233"/>
          </a:xfrm>
          <a:prstGeom prst="rect">
            <a:avLst/>
          </a:prstGeom>
        </p:spPr>
      </p:pic>
      <p:sp>
        <p:nvSpPr>
          <p:cNvPr id="9" name="Rectángulo 14">
            <a:extLst>
              <a:ext uri="{FF2B5EF4-FFF2-40B4-BE49-F238E27FC236}">
                <a16:creationId xmlns:a16="http://schemas.microsoft.com/office/drawing/2014/main" id="{7A0F47DC-4D96-5B43-820F-FB760FB0B44B}"/>
              </a:ext>
            </a:extLst>
          </p:cNvPr>
          <p:cNvSpPr/>
          <p:nvPr/>
        </p:nvSpPr>
        <p:spPr>
          <a:xfrm flipV="1">
            <a:off x="329972" y="-2"/>
            <a:ext cx="3465695" cy="4077073"/>
          </a:xfrm>
          <a:prstGeom prst="rect">
            <a:avLst/>
          </a:prstGeom>
          <a:solidFill>
            <a:srgbClr val="F2AE3C">
              <a:alpha val="6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6" name="3 Marcador de texto"/>
          <p:cNvSpPr txBox="1">
            <a:spLocks/>
          </p:cNvSpPr>
          <p:nvPr/>
        </p:nvSpPr>
        <p:spPr>
          <a:xfrm>
            <a:off x="507253" y="1556792"/>
            <a:ext cx="3288414" cy="183260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es-CO" sz="2500" b="1" dirty="0">
                <a:solidFill>
                  <a:schemeClr val="bg1"/>
                </a:solidFill>
                <a:latin typeface="Montserrat-Regular"/>
                <a:cs typeface="Corbel"/>
              </a:rPr>
              <a:t>DELITOS CONTRA LA SEGURIDAD PÚBLICA</a:t>
            </a:r>
          </a:p>
        </p:txBody>
      </p:sp>
      <p:sp>
        <p:nvSpPr>
          <p:cNvPr id="27" name="5 Marcador de texto"/>
          <p:cNvSpPr txBox="1">
            <a:spLocks/>
          </p:cNvSpPr>
          <p:nvPr/>
        </p:nvSpPr>
        <p:spPr>
          <a:xfrm>
            <a:off x="507253" y="620688"/>
            <a:ext cx="617468" cy="86726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endParaRPr lang="es-CO" sz="6000" b="1" dirty="0">
              <a:solidFill>
                <a:srgbClr val="3366CC"/>
              </a:solidFill>
              <a:latin typeface="Montserrat-Regular"/>
              <a:cs typeface="Corbel"/>
            </a:endParaRPr>
          </a:p>
        </p:txBody>
      </p:sp>
      <p:cxnSp>
        <p:nvCxnSpPr>
          <p:cNvPr id="5" name="Conector recto 4"/>
          <p:cNvCxnSpPr/>
          <p:nvPr/>
        </p:nvCxnSpPr>
        <p:spPr>
          <a:xfrm>
            <a:off x="507253" y="3389396"/>
            <a:ext cx="30566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id="{8C164E9D-0965-BC9B-5765-16B6D217CA00}"/>
              </a:ext>
            </a:extLst>
          </p:cNvPr>
          <p:cNvPicPr>
            <a:picLocks noChangeAspect="1"/>
          </p:cNvPicPr>
          <p:nvPr/>
        </p:nvPicPr>
        <p:blipFill rotWithShape="1">
          <a:blip r:embed="rId4">
            <a:extLst>
              <a:ext uri="{28A0092B-C50C-407E-A947-70E740481C1C}">
                <a14:useLocalDpi xmlns:a14="http://schemas.microsoft.com/office/drawing/2010/main" val="0"/>
              </a:ext>
            </a:extLst>
          </a:blip>
          <a:srcRect l="1153" t="2110" r="83288" b="87286"/>
          <a:stretch/>
        </p:blipFill>
        <p:spPr>
          <a:xfrm>
            <a:off x="514004" y="-6331"/>
            <a:ext cx="1668207" cy="698568"/>
          </a:xfrm>
          <a:prstGeom prst="rect">
            <a:avLst/>
          </a:prstGeom>
        </p:spPr>
      </p:pic>
      <p:pic>
        <p:nvPicPr>
          <p:cNvPr id="6" name="Imagen 5" descr="Forma&#10;&#10;Descripción generada automáticamente con confianza media">
            <a:extLst>
              <a:ext uri="{FF2B5EF4-FFF2-40B4-BE49-F238E27FC236}">
                <a16:creationId xmlns:a16="http://schemas.microsoft.com/office/drawing/2014/main" id="{CE502E54-BF3F-1AE0-65C8-95F286ECA0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9628" y="143756"/>
            <a:ext cx="1374260" cy="475621"/>
          </a:xfrm>
          <a:prstGeom prst="rect">
            <a:avLst/>
          </a:prstGeom>
        </p:spPr>
      </p:pic>
      <p:sp>
        <p:nvSpPr>
          <p:cNvPr id="7" name="5 Marcador de texto">
            <a:extLst>
              <a:ext uri="{FF2B5EF4-FFF2-40B4-BE49-F238E27FC236}">
                <a16:creationId xmlns:a16="http://schemas.microsoft.com/office/drawing/2014/main" id="{1CC01D2E-3C00-4673-9429-16C2EAD28601}"/>
              </a:ext>
            </a:extLst>
          </p:cNvPr>
          <p:cNvSpPr txBox="1">
            <a:spLocks/>
          </p:cNvSpPr>
          <p:nvPr/>
        </p:nvSpPr>
        <p:spPr>
          <a:xfrm>
            <a:off x="659653" y="773088"/>
            <a:ext cx="617468" cy="86726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es-CO" sz="6000" b="1" dirty="0">
                <a:solidFill>
                  <a:srgbClr val="3366CC"/>
                </a:solidFill>
                <a:latin typeface="Montserrat-Regular"/>
                <a:cs typeface="Corbel"/>
              </a:rPr>
              <a:t>8</a:t>
            </a:r>
          </a:p>
        </p:txBody>
      </p:sp>
    </p:spTree>
    <p:extLst>
      <p:ext uri="{BB962C8B-B14F-4D97-AF65-F5344CB8AC3E}">
        <p14:creationId xmlns:p14="http://schemas.microsoft.com/office/powerpoint/2010/main" val="2506574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8 Objeto"/>
          <p:cNvGraphicFramePr>
            <a:graphicFrameLocks noChangeAspect="1"/>
          </p:cNvGraphicFramePr>
          <p:nvPr>
            <p:extLst>
              <p:ext uri="{D42A27DB-BD31-4B8C-83A1-F6EECF244321}">
                <p14:modId xmlns:p14="http://schemas.microsoft.com/office/powerpoint/2010/main" val="1517075987"/>
              </p:ext>
            </p:extLst>
          </p:nvPr>
        </p:nvGraphicFramePr>
        <p:xfrm>
          <a:off x="281235" y="3889661"/>
          <a:ext cx="4074741" cy="2419659"/>
        </p:xfrm>
        <a:graphic>
          <a:graphicData uri="http://schemas.openxmlformats.org/presentationml/2006/ole">
            <mc:AlternateContent xmlns:mc="http://schemas.openxmlformats.org/markup-compatibility/2006">
              <mc:Choice xmlns:v="urn:schemas-microsoft-com:vml" Requires="v">
                <p:oleObj name="Worksheet" r:id="rId2" imgW="3048038" imgH="1739811" progId="Excel.Sheet.12">
                  <p:link updateAutomatic="1"/>
                </p:oleObj>
              </mc:Choice>
              <mc:Fallback>
                <p:oleObj name="Worksheet" r:id="rId2" imgW="3048038" imgH="1739811" progId="Excel.Sheet.12">
                  <p:link updateAutomatic="1"/>
                  <p:pic>
                    <p:nvPicPr>
                      <p:cNvPr id="9" name="8 Objeto"/>
                      <p:cNvPicPr/>
                      <p:nvPr/>
                    </p:nvPicPr>
                    <p:blipFill>
                      <a:blip r:embed="rId3"/>
                      <a:stretch>
                        <a:fillRect/>
                      </a:stretch>
                    </p:blipFill>
                    <p:spPr>
                      <a:xfrm>
                        <a:off x="281235" y="3889661"/>
                        <a:ext cx="4074741" cy="2419659"/>
                      </a:xfrm>
                      <a:prstGeom prst="rect">
                        <a:avLst/>
                      </a:prstGeom>
                    </p:spPr>
                  </p:pic>
                </p:oleObj>
              </mc:Fallback>
            </mc:AlternateContent>
          </a:graphicData>
        </a:graphic>
      </p:graphicFrame>
      <p:graphicFrame>
        <p:nvGraphicFramePr>
          <p:cNvPr id="6" name="5 Objeto"/>
          <p:cNvGraphicFramePr>
            <a:graphicFrameLocks noChangeAspect="1"/>
          </p:cNvGraphicFramePr>
          <p:nvPr>
            <p:extLst>
              <p:ext uri="{D42A27DB-BD31-4B8C-83A1-F6EECF244321}">
                <p14:modId xmlns:p14="http://schemas.microsoft.com/office/powerpoint/2010/main" val="3415324460"/>
              </p:ext>
            </p:extLst>
          </p:nvPr>
        </p:nvGraphicFramePr>
        <p:xfrm>
          <a:off x="259588" y="1329570"/>
          <a:ext cx="4074740" cy="2419659"/>
        </p:xfrm>
        <a:graphic>
          <a:graphicData uri="http://schemas.openxmlformats.org/presentationml/2006/ole">
            <mc:AlternateContent xmlns:mc="http://schemas.openxmlformats.org/markup-compatibility/2006">
              <mc:Choice xmlns:v="urn:schemas-microsoft-com:vml" Requires="v">
                <p:oleObj name="Worksheet" r:id="rId4" imgW="3086114" imgH="1739811" progId="Excel.Sheet.12">
                  <p:link updateAutomatic="1"/>
                </p:oleObj>
              </mc:Choice>
              <mc:Fallback>
                <p:oleObj name="Worksheet" r:id="rId4" imgW="3086114" imgH="1739811" progId="Excel.Sheet.12">
                  <p:link updateAutomatic="1"/>
                  <p:pic>
                    <p:nvPicPr>
                      <p:cNvPr id="6" name="5 Objeto"/>
                      <p:cNvPicPr/>
                      <p:nvPr/>
                    </p:nvPicPr>
                    <p:blipFill>
                      <a:blip r:embed="rId5"/>
                      <a:stretch>
                        <a:fillRect/>
                      </a:stretch>
                    </p:blipFill>
                    <p:spPr>
                      <a:xfrm>
                        <a:off x="259588" y="1329570"/>
                        <a:ext cx="4074740" cy="2419659"/>
                      </a:xfrm>
                      <a:prstGeom prst="rect">
                        <a:avLst/>
                      </a:prstGeom>
                    </p:spPr>
                  </p:pic>
                </p:oleObj>
              </mc:Fallback>
            </mc:AlternateContent>
          </a:graphicData>
        </a:graphic>
      </p:graphicFrame>
      <p:sp>
        <p:nvSpPr>
          <p:cNvPr id="20" name="Rectángulo 14">
            <a:extLst>
              <a:ext uri="{FF2B5EF4-FFF2-40B4-BE49-F238E27FC236}">
                <a16:creationId xmlns:a16="http://schemas.microsoft.com/office/drawing/2014/main" id="{7A0F47DC-4D96-5B43-820F-FB760FB0B44B}"/>
              </a:ext>
            </a:extLst>
          </p:cNvPr>
          <p:cNvSpPr/>
          <p:nvPr/>
        </p:nvSpPr>
        <p:spPr>
          <a:xfrm flipV="1">
            <a:off x="119763" y="6237312"/>
            <a:ext cx="8844726" cy="538791"/>
          </a:xfrm>
          <a:prstGeom prst="rect">
            <a:avLst/>
          </a:prstGeom>
          <a:noFill/>
          <a:ln>
            <a:solidFill>
              <a:srgbClr val="0030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solidFill>
                <a:schemeClr val="tx1"/>
              </a:solidFill>
              <a:latin typeface="Bookman Old Style" panose="02050604050505020204" pitchFamily="18" charset="0"/>
            </a:endParaRPr>
          </a:p>
        </p:txBody>
      </p:sp>
      <p:sp>
        <p:nvSpPr>
          <p:cNvPr id="32" name="12 CuadroTexto"/>
          <p:cNvSpPr txBox="1"/>
          <p:nvPr/>
        </p:nvSpPr>
        <p:spPr>
          <a:xfrm>
            <a:off x="128123" y="1065400"/>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Histórico nacional</a:t>
            </a:r>
          </a:p>
        </p:txBody>
      </p:sp>
      <p:sp>
        <p:nvSpPr>
          <p:cNvPr id="38" name="5 CuadroTexto"/>
          <p:cNvSpPr txBox="1"/>
          <p:nvPr/>
        </p:nvSpPr>
        <p:spPr>
          <a:xfrm>
            <a:off x="117418" y="3749229"/>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Comparativo mensual</a:t>
            </a:r>
          </a:p>
        </p:txBody>
      </p:sp>
      <p:sp>
        <p:nvSpPr>
          <p:cNvPr id="39" name="15 CuadroTexto"/>
          <p:cNvSpPr txBox="1">
            <a:spLocks noChangeArrowheads="1"/>
          </p:cNvSpPr>
          <p:nvPr/>
        </p:nvSpPr>
        <p:spPr bwMode="auto">
          <a:xfrm>
            <a:off x="4729716" y="4365104"/>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456986" eaLnBrk="1" hangingPunct="1">
              <a:defRPr/>
            </a:pPr>
            <a:r>
              <a:rPr lang="es-CO" sz="1200" b="1" dirty="0">
                <a:solidFill>
                  <a:srgbClr val="3366CC"/>
                </a:solidFill>
                <a:latin typeface="Bookman Old Style" panose="02050604050505020204" pitchFamily="18" charset="0"/>
                <a:cs typeface="Arial Narrow"/>
              </a:rPr>
              <a:t>Variación corrido del año</a:t>
            </a:r>
          </a:p>
        </p:txBody>
      </p:sp>
      <p:sp>
        <p:nvSpPr>
          <p:cNvPr id="46" name="Text Box 4"/>
          <p:cNvSpPr txBox="1">
            <a:spLocks noChangeArrowheads="1"/>
          </p:cNvSpPr>
          <p:nvPr/>
        </p:nvSpPr>
        <p:spPr bwMode="auto">
          <a:xfrm>
            <a:off x="7532398" y="5959334"/>
            <a:ext cx="1432091" cy="20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r"/>
            <a:r>
              <a:rPr lang="es-ES" altLang="es-CO" sz="800" b="1" dirty="0">
                <a:latin typeface="Bookman Old Style" panose="02050604050505020204" pitchFamily="18" charset="0"/>
                <a:cs typeface="Tahoma" pitchFamily="34" charset="0"/>
              </a:rPr>
              <a:t>Fuente: </a:t>
            </a:r>
            <a:r>
              <a:rPr lang="es-ES" altLang="es-CO" sz="800" dirty="0">
                <a:latin typeface="Bookman Old Style" panose="02050604050505020204" pitchFamily="18" charset="0"/>
                <a:cs typeface="Tahoma" pitchFamily="34" charset="0"/>
              </a:rPr>
              <a:t>Policía Nacional.</a:t>
            </a:r>
          </a:p>
        </p:txBody>
      </p:sp>
      <p:sp>
        <p:nvSpPr>
          <p:cNvPr id="30" name="2 Marcador de número de diapositiva"/>
          <p:cNvSpPr txBox="1">
            <a:spLocks/>
          </p:cNvSpPr>
          <p:nvPr/>
        </p:nvSpPr>
        <p:spPr bwMode="auto">
          <a:xfrm>
            <a:off x="8244408" y="6304235"/>
            <a:ext cx="67136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ctr" anchorCtr="0" compatLnSpc="1">
            <a:prstTxWarp prst="textNoShape">
              <a:avLst/>
            </a:prstTxWarp>
          </a:bodyPr>
          <a:lstStyle>
            <a:defPPr>
              <a:defRPr lang="es-ES"/>
            </a:defPPr>
            <a:lvl1pPr marL="0" algn="l" defTabSz="457200" rtl="0" eaLnBrk="1" latinLnBrk="0" hangingPunct="1">
              <a:defRPr sz="1800" kern="1200">
                <a:solidFill>
                  <a:schemeClr val="tx1"/>
                </a:solidFill>
                <a:latin typeface="Arial" charset="0"/>
                <a:ea typeface="+mn-ea"/>
                <a:cs typeface="+mn-cs"/>
              </a:defRPr>
            </a:lvl1pPr>
            <a:lvl2pPr marL="666723" indent="-256432" algn="l" defTabSz="457200" rtl="0" eaLnBrk="1" latinLnBrk="0" hangingPunct="1">
              <a:defRPr sz="1800" kern="1200">
                <a:solidFill>
                  <a:schemeClr val="tx1"/>
                </a:solidFill>
                <a:latin typeface="Arial" charset="0"/>
                <a:ea typeface="+mn-ea"/>
                <a:cs typeface="+mn-cs"/>
              </a:defRPr>
            </a:lvl2pPr>
            <a:lvl3pPr marL="1025728" indent="-205146" algn="l" defTabSz="457200" rtl="0" eaLnBrk="1" latinLnBrk="0" hangingPunct="1">
              <a:defRPr sz="1800" kern="1200">
                <a:solidFill>
                  <a:schemeClr val="tx1"/>
                </a:solidFill>
                <a:latin typeface="Arial" charset="0"/>
                <a:ea typeface="+mn-ea"/>
                <a:cs typeface="+mn-cs"/>
              </a:defRPr>
            </a:lvl3pPr>
            <a:lvl4pPr marL="1436019" indent="-205146" algn="l" defTabSz="457200" rtl="0" eaLnBrk="1" latinLnBrk="0" hangingPunct="1">
              <a:defRPr sz="1800" kern="1200">
                <a:solidFill>
                  <a:schemeClr val="tx1"/>
                </a:solidFill>
                <a:latin typeface="Arial" charset="0"/>
                <a:ea typeface="+mn-ea"/>
                <a:cs typeface="+mn-cs"/>
              </a:defRPr>
            </a:lvl4pPr>
            <a:lvl5pPr marL="1846311" indent="-205146" algn="l" defTabSz="457200" rtl="0" eaLnBrk="1" latinLnBrk="0" hangingPunct="1">
              <a:defRPr sz="1800" kern="1200">
                <a:solidFill>
                  <a:schemeClr val="tx1"/>
                </a:solidFill>
                <a:latin typeface="Arial" charset="0"/>
                <a:ea typeface="+mn-ea"/>
                <a:cs typeface="+mn-cs"/>
              </a:defRPr>
            </a:lvl5pPr>
            <a:lvl6pPr marL="2256602"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6pPr>
            <a:lvl7pPr marL="2666893"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7pPr>
            <a:lvl8pPr marL="3077185"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8pPr>
            <a:lvl9pPr marL="3487476"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9pPr>
          </a:lstStyle>
          <a:p>
            <a:pPr algn="r" defTabSz="820583" fontAlgn="base">
              <a:spcBef>
                <a:spcPct val="0"/>
              </a:spcBef>
              <a:spcAft>
                <a:spcPct val="0"/>
              </a:spcAft>
              <a:defRPr/>
            </a:pPr>
            <a:r>
              <a:rPr lang="es-MX" sz="1100" b="1" dirty="0">
                <a:latin typeface="Bookman Old Style" panose="02050604050505020204" pitchFamily="18" charset="0"/>
              </a:rPr>
              <a:t>4</a:t>
            </a:r>
            <a:r>
              <a:rPr lang="es-CO" sz="1100" b="1" dirty="0">
                <a:latin typeface="Bookman Old Style" panose="02050604050505020204" pitchFamily="18" charset="0"/>
              </a:rPr>
              <a:t>0</a:t>
            </a:r>
          </a:p>
        </p:txBody>
      </p:sp>
      <p:sp>
        <p:nvSpPr>
          <p:cNvPr id="15" name="1 Marcador de texto"/>
          <p:cNvSpPr txBox="1">
            <a:spLocks/>
          </p:cNvSpPr>
          <p:nvPr/>
        </p:nvSpPr>
        <p:spPr>
          <a:xfrm>
            <a:off x="5724128" y="292363"/>
            <a:ext cx="3384376" cy="616357"/>
          </a:xfrm>
          <a:prstGeom prst="rect">
            <a:avLst/>
          </a:prstGeom>
        </p:spPr>
        <p:txBody>
          <a:bodyPr vert="horz" lIns="91440" tIns="45720" rIns="91440" bIns="45720" rtlCol="0" anchor="ctr"/>
          <a:lstStyle>
            <a:defPPr>
              <a:defRPr lang="es-C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CO" sz="1600" b="1" dirty="0">
                <a:solidFill>
                  <a:srgbClr val="3366CC"/>
                </a:solidFill>
                <a:latin typeface="Bookman Old Style" panose="02050604050505020204" pitchFamily="18" charset="0"/>
              </a:rPr>
              <a:t>TERRORISMO*</a:t>
            </a:r>
          </a:p>
        </p:txBody>
      </p:sp>
      <p:sp>
        <p:nvSpPr>
          <p:cNvPr id="16" name="Text Box 4"/>
          <p:cNvSpPr txBox="1">
            <a:spLocks noChangeArrowheads="1"/>
          </p:cNvSpPr>
          <p:nvPr/>
        </p:nvSpPr>
        <p:spPr bwMode="auto">
          <a:xfrm>
            <a:off x="7019272" y="702750"/>
            <a:ext cx="2119780" cy="20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r>
              <a:rPr lang="es-ES" altLang="es-CO" sz="800" dirty="0">
                <a:latin typeface="Bookman Old Style" panose="02050604050505020204" pitchFamily="18" charset="0"/>
                <a:cs typeface="Tahoma" pitchFamily="34" charset="0"/>
              </a:rPr>
              <a:t>Cifras preliminares sujetas a variación.</a:t>
            </a:r>
          </a:p>
        </p:txBody>
      </p:sp>
      <p:sp>
        <p:nvSpPr>
          <p:cNvPr id="17" name="Text Box 3"/>
          <p:cNvSpPr txBox="1">
            <a:spLocks noChangeArrowheads="1"/>
          </p:cNvSpPr>
          <p:nvPr/>
        </p:nvSpPr>
        <p:spPr bwMode="auto">
          <a:xfrm>
            <a:off x="130426" y="6263022"/>
            <a:ext cx="8032444" cy="32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just"/>
            <a:r>
              <a:rPr lang="es-CO" altLang="es-CO" sz="800" b="1" dirty="0">
                <a:latin typeface="Bookman Old Style" panose="02050604050505020204" pitchFamily="18" charset="0"/>
                <a:cs typeface="Tahoma" pitchFamily="34" charset="0"/>
              </a:rPr>
              <a:t>Definición: </a:t>
            </a:r>
            <a:r>
              <a:rPr lang="es-CO" altLang="es-CO" sz="800" dirty="0">
                <a:latin typeface="Bookman Old Style" panose="02050604050505020204" pitchFamily="18" charset="0"/>
                <a:cs typeface="Tahoma" pitchFamily="34" charset="0"/>
              </a:rPr>
              <a:t>Se incluyen las conductas asociadas con los delitos de Actos de Terrorismo y Terrorismo (Art. 144 y 343 de la Ley 599 de 2000).</a:t>
            </a:r>
          </a:p>
          <a:p>
            <a:pPr algn="just"/>
            <a:r>
              <a:rPr lang="es-MX" altLang="es-CO" sz="800" dirty="0">
                <a:latin typeface="Bookman Old Style" panose="02050604050505020204" pitchFamily="18" charset="0"/>
                <a:cs typeface="Tahoma" pitchFamily="34" charset="0"/>
              </a:rPr>
              <a:t>* La metodología de consolidación de la cifra está en revisión.</a:t>
            </a:r>
            <a:r>
              <a:rPr lang="es-CO" altLang="es-CO" sz="800" dirty="0">
                <a:latin typeface="Bookman Old Style" panose="02050604050505020204" pitchFamily="18" charset="0"/>
                <a:cs typeface="Tahoma" pitchFamily="34" charset="0"/>
              </a:rPr>
              <a:t> </a:t>
            </a:r>
          </a:p>
        </p:txBody>
      </p:sp>
      <p:sp>
        <p:nvSpPr>
          <p:cNvPr id="37" name="15 CuadroTexto"/>
          <p:cNvSpPr txBox="1">
            <a:spLocks noChangeArrowheads="1"/>
          </p:cNvSpPr>
          <p:nvPr/>
        </p:nvSpPr>
        <p:spPr bwMode="auto">
          <a:xfrm>
            <a:off x="4932040" y="1062045"/>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6986" eaLnBrk="1" hangingPunct="1">
              <a:defRPr/>
            </a:pPr>
            <a:r>
              <a:rPr lang="es-CO" sz="1200" b="1" dirty="0">
                <a:solidFill>
                  <a:srgbClr val="3366CC"/>
                </a:solidFill>
                <a:latin typeface="Bookman Old Style" panose="02050604050505020204" pitchFamily="18" charset="0"/>
                <a:cs typeface="Arial Narrow"/>
              </a:rPr>
              <a:t>Corrido del año</a:t>
            </a:r>
            <a:endParaRPr lang="es-ES" sz="1200" b="1" dirty="0">
              <a:solidFill>
                <a:srgbClr val="3366CC"/>
              </a:solidFill>
              <a:latin typeface="Bookman Old Style" panose="02050604050505020204" pitchFamily="18" charset="0"/>
              <a:cs typeface="Arial Narrow"/>
            </a:endParaRPr>
          </a:p>
        </p:txBody>
      </p:sp>
      <p:graphicFrame>
        <p:nvGraphicFramePr>
          <p:cNvPr id="8" name="7 Objeto"/>
          <p:cNvGraphicFramePr>
            <a:graphicFrameLocks noChangeAspect="1"/>
          </p:cNvGraphicFramePr>
          <p:nvPr>
            <p:extLst>
              <p:ext uri="{D42A27DB-BD31-4B8C-83A1-F6EECF244321}">
                <p14:modId xmlns:p14="http://schemas.microsoft.com/office/powerpoint/2010/main" val="1325199212"/>
              </p:ext>
            </p:extLst>
          </p:nvPr>
        </p:nvGraphicFramePr>
        <p:xfrm>
          <a:off x="4914859" y="1295872"/>
          <a:ext cx="4074740" cy="2421160"/>
        </p:xfrm>
        <a:graphic>
          <a:graphicData uri="http://schemas.openxmlformats.org/presentationml/2006/ole">
            <mc:AlternateContent xmlns:mc="http://schemas.openxmlformats.org/markup-compatibility/2006">
              <mc:Choice xmlns:v="urn:schemas-microsoft-com:vml" Requires="v">
                <p:oleObj name="Worksheet" r:id="rId6" imgW="3048038" imgH="1739811" progId="Excel.Sheet.12">
                  <p:link updateAutomatic="1"/>
                </p:oleObj>
              </mc:Choice>
              <mc:Fallback>
                <p:oleObj name="Worksheet" r:id="rId6" imgW="3048038" imgH="1739811" progId="Excel.Sheet.12">
                  <p:link updateAutomatic="1"/>
                  <p:pic>
                    <p:nvPicPr>
                      <p:cNvPr id="8" name="7 Objeto"/>
                      <p:cNvPicPr/>
                      <p:nvPr/>
                    </p:nvPicPr>
                    <p:blipFill>
                      <a:blip r:embed="rId7"/>
                      <a:stretch>
                        <a:fillRect/>
                      </a:stretch>
                    </p:blipFill>
                    <p:spPr>
                      <a:xfrm>
                        <a:off x="4914859" y="1295872"/>
                        <a:ext cx="4074740" cy="2421160"/>
                      </a:xfrm>
                      <a:prstGeom prst="rect">
                        <a:avLst/>
                      </a:prstGeom>
                    </p:spPr>
                  </p:pic>
                </p:oleObj>
              </mc:Fallback>
            </mc:AlternateContent>
          </a:graphicData>
        </a:graphic>
      </p:graphicFrame>
      <p:graphicFrame>
        <p:nvGraphicFramePr>
          <p:cNvPr id="3" name="Objeto 2">
            <a:extLst>
              <a:ext uri="{FF2B5EF4-FFF2-40B4-BE49-F238E27FC236}">
                <a16:creationId xmlns:a16="http://schemas.microsoft.com/office/drawing/2014/main" id="{311D8854-8361-A8D6-2C95-2B5198E65D5F}"/>
              </a:ext>
            </a:extLst>
          </p:cNvPr>
          <p:cNvGraphicFramePr>
            <a:graphicFrameLocks noChangeAspect="1"/>
          </p:cNvGraphicFramePr>
          <p:nvPr>
            <p:extLst>
              <p:ext uri="{D42A27DB-BD31-4B8C-83A1-F6EECF244321}">
                <p14:modId xmlns:p14="http://schemas.microsoft.com/office/powerpoint/2010/main" val="270350527"/>
              </p:ext>
            </p:extLst>
          </p:nvPr>
        </p:nvGraphicFramePr>
        <p:xfrm>
          <a:off x="5186363" y="4829175"/>
          <a:ext cx="2997200" cy="596900"/>
        </p:xfrm>
        <a:graphic>
          <a:graphicData uri="http://schemas.openxmlformats.org/presentationml/2006/ole">
            <mc:AlternateContent xmlns:mc="http://schemas.openxmlformats.org/markup-compatibility/2006">
              <mc:Choice xmlns:v="urn:schemas-microsoft-com:vml" Requires="v">
                <p:oleObj name="Worksheet" r:id="rId8" imgW="2997103" imgH="596780" progId="Excel.Sheet.12">
                  <p:link updateAutomatic="1"/>
                </p:oleObj>
              </mc:Choice>
              <mc:Fallback>
                <p:oleObj name="Worksheet" r:id="rId8" imgW="2997103" imgH="596780" progId="Excel.Sheet.12">
                  <p:link updateAutomatic="1"/>
                  <p:pic>
                    <p:nvPicPr>
                      <p:cNvPr id="0" name=""/>
                      <p:cNvPicPr/>
                      <p:nvPr/>
                    </p:nvPicPr>
                    <p:blipFill>
                      <a:blip r:embed="rId9"/>
                      <a:stretch>
                        <a:fillRect/>
                      </a:stretch>
                    </p:blipFill>
                    <p:spPr>
                      <a:xfrm>
                        <a:off x="5186363" y="4829175"/>
                        <a:ext cx="2997200" cy="596900"/>
                      </a:xfrm>
                      <a:prstGeom prst="rect">
                        <a:avLst/>
                      </a:prstGeom>
                    </p:spPr>
                  </p:pic>
                </p:oleObj>
              </mc:Fallback>
            </mc:AlternateContent>
          </a:graphicData>
        </a:graphic>
      </p:graphicFrame>
    </p:spTree>
    <p:extLst>
      <p:ext uri="{BB962C8B-B14F-4D97-AF65-F5344CB8AC3E}">
        <p14:creationId xmlns:p14="http://schemas.microsoft.com/office/powerpoint/2010/main" val="4052638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9 Objeto"/>
          <p:cNvGraphicFramePr>
            <a:graphicFrameLocks noChangeAspect="1"/>
          </p:cNvGraphicFramePr>
          <p:nvPr>
            <p:extLst>
              <p:ext uri="{D42A27DB-BD31-4B8C-83A1-F6EECF244321}">
                <p14:modId xmlns:p14="http://schemas.microsoft.com/office/powerpoint/2010/main" val="2888880255"/>
              </p:ext>
            </p:extLst>
          </p:nvPr>
        </p:nvGraphicFramePr>
        <p:xfrm>
          <a:off x="168567" y="1340768"/>
          <a:ext cx="4187409" cy="2380142"/>
        </p:xfrm>
        <a:graphic>
          <a:graphicData uri="http://schemas.openxmlformats.org/presentationml/2006/ole">
            <mc:AlternateContent xmlns:mc="http://schemas.openxmlformats.org/markup-compatibility/2006">
              <mc:Choice xmlns:v="urn:schemas-microsoft-com:vml" Requires="v">
                <p:oleObj name="Worksheet" r:id="rId2" imgW="3086114" imgH="1784305" progId="Excel.Sheet.12">
                  <p:link updateAutomatic="1"/>
                </p:oleObj>
              </mc:Choice>
              <mc:Fallback>
                <p:oleObj name="Worksheet" r:id="rId2" imgW="3086114" imgH="1784305" progId="Excel.Sheet.12">
                  <p:link updateAutomatic="1"/>
                  <p:pic>
                    <p:nvPicPr>
                      <p:cNvPr id="10" name="9 Objeto"/>
                      <p:cNvPicPr/>
                      <p:nvPr/>
                    </p:nvPicPr>
                    <p:blipFill>
                      <a:blip r:embed="rId3"/>
                      <a:stretch>
                        <a:fillRect/>
                      </a:stretch>
                    </p:blipFill>
                    <p:spPr>
                      <a:xfrm>
                        <a:off x="168567" y="1340768"/>
                        <a:ext cx="4187409" cy="2380142"/>
                      </a:xfrm>
                      <a:prstGeom prst="rect">
                        <a:avLst/>
                      </a:prstGeom>
                    </p:spPr>
                  </p:pic>
                </p:oleObj>
              </mc:Fallback>
            </mc:AlternateContent>
          </a:graphicData>
        </a:graphic>
      </p:graphicFrame>
      <p:graphicFrame>
        <p:nvGraphicFramePr>
          <p:cNvPr id="11" name="10 Objeto"/>
          <p:cNvGraphicFramePr>
            <a:graphicFrameLocks noChangeAspect="1"/>
          </p:cNvGraphicFramePr>
          <p:nvPr>
            <p:extLst>
              <p:ext uri="{D42A27DB-BD31-4B8C-83A1-F6EECF244321}">
                <p14:modId xmlns:p14="http://schemas.microsoft.com/office/powerpoint/2010/main" val="3931739645"/>
              </p:ext>
            </p:extLst>
          </p:nvPr>
        </p:nvGraphicFramePr>
        <p:xfrm>
          <a:off x="4860032" y="1400235"/>
          <a:ext cx="4070915" cy="2456639"/>
        </p:xfrm>
        <a:graphic>
          <a:graphicData uri="http://schemas.openxmlformats.org/presentationml/2006/ole">
            <mc:AlternateContent xmlns:mc="http://schemas.openxmlformats.org/markup-compatibility/2006">
              <mc:Choice xmlns:v="urn:schemas-microsoft-com:vml" Requires="v">
                <p:oleObj name="Worksheet" r:id="rId4" imgW="3048038" imgH="1778021" progId="Excel.Sheet.12">
                  <p:link updateAutomatic="1"/>
                </p:oleObj>
              </mc:Choice>
              <mc:Fallback>
                <p:oleObj name="Worksheet" r:id="rId4" imgW="3048038" imgH="1778021" progId="Excel.Sheet.12">
                  <p:link updateAutomatic="1"/>
                  <p:pic>
                    <p:nvPicPr>
                      <p:cNvPr id="11" name="10 Objeto"/>
                      <p:cNvPicPr/>
                      <p:nvPr/>
                    </p:nvPicPr>
                    <p:blipFill>
                      <a:blip r:embed="rId5"/>
                      <a:stretch>
                        <a:fillRect/>
                      </a:stretch>
                    </p:blipFill>
                    <p:spPr>
                      <a:xfrm>
                        <a:off x="4860032" y="1400235"/>
                        <a:ext cx="4070915" cy="2456639"/>
                      </a:xfrm>
                      <a:prstGeom prst="rect">
                        <a:avLst/>
                      </a:prstGeom>
                    </p:spPr>
                  </p:pic>
                </p:oleObj>
              </mc:Fallback>
            </mc:AlternateContent>
          </a:graphicData>
        </a:graphic>
      </p:graphicFrame>
      <p:sp>
        <p:nvSpPr>
          <p:cNvPr id="20" name="Rectángulo 14">
            <a:extLst>
              <a:ext uri="{FF2B5EF4-FFF2-40B4-BE49-F238E27FC236}">
                <a16:creationId xmlns:a16="http://schemas.microsoft.com/office/drawing/2014/main" id="{7A0F47DC-4D96-5B43-820F-FB760FB0B44B}"/>
              </a:ext>
            </a:extLst>
          </p:cNvPr>
          <p:cNvSpPr/>
          <p:nvPr/>
        </p:nvSpPr>
        <p:spPr>
          <a:xfrm flipV="1">
            <a:off x="119763" y="6257931"/>
            <a:ext cx="8844726" cy="436110"/>
          </a:xfrm>
          <a:prstGeom prst="rect">
            <a:avLst/>
          </a:prstGeom>
          <a:noFill/>
          <a:ln>
            <a:solidFill>
              <a:srgbClr val="0030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solidFill>
                <a:schemeClr val="tx1"/>
              </a:solidFill>
              <a:latin typeface="Bookman Old Style" panose="02050604050505020204" pitchFamily="18" charset="0"/>
            </a:endParaRPr>
          </a:p>
        </p:txBody>
      </p:sp>
      <p:sp>
        <p:nvSpPr>
          <p:cNvPr id="32" name="12 CuadroTexto"/>
          <p:cNvSpPr txBox="1"/>
          <p:nvPr/>
        </p:nvSpPr>
        <p:spPr>
          <a:xfrm>
            <a:off x="128123" y="1065400"/>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Histórico nacional</a:t>
            </a:r>
          </a:p>
        </p:txBody>
      </p:sp>
      <p:sp>
        <p:nvSpPr>
          <p:cNvPr id="39" name="15 CuadroTexto"/>
          <p:cNvSpPr txBox="1">
            <a:spLocks noChangeArrowheads="1"/>
          </p:cNvSpPr>
          <p:nvPr/>
        </p:nvSpPr>
        <p:spPr bwMode="auto">
          <a:xfrm>
            <a:off x="4748945" y="3881555"/>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456986" eaLnBrk="1" hangingPunct="1">
              <a:defRPr/>
            </a:pPr>
            <a:r>
              <a:rPr lang="es-CO" sz="1200" b="1" dirty="0">
                <a:solidFill>
                  <a:srgbClr val="3366CC"/>
                </a:solidFill>
                <a:latin typeface="Bookman Old Style" panose="02050604050505020204" pitchFamily="18" charset="0"/>
                <a:cs typeface="Arial Narrow"/>
              </a:rPr>
              <a:t>Variación corrido del año</a:t>
            </a:r>
          </a:p>
        </p:txBody>
      </p:sp>
      <p:sp>
        <p:nvSpPr>
          <p:cNvPr id="46" name="Text Box 4"/>
          <p:cNvSpPr txBox="1">
            <a:spLocks noChangeArrowheads="1"/>
          </p:cNvSpPr>
          <p:nvPr/>
        </p:nvSpPr>
        <p:spPr bwMode="auto">
          <a:xfrm>
            <a:off x="4347231" y="6046731"/>
            <a:ext cx="4617258" cy="20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r"/>
            <a:r>
              <a:rPr lang="es-ES" altLang="es-CO" sz="800" b="1" dirty="0">
                <a:latin typeface="Bookman Old Style" panose="02050604050505020204" pitchFamily="18" charset="0"/>
                <a:cs typeface="Tahoma" pitchFamily="34" charset="0"/>
              </a:rPr>
              <a:t>Fuente:</a:t>
            </a:r>
            <a:r>
              <a:rPr lang="es-CO" altLang="es-CO" sz="800" dirty="0">
                <a:latin typeface="Bookman Old Style" panose="02050604050505020204" pitchFamily="18" charset="0"/>
                <a:cs typeface="Tahoma" pitchFamily="34" charset="0"/>
              </a:rPr>
              <a:t> Comando General de las Fuerzas Militares, Policía Nacional, ISA y ECOPETROL.</a:t>
            </a:r>
          </a:p>
        </p:txBody>
      </p:sp>
      <p:sp>
        <p:nvSpPr>
          <p:cNvPr id="30" name="2 Marcador de número de diapositiva"/>
          <p:cNvSpPr txBox="1">
            <a:spLocks/>
          </p:cNvSpPr>
          <p:nvPr/>
        </p:nvSpPr>
        <p:spPr bwMode="auto">
          <a:xfrm>
            <a:off x="8244408" y="6304235"/>
            <a:ext cx="67136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ctr" anchorCtr="0" compatLnSpc="1">
            <a:prstTxWarp prst="textNoShape">
              <a:avLst/>
            </a:prstTxWarp>
          </a:bodyPr>
          <a:lstStyle>
            <a:defPPr>
              <a:defRPr lang="es-ES"/>
            </a:defPPr>
            <a:lvl1pPr marL="0" algn="l" defTabSz="457200" rtl="0" eaLnBrk="1" latinLnBrk="0" hangingPunct="1">
              <a:defRPr sz="1800" kern="1200">
                <a:solidFill>
                  <a:schemeClr val="tx1"/>
                </a:solidFill>
                <a:latin typeface="Arial" charset="0"/>
                <a:ea typeface="+mn-ea"/>
                <a:cs typeface="+mn-cs"/>
              </a:defRPr>
            </a:lvl1pPr>
            <a:lvl2pPr marL="666723" indent="-256432" algn="l" defTabSz="457200" rtl="0" eaLnBrk="1" latinLnBrk="0" hangingPunct="1">
              <a:defRPr sz="1800" kern="1200">
                <a:solidFill>
                  <a:schemeClr val="tx1"/>
                </a:solidFill>
                <a:latin typeface="Arial" charset="0"/>
                <a:ea typeface="+mn-ea"/>
                <a:cs typeface="+mn-cs"/>
              </a:defRPr>
            </a:lvl2pPr>
            <a:lvl3pPr marL="1025728" indent="-205146" algn="l" defTabSz="457200" rtl="0" eaLnBrk="1" latinLnBrk="0" hangingPunct="1">
              <a:defRPr sz="1800" kern="1200">
                <a:solidFill>
                  <a:schemeClr val="tx1"/>
                </a:solidFill>
                <a:latin typeface="Arial" charset="0"/>
                <a:ea typeface="+mn-ea"/>
                <a:cs typeface="+mn-cs"/>
              </a:defRPr>
            </a:lvl3pPr>
            <a:lvl4pPr marL="1436019" indent="-205146" algn="l" defTabSz="457200" rtl="0" eaLnBrk="1" latinLnBrk="0" hangingPunct="1">
              <a:defRPr sz="1800" kern="1200">
                <a:solidFill>
                  <a:schemeClr val="tx1"/>
                </a:solidFill>
                <a:latin typeface="Arial" charset="0"/>
                <a:ea typeface="+mn-ea"/>
                <a:cs typeface="+mn-cs"/>
              </a:defRPr>
            </a:lvl4pPr>
            <a:lvl5pPr marL="1846311" indent="-205146" algn="l" defTabSz="457200" rtl="0" eaLnBrk="1" latinLnBrk="0" hangingPunct="1">
              <a:defRPr sz="1800" kern="1200">
                <a:solidFill>
                  <a:schemeClr val="tx1"/>
                </a:solidFill>
                <a:latin typeface="Arial" charset="0"/>
                <a:ea typeface="+mn-ea"/>
                <a:cs typeface="+mn-cs"/>
              </a:defRPr>
            </a:lvl5pPr>
            <a:lvl6pPr marL="2256602"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6pPr>
            <a:lvl7pPr marL="2666893"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7pPr>
            <a:lvl8pPr marL="3077185"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8pPr>
            <a:lvl9pPr marL="3487476"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9pPr>
          </a:lstStyle>
          <a:p>
            <a:pPr algn="r" defTabSz="820583" fontAlgn="base">
              <a:spcBef>
                <a:spcPct val="0"/>
              </a:spcBef>
              <a:spcAft>
                <a:spcPct val="0"/>
              </a:spcAft>
              <a:defRPr/>
            </a:pPr>
            <a:r>
              <a:rPr lang="es-CO" sz="1100" b="1" dirty="0">
                <a:latin typeface="Bookman Old Style" panose="02050604050505020204" pitchFamily="18" charset="0"/>
              </a:rPr>
              <a:t>41</a:t>
            </a:r>
          </a:p>
        </p:txBody>
      </p:sp>
      <p:sp>
        <p:nvSpPr>
          <p:cNvPr id="15" name="1 Marcador de texto"/>
          <p:cNvSpPr txBox="1">
            <a:spLocks/>
          </p:cNvSpPr>
          <p:nvPr/>
        </p:nvSpPr>
        <p:spPr>
          <a:xfrm>
            <a:off x="5460197" y="254165"/>
            <a:ext cx="3600400" cy="616357"/>
          </a:xfrm>
          <a:prstGeom prst="rect">
            <a:avLst/>
          </a:prstGeom>
        </p:spPr>
        <p:txBody>
          <a:bodyPr vert="horz" lIns="91440" tIns="45720" rIns="91440" bIns="45720" rtlCol="0" anchor="ctr"/>
          <a:lstStyle>
            <a:defPPr>
              <a:defRPr lang="es-C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CO" sz="1600" b="1" dirty="0">
                <a:solidFill>
                  <a:srgbClr val="3366CC"/>
                </a:solidFill>
                <a:latin typeface="Bookman Old Style" panose="02050604050505020204" pitchFamily="18" charset="0"/>
              </a:rPr>
              <a:t>TERRORISMO CONTRA INFRAESTRUCTURA </a:t>
            </a:r>
          </a:p>
        </p:txBody>
      </p:sp>
      <p:sp>
        <p:nvSpPr>
          <p:cNvPr id="16" name="Text Box 4"/>
          <p:cNvSpPr txBox="1">
            <a:spLocks noChangeArrowheads="1"/>
          </p:cNvSpPr>
          <p:nvPr/>
        </p:nvSpPr>
        <p:spPr bwMode="auto">
          <a:xfrm>
            <a:off x="7201753" y="836875"/>
            <a:ext cx="1885741"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r>
              <a:rPr lang="es-ES" altLang="es-CO" sz="700" dirty="0">
                <a:latin typeface="Bookman Old Style" panose="02050604050505020204" pitchFamily="18" charset="0"/>
                <a:cs typeface="Tahoma" pitchFamily="34" charset="0"/>
              </a:rPr>
              <a:t>Cifras preliminares sujetas a variación.</a:t>
            </a:r>
          </a:p>
        </p:txBody>
      </p:sp>
      <p:sp>
        <p:nvSpPr>
          <p:cNvPr id="17" name="Text Box 3"/>
          <p:cNvSpPr txBox="1">
            <a:spLocks noChangeArrowheads="1"/>
          </p:cNvSpPr>
          <p:nvPr/>
        </p:nvSpPr>
        <p:spPr bwMode="auto">
          <a:xfrm>
            <a:off x="150878" y="6272025"/>
            <a:ext cx="8248467" cy="313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just"/>
            <a:r>
              <a:rPr lang="es-CO" altLang="es-CO" sz="500" b="1" dirty="0">
                <a:latin typeface="Bookman Old Style" panose="02050604050505020204" pitchFamily="18" charset="0"/>
                <a:cs typeface="Tahoma" pitchFamily="34" charset="0"/>
              </a:rPr>
              <a:t>ATENTADOS CONTRA OLEODUCTOS: </a:t>
            </a:r>
            <a:r>
              <a:rPr lang="es-CO" altLang="es-CO" sz="500" dirty="0">
                <a:latin typeface="Bookman Old Style" panose="02050604050505020204" pitchFamily="18" charset="0"/>
                <a:cs typeface="Tahoma" pitchFamily="34" charset="0"/>
              </a:rPr>
              <a:t>Es la rotura o rompimiento de una línea de transportación (oleoducto, poliducto, gasoducto) por efecto de la activación de un artefacto explosivo, casi siempre como consecuencia de una acción terrorista, del cual se puede derivar la suspensión del bombeo, el derrame de hidrocarburos, incendio y contaminación</a:t>
            </a:r>
            <a:r>
              <a:rPr lang="es-CO" altLang="es-CO" sz="500" b="1" dirty="0">
                <a:latin typeface="Bookman Old Style" panose="02050604050505020204" pitchFamily="18" charset="0"/>
                <a:cs typeface="Tahoma" pitchFamily="34" charset="0"/>
              </a:rPr>
              <a:t>. ATENTADOS CONTRA PUENTES Y VÍAS</a:t>
            </a:r>
            <a:r>
              <a:rPr lang="es-CO" altLang="es-CO" sz="500" dirty="0">
                <a:latin typeface="Bookman Old Style" panose="02050604050505020204" pitchFamily="18" charset="0"/>
                <a:cs typeface="Tahoma" pitchFamily="34" charset="0"/>
              </a:rPr>
              <a:t>: Es la destrucción parcial o total de un puente o una vía por efecto de la activación de un artefacto explosivo, casi siempre como consecuencia de una acción terrorista del cual, se puede derivar la restricción u obstrucción de la movilidad.</a:t>
            </a:r>
          </a:p>
        </p:txBody>
      </p:sp>
      <p:sp>
        <p:nvSpPr>
          <p:cNvPr id="37" name="15 CuadroTexto"/>
          <p:cNvSpPr txBox="1">
            <a:spLocks noChangeArrowheads="1"/>
          </p:cNvSpPr>
          <p:nvPr/>
        </p:nvSpPr>
        <p:spPr bwMode="auto">
          <a:xfrm>
            <a:off x="4932040" y="980728"/>
            <a:ext cx="3952373" cy="452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6986" eaLnBrk="1" hangingPunct="1">
              <a:defRPr/>
            </a:pPr>
            <a:r>
              <a:rPr lang="es-CO" sz="1200" b="1" dirty="0">
                <a:solidFill>
                  <a:srgbClr val="3366CC"/>
                </a:solidFill>
                <a:latin typeface="Bookman Old Style" panose="02050604050505020204" pitchFamily="18" charset="0"/>
                <a:cs typeface="Arial Narrow"/>
              </a:rPr>
              <a:t>Comparativo corrido del año atentados contra oleoductos y voladura de vías</a:t>
            </a:r>
            <a:endParaRPr lang="es-ES" sz="1200" b="1" dirty="0">
              <a:solidFill>
                <a:srgbClr val="3366CC"/>
              </a:solidFill>
              <a:latin typeface="Bookman Old Style" panose="02050604050505020204" pitchFamily="18" charset="0"/>
              <a:cs typeface="Arial Narrow"/>
            </a:endParaRPr>
          </a:p>
        </p:txBody>
      </p:sp>
      <p:graphicFrame>
        <p:nvGraphicFramePr>
          <p:cNvPr id="3" name="Objeto 2">
            <a:extLst>
              <a:ext uri="{FF2B5EF4-FFF2-40B4-BE49-F238E27FC236}">
                <a16:creationId xmlns:a16="http://schemas.microsoft.com/office/drawing/2014/main" id="{CE59BA02-6038-845C-D965-0513909D1771}"/>
              </a:ext>
            </a:extLst>
          </p:cNvPr>
          <p:cNvGraphicFramePr>
            <a:graphicFrameLocks noChangeAspect="1"/>
          </p:cNvGraphicFramePr>
          <p:nvPr>
            <p:extLst>
              <p:ext uri="{D42A27DB-BD31-4B8C-83A1-F6EECF244321}">
                <p14:modId xmlns:p14="http://schemas.microsoft.com/office/powerpoint/2010/main" val="2469806547"/>
              </p:ext>
            </p:extLst>
          </p:nvPr>
        </p:nvGraphicFramePr>
        <p:xfrm>
          <a:off x="1907704" y="4581129"/>
          <a:ext cx="5933330" cy="917972"/>
        </p:xfrm>
        <a:graphic>
          <a:graphicData uri="http://schemas.openxmlformats.org/presentationml/2006/ole">
            <mc:AlternateContent xmlns:mc="http://schemas.openxmlformats.org/markup-compatibility/2006">
              <mc:Choice xmlns:v="urn:schemas-microsoft-com:vml" Requires="v">
                <p:oleObj name="Worksheet" r:id="rId6" imgW="6413539" imgH="990694" progId="Excel.Sheet.12">
                  <p:link updateAutomatic="1"/>
                </p:oleObj>
              </mc:Choice>
              <mc:Fallback>
                <p:oleObj name="Worksheet" r:id="rId6" imgW="6413539" imgH="990694" progId="Excel.Sheet.12">
                  <p:link updateAutomatic="1"/>
                  <p:pic>
                    <p:nvPicPr>
                      <p:cNvPr id="0" name=""/>
                      <p:cNvPicPr/>
                      <p:nvPr/>
                    </p:nvPicPr>
                    <p:blipFill>
                      <a:blip r:embed="rId7"/>
                      <a:stretch>
                        <a:fillRect/>
                      </a:stretch>
                    </p:blipFill>
                    <p:spPr>
                      <a:xfrm>
                        <a:off x="1907704" y="4581129"/>
                        <a:ext cx="5933330" cy="917972"/>
                      </a:xfrm>
                      <a:prstGeom prst="rect">
                        <a:avLst/>
                      </a:prstGeom>
                    </p:spPr>
                  </p:pic>
                </p:oleObj>
              </mc:Fallback>
            </mc:AlternateContent>
          </a:graphicData>
        </a:graphic>
      </p:graphicFrame>
    </p:spTree>
    <p:extLst>
      <p:ext uri="{BB962C8B-B14F-4D97-AF65-F5344CB8AC3E}">
        <p14:creationId xmlns:p14="http://schemas.microsoft.com/office/powerpoint/2010/main" val="20562687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idcruz\AppData\Local\Microsoft\Windows\Temporary Internet Files\Content.Outlook\WNLUO15I\MDN_8173_862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37" r="9223"/>
          <a:stretch/>
        </p:blipFill>
        <p:spPr bwMode="auto">
          <a:xfrm>
            <a:off x="-36512" y="-27384"/>
            <a:ext cx="9220200" cy="6885384"/>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14">
            <a:extLst>
              <a:ext uri="{FF2B5EF4-FFF2-40B4-BE49-F238E27FC236}">
                <a16:creationId xmlns:a16="http://schemas.microsoft.com/office/drawing/2014/main" id="{7A0F47DC-4D96-5B43-820F-FB760FB0B44B}"/>
              </a:ext>
            </a:extLst>
          </p:cNvPr>
          <p:cNvSpPr/>
          <p:nvPr/>
        </p:nvSpPr>
        <p:spPr>
          <a:xfrm flipV="1">
            <a:off x="329972" y="-2"/>
            <a:ext cx="3465695" cy="4077073"/>
          </a:xfrm>
          <a:prstGeom prst="rect">
            <a:avLst/>
          </a:prstGeom>
          <a:solidFill>
            <a:srgbClr val="F2AE3C">
              <a:alpha val="6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6" name="3 Marcador de texto"/>
          <p:cNvSpPr txBox="1">
            <a:spLocks/>
          </p:cNvSpPr>
          <p:nvPr/>
        </p:nvSpPr>
        <p:spPr>
          <a:xfrm>
            <a:off x="507253" y="1556792"/>
            <a:ext cx="3288414" cy="183260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es-CO" sz="2500" b="1" dirty="0">
                <a:solidFill>
                  <a:schemeClr val="bg1"/>
                </a:solidFill>
                <a:latin typeface="Montserrat-Regular"/>
                <a:cs typeface="Corbel"/>
              </a:rPr>
              <a:t>LUCHA CONTRA EL PROBLEMA MUNDIAL DE LAS DROGAS</a:t>
            </a:r>
          </a:p>
        </p:txBody>
      </p:sp>
      <p:sp>
        <p:nvSpPr>
          <p:cNvPr id="27" name="5 Marcador de texto"/>
          <p:cNvSpPr txBox="1">
            <a:spLocks/>
          </p:cNvSpPr>
          <p:nvPr/>
        </p:nvSpPr>
        <p:spPr>
          <a:xfrm>
            <a:off x="507252" y="620688"/>
            <a:ext cx="1184428" cy="86726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es-CO" sz="6000" b="1" dirty="0">
                <a:solidFill>
                  <a:srgbClr val="3366CC"/>
                </a:solidFill>
                <a:latin typeface="Montserrat-Regular"/>
                <a:cs typeface="Corbel"/>
              </a:rPr>
              <a:t>9</a:t>
            </a:r>
          </a:p>
        </p:txBody>
      </p:sp>
      <p:cxnSp>
        <p:nvCxnSpPr>
          <p:cNvPr id="5" name="Conector recto 4"/>
          <p:cNvCxnSpPr/>
          <p:nvPr/>
        </p:nvCxnSpPr>
        <p:spPr>
          <a:xfrm>
            <a:off x="507253" y="3389396"/>
            <a:ext cx="30566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Imagen 2">
            <a:extLst>
              <a:ext uri="{FF2B5EF4-FFF2-40B4-BE49-F238E27FC236}">
                <a16:creationId xmlns:a16="http://schemas.microsoft.com/office/drawing/2014/main" id="{394B7F18-D054-F0C0-41CC-7B436B0E912C}"/>
              </a:ext>
            </a:extLst>
          </p:cNvPr>
          <p:cNvPicPr>
            <a:picLocks noChangeAspect="1"/>
          </p:cNvPicPr>
          <p:nvPr/>
        </p:nvPicPr>
        <p:blipFill rotWithShape="1">
          <a:blip r:embed="rId3">
            <a:extLst>
              <a:ext uri="{28A0092B-C50C-407E-A947-70E740481C1C}">
                <a14:useLocalDpi xmlns:a14="http://schemas.microsoft.com/office/drawing/2010/main" val="0"/>
              </a:ext>
            </a:extLst>
          </a:blip>
          <a:srcRect l="1153" t="2110" r="83288" b="87286"/>
          <a:stretch/>
        </p:blipFill>
        <p:spPr>
          <a:xfrm>
            <a:off x="514004" y="-6331"/>
            <a:ext cx="1668207" cy="698568"/>
          </a:xfrm>
          <a:prstGeom prst="rect">
            <a:avLst/>
          </a:prstGeom>
        </p:spPr>
      </p:pic>
      <p:pic>
        <p:nvPicPr>
          <p:cNvPr id="4" name="Imagen 3" descr="Forma&#10;&#10;Descripción generada automáticamente con confianza media">
            <a:extLst>
              <a:ext uri="{FF2B5EF4-FFF2-40B4-BE49-F238E27FC236}">
                <a16:creationId xmlns:a16="http://schemas.microsoft.com/office/drawing/2014/main" id="{FD96C833-7C43-BD62-B191-C83482DA35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9628" y="143756"/>
            <a:ext cx="1374260" cy="475621"/>
          </a:xfrm>
          <a:prstGeom prst="rect">
            <a:avLst/>
          </a:prstGeom>
        </p:spPr>
      </p:pic>
    </p:spTree>
    <p:extLst>
      <p:ext uri="{BB962C8B-B14F-4D97-AF65-F5344CB8AC3E}">
        <p14:creationId xmlns:p14="http://schemas.microsoft.com/office/powerpoint/2010/main" val="7950439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8 Objeto"/>
          <p:cNvGraphicFramePr>
            <a:graphicFrameLocks noChangeAspect="1"/>
          </p:cNvGraphicFramePr>
          <p:nvPr>
            <p:extLst>
              <p:ext uri="{D42A27DB-BD31-4B8C-83A1-F6EECF244321}">
                <p14:modId xmlns:p14="http://schemas.microsoft.com/office/powerpoint/2010/main" val="2415687698"/>
              </p:ext>
            </p:extLst>
          </p:nvPr>
        </p:nvGraphicFramePr>
        <p:xfrm>
          <a:off x="179512" y="3917663"/>
          <a:ext cx="4089552" cy="2419658"/>
        </p:xfrm>
        <a:graphic>
          <a:graphicData uri="http://schemas.openxmlformats.org/presentationml/2006/ole">
            <mc:AlternateContent xmlns:mc="http://schemas.openxmlformats.org/markup-compatibility/2006">
              <mc:Choice xmlns:v="urn:schemas-microsoft-com:vml" Requires="v">
                <p:oleObj name="Worksheet" r:id="rId2" imgW="4254596" imgH="1739811" progId="Excel.Sheet.12">
                  <p:link updateAutomatic="1"/>
                </p:oleObj>
              </mc:Choice>
              <mc:Fallback>
                <p:oleObj name="Worksheet" r:id="rId2" imgW="4254596" imgH="1739811" progId="Excel.Sheet.12">
                  <p:link updateAutomatic="1"/>
                  <p:pic>
                    <p:nvPicPr>
                      <p:cNvPr id="9" name="8 Objeto"/>
                      <p:cNvPicPr/>
                      <p:nvPr/>
                    </p:nvPicPr>
                    <p:blipFill>
                      <a:blip r:embed="rId3"/>
                      <a:stretch>
                        <a:fillRect/>
                      </a:stretch>
                    </p:blipFill>
                    <p:spPr>
                      <a:xfrm>
                        <a:off x="179512" y="3917663"/>
                        <a:ext cx="4089552" cy="2419658"/>
                      </a:xfrm>
                      <a:prstGeom prst="rect">
                        <a:avLst/>
                      </a:prstGeom>
                    </p:spPr>
                  </p:pic>
                </p:oleObj>
              </mc:Fallback>
            </mc:AlternateContent>
          </a:graphicData>
        </a:graphic>
      </p:graphicFrame>
      <p:sp>
        <p:nvSpPr>
          <p:cNvPr id="20" name="Rectángulo 14">
            <a:extLst>
              <a:ext uri="{FF2B5EF4-FFF2-40B4-BE49-F238E27FC236}">
                <a16:creationId xmlns:a16="http://schemas.microsoft.com/office/drawing/2014/main" id="{7A0F47DC-4D96-5B43-820F-FB760FB0B44B}"/>
              </a:ext>
            </a:extLst>
          </p:cNvPr>
          <p:cNvSpPr/>
          <p:nvPr/>
        </p:nvSpPr>
        <p:spPr>
          <a:xfrm flipV="1">
            <a:off x="119763" y="6257931"/>
            <a:ext cx="8844726" cy="436110"/>
          </a:xfrm>
          <a:prstGeom prst="rect">
            <a:avLst/>
          </a:prstGeom>
          <a:noFill/>
          <a:ln>
            <a:solidFill>
              <a:srgbClr val="0030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solidFill>
                <a:schemeClr val="tx1"/>
              </a:solidFill>
              <a:latin typeface="Bookman Old Style" panose="02050604050505020204" pitchFamily="18" charset="0"/>
            </a:endParaRPr>
          </a:p>
        </p:txBody>
      </p:sp>
      <p:sp>
        <p:nvSpPr>
          <p:cNvPr id="24" name="23 Rectángulo"/>
          <p:cNvSpPr/>
          <p:nvPr/>
        </p:nvSpPr>
        <p:spPr>
          <a:xfrm>
            <a:off x="-9529207" y="3977887"/>
            <a:ext cx="1313180" cy="369332"/>
          </a:xfrm>
          <a:prstGeom prst="rect">
            <a:avLst/>
          </a:prstGeom>
        </p:spPr>
        <p:txBody>
          <a:bodyPr wrap="none">
            <a:spAutoFit/>
          </a:bodyPr>
          <a:lstStyle/>
          <a:p>
            <a:pPr algn="r">
              <a:defRPr/>
            </a:pPr>
            <a:r>
              <a:rPr lang="es-CO" dirty="0">
                <a:solidFill>
                  <a:schemeClr val="bg1"/>
                </a:solidFill>
                <a:latin typeface="Montserrat-Regular"/>
              </a:rPr>
              <a:t>Junio 2018</a:t>
            </a:r>
            <a:endParaRPr lang="es-ES" dirty="0">
              <a:solidFill>
                <a:schemeClr val="bg1"/>
              </a:solidFill>
              <a:latin typeface="Montserrat-Regular"/>
            </a:endParaRPr>
          </a:p>
        </p:txBody>
      </p:sp>
      <p:pic>
        <p:nvPicPr>
          <p:cNvPr id="28" name="Imagen 4">
            <a:extLst>
              <a:ext uri="{FF2B5EF4-FFF2-40B4-BE49-F238E27FC236}">
                <a16:creationId xmlns:a16="http://schemas.microsoft.com/office/drawing/2014/main" id="{7E4A37E7-8F7C-BF48-8D46-F073B343F896}"/>
              </a:ext>
            </a:extLst>
          </p:cNvPr>
          <p:cNvPicPr>
            <a:picLocks noChangeAspect="1"/>
          </p:cNvPicPr>
          <p:nvPr/>
        </p:nvPicPr>
        <p:blipFill>
          <a:blip r:embed="rId4">
            <a:alphaModFix amt="30000"/>
          </a:blip>
          <a:stretch>
            <a:fillRect/>
          </a:stretch>
        </p:blipFill>
        <p:spPr>
          <a:xfrm>
            <a:off x="-9668718" y="270871"/>
            <a:ext cx="1389424" cy="1358410"/>
          </a:xfrm>
          <a:prstGeom prst="rect">
            <a:avLst/>
          </a:prstGeom>
        </p:spPr>
      </p:pic>
      <p:sp>
        <p:nvSpPr>
          <p:cNvPr id="32" name="12 CuadroTexto"/>
          <p:cNvSpPr txBox="1"/>
          <p:nvPr/>
        </p:nvSpPr>
        <p:spPr>
          <a:xfrm>
            <a:off x="128123" y="1065400"/>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Histórico nacional</a:t>
            </a:r>
          </a:p>
        </p:txBody>
      </p:sp>
      <p:sp>
        <p:nvSpPr>
          <p:cNvPr id="37" name="15 CuadroTexto"/>
          <p:cNvSpPr txBox="1">
            <a:spLocks noChangeArrowheads="1"/>
          </p:cNvSpPr>
          <p:nvPr/>
        </p:nvSpPr>
        <p:spPr bwMode="auto">
          <a:xfrm>
            <a:off x="4932040" y="1062045"/>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6986" eaLnBrk="1" hangingPunct="1">
              <a:defRPr/>
            </a:pPr>
            <a:r>
              <a:rPr lang="es-CO" sz="1200" b="1" dirty="0">
                <a:solidFill>
                  <a:srgbClr val="3366CC"/>
                </a:solidFill>
                <a:latin typeface="Bookman Old Style" panose="02050604050505020204" pitchFamily="18" charset="0"/>
                <a:cs typeface="Arial Narrow"/>
              </a:rPr>
              <a:t>Corrido del año</a:t>
            </a:r>
            <a:endParaRPr lang="es-ES" sz="1200" b="1" dirty="0">
              <a:solidFill>
                <a:srgbClr val="3366CC"/>
              </a:solidFill>
              <a:latin typeface="Bookman Old Style" panose="02050604050505020204" pitchFamily="18" charset="0"/>
              <a:cs typeface="Arial Narrow"/>
            </a:endParaRPr>
          </a:p>
        </p:txBody>
      </p:sp>
      <p:sp>
        <p:nvSpPr>
          <p:cNvPr id="39" name="15 CuadroTexto"/>
          <p:cNvSpPr txBox="1">
            <a:spLocks noChangeArrowheads="1"/>
          </p:cNvSpPr>
          <p:nvPr/>
        </p:nvSpPr>
        <p:spPr bwMode="auto">
          <a:xfrm>
            <a:off x="4860032" y="4437112"/>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456986" eaLnBrk="1" hangingPunct="1">
              <a:defRPr/>
            </a:pPr>
            <a:r>
              <a:rPr lang="es-CO" sz="1200" b="1" dirty="0">
                <a:solidFill>
                  <a:srgbClr val="3366CC"/>
                </a:solidFill>
                <a:latin typeface="Bookman Old Style" panose="02050604050505020204" pitchFamily="18" charset="0"/>
                <a:cs typeface="Arial Narrow"/>
              </a:rPr>
              <a:t>Variación corrido del año</a:t>
            </a:r>
          </a:p>
        </p:txBody>
      </p:sp>
      <p:sp>
        <p:nvSpPr>
          <p:cNvPr id="30" name="2 Marcador de número de diapositiva"/>
          <p:cNvSpPr txBox="1">
            <a:spLocks/>
          </p:cNvSpPr>
          <p:nvPr/>
        </p:nvSpPr>
        <p:spPr bwMode="auto">
          <a:xfrm>
            <a:off x="8244408" y="6304235"/>
            <a:ext cx="67136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ctr" anchorCtr="0" compatLnSpc="1">
            <a:prstTxWarp prst="textNoShape">
              <a:avLst/>
            </a:prstTxWarp>
          </a:bodyPr>
          <a:lstStyle>
            <a:defPPr>
              <a:defRPr lang="es-ES"/>
            </a:defPPr>
            <a:lvl1pPr marL="0" algn="l" defTabSz="457200" rtl="0" eaLnBrk="1" latinLnBrk="0" hangingPunct="1">
              <a:defRPr sz="1800" kern="1200">
                <a:solidFill>
                  <a:schemeClr val="tx1"/>
                </a:solidFill>
                <a:latin typeface="Arial" charset="0"/>
                <a:ea typeface="+mn-ea"/>
                <a:cs typeface="+mn-cs"/>
              </a:defRPr>
            </a:lvl1pPr>
            <a:lvl2pPr marL="666723" indent="-256432" algn="l" defTabSz="457200" rtl="0" eaLnBrk="1" latinLnBrk="0" hangingPunct="1">
              <a:defRPr sz="1800" kern="1200">
                <a:solidFill>
                  <a:schemeClr val="tx1"/>
                </a:solidFill>
                <a:latin typeface="Arial" charset="0"/>
                <a:ea typeface="+mn-ea"/>
                <a:cs typeface="+mn-cs"/>
              </a:defRPr>
            </a:lvl2pPr>
            <a:lvl3pPr marL="1025728" indent="-205146" algn="l" defTabSz="457200" rtl="0" eaLnBrk="1" latinLnBrk="0" hangingPunct="1">
              <a:defRPr sz="1800" kern="1200">
                <a:solidFill>
                  <a:schemeClr val="tx1"/>
                </a:solidFill>
                <a:latin typeface="Arial" charset="0"/>
                <a:ea typeface="+mn-ea"/>
                <a:cs typeface="+mn-cs"/>
              </a:defRPr>
            </a:lvl3pPr>
            <a:lvl4pPr marL="1436019" indent="-205146" algn="l" defTabSz="457200" rtl="0" eaLnBrk="1" latinLnBrk="0" hangingPunct="1">
              <a:defRPr sz="1800" kern="1200">
                <a:solidFill>
                  <a:schemeClr val="tx1"/>
                </a:solidFill>
                <a:latin typeface="Arial" charset="0"/>
                <a:ea typeface="+mn-ea"/>
                <a:cs typeface="+mn-cs"/>
              </a:defRPr>
            </a:lvl4pPr>
            <a:lvl5pPr marL="1846311" indent="-205146" algn="l" defTabSz="457200" rtl="0" eaLnBrk="1" latinLnBrk="0" hangingPunct="1">
              <a:defRPr sz="1800" kern="1200">
                <a:solidFill>
                  <a:schemeClr val="tx1"/>
                </a:solidFill>
                <a:latin typeface="Arial" charset="0"/>
                <a:ea typeface="+mn-ea"/>
                <a:cs typeface="+mn-cs"/>
              </a:defRPr>
            </a:lvl5pPr>
            <a:lvl6pPr marL="2256602"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6pPr>
            <a:lvl7pPr marL="2666893"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7pPr>
            <a:lvl8pPr marL="3077185"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8pPr>
            <a:lvl9pPr marL="3487476"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9pPr>
          </a:lstStyle>
          <a:p>
            <a:pPr algn="r" defTabSz="820583" fontAlgn="base">
              <a:spcBef>
                <a:spcPct val="0"/>
              </a:spcBef>
              <a:spcAft>
                <a:spcPct val="0"/>
              </a:spcAft>
              <a:defRPr/>
            </a:pPr>
            <a:r>
              <a:rPr lang="es-CO" sz="1100" b="1" dirty="0">
                <a:latin typeface="Bookman Old Style" panose="02050604050505020204" pitchFamily="18" charset="0"/>
              </a:rPr>
              <a:t>43</a:t>
            </a:r>
          </a:p>
        </p:txBody>
      </p:sp>
      <p:sp>
        <p:nvSpPr>
          <p:cNvPr id="15" name="1 Marcador de texto"/>
          <p:cNvSpPr txBox="1">
            <a:spLocks/>
          </p:cNvSpPr>
          <p:nvPr/>
        </p:nvSpPr>
        <p:spPr>
          <a:xfrm>
            <a:off x="5076056" y="317806"/>
            <a:ext cx="3948306" cy="616357"/>
          </a:xfrm>
          <a:prstGeom prst="rect">
            <a:avLst/>
          </a:prstGeom>
        </p:spPr>
        <p:txBody>
          <a:bodyPr vert="horz" lIns="91440" tIns="45720" rIns="91440" bIns="45720" rtlCol="0" anchor="ctr"/>
          <a:lstStyle>
            <a:defPPr>
              <a:defRPr lang="es-C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CO" sz="1600" b="1" dirty="0">
                <a:solidFill>
                  <a:srgbClr val="3366CC"/>
                </a:solidFill>
                <a:latin typeface="Bookman Old Style" panose="02050604050505020204" pitchFamily="18" charset="0"/>
              </a:rPr>
              <a:t>ERRADICACIÓN MANUAL DE CULTIVOS DE COCA</a:t>
            </a:r>
          </a:p>
          <a:p>
            <a:pPr algn="r"/>
            <a:r>
              <a:rPr lang="es-CO" sz="1400" b="1" dirty="0">
                <a:solidFill>
                  <a:srgbClr val="3366CC"/>
                </a:solidFill>
                <a:latin typeface="Bookman Old Style" panose="02050604050505020204" pitchFamily="18" charset="0"/>
              </a:rPr>
              <a:t>(Hectáreas)</a:t>
            </a:r>
          </a:p>
        </p:txBody>
      </p:sp>
      <p:sp>
        <p:nvSpPr>
          <p:cNvPr id="16" name="Text Box 4"/>
          <p:cNvSpPr txBox="1">
            <a:spLocks noChangeArrowheads="1"/>
          </p:cNvSpPr>
          <p:nvPr/>
        </p:nvSpPr>
        <p:spPr bwMode="auto">
          <a:xfrm>
            <a:off x="7305898" y="934163"/>
            <a:ext cx="1885741"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r>
              <a:rPr lang="es-ES" altLang="es-CO" sz="700" dirty="0">
                <a:latin typeface="Bookman Old Style" panose="02050604050505020204" pitchFamily="18" charset="0"/>
                <a:cs typeface="Tahoma" pitchFamily="34" charset="0"/>
              </a:rPr>
              <a:t>Cifras preliminares sujetas a variación.</a:t>
            </a:r>
          </a:p>
        </p:txBody>
      </p:sp>
      <p:sp>
        <p:nvSpPr>
          <p:cNvPr id="17" name="Text Box 3"/>
          <p:cNvSpPr txBox="1">
            <a:spLocks noChangeArrowheads="1"/>
          </p:cNvSpPr>
          <p:nvPr/>
        </p:nvSpPr>
        <p:spPr bwMode="auto">
          <a:xfrm>
            <a:off x="150191" y="6257931"/>
            <a:ext cx="8032444" cy="452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just"/>
            <a:r>
              <a:rPr lang="es-CO" altLang="es-CO" sz="800" b="1" dirty="0">
                <a:latin typeface="Bookman Old Style" panose="02050604050505020204" pitchFamily="18" charset="0"/>
                <a:cs typeface="Tahoma" pitchFamily="34" charset="0"/>
              </a:rPr>
              <a:t>Definición: </a:t>
            </a:r>
            <a:r>
              <a:rPr lang="es-CO" altLang="es-CO" sz="800" dirty="0">
                <a:latin typeface="Bookman Old Style" panose="02050604050505020204" pitchFamily="18" charset="0"/>
                <a:cs typeface="Tahoma" pitchFamily="34" charset="0"/>
              </a:rPr>
              <a:t>Método de control de cultivos ilícitos en el que se arranca de raíz cada una de las plantas que conforman el cultivo.</a:t>
            </a:r>
          </a:p>
          <a:p>
            <a:pPr algn="just"/>
            <a:r>
              <a:rPr lang="es-CO" altLang="es-CO" sz="800" b="1" dirty="0">
                <a:latin typeface="Bookman Old Style" panose="02050604050505020204" pitchFamily="18" charset="0"/>
                <a:cs typeface="Tahoma" pitchFamily="34" charset="0"/>
              </a:rPr>
              <a:t>Nota:</a:t>
            </a:r>
            <a:r>
              <a:rPr lang="es-CO" altLang="es-CO" sz="800" dirty="0">
                <a:latin typeface="Bookman Old Style" panose="02050604050505020204" pitchFamily="18" charset="0"/>
                <a:cs typeface="Tahoma" pitchFamily="34" charset="0"/>
              </a:rPr>
              <a:t> Incluye la erradicación realizada en el marco del Programa de Erradicación de Cultivos Ilícitos mediante Aspersión Terrestre con Glifosato (PECAT) implementado en 2017.</a:t>
            </a:r>
          </a:p>
        </p:txBody>
      </p:sp>
      <p:sp>
        <p:nvSpPr>
          <p:cNvPr id="38" name="5 CuadroTexto"/>
          <p:cNvSpPr txBox="1"/>
          <p:nvPr/>
        </p:nvSpPr>
        <p:spPr>
          <a:xfrm>
            <a:off x="117418" y="3749229"/>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Comparativo mensual</a:t>
            </a:r>
          </a:p>
        </p:txBody>
      </p:sp>
      <p:sp>
        <p:nvSpPr>
          <p:cNvPr id="46" name="Text Box 4"/>
          <p:cNvSpPr txBox="1">
            <a:spLocks noChangeArrowheads="1"/>
          </p:cNvSpPr>
          <p:nvPr/>
        </p:nvSpPr>
        <p:spPr bwMode="auto">
          <a:xfrm>
            <a:off x="5770697" y="6016744"/>
            <a:ext cx="3193792"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r"/>
            <a:r>
              <a:rPr lang="es-ES" altLang="es-CO" sz="700" b="1" dirty="0">
                <a:latin typeface="Bookman Old Style" panose="02050604050505020204" pitchFamily="18" charset="0"/>
                <a:cs typeface="Tahoma" pitchFamily="34" charset="0"/>
              </a:rPr>
              <a:t>Fuente: </a:t>
            </a:r>
            <a:r>
              <a:rPr lang="es-CO" altLang="es-CO" sz="700" dirty="0">
                <a:latin typeface="Bookman Old Style" panose="02050604050505020204" pitchFamily="18" charset="0"/>
                <a:cs typeface="Tahoma" pitchFamily="34" charset="0"/>
              </a:rPr>
              <a:t>Comando General de las Fuerza Militares y Policía Nacional.</a:t>
            </a:r>
            <a:endParaRPr lang="es-ES" altLang="es-CO" sz="700" dirty="0">
              <a:latin typeface="Bookman Old Style" panose="02050604050505020204" pitchFamily="18" charset="0"/>
              <a:cs typeface="Tahoma" pitchFamily="34" charset="0"/>
            </a:endParaRPr>
          </a:p>
        </p:txBody>
      </p:sp>
      <p:graphicFrame>
        <p:nvGraphicFramePr>
          <p:cNvPr id="6" name="5 Objeto"/>
          <p:cNvGraphicFramePr>
            <a:graphicFrameLocks noChangeAspect="1"/>
          </p:cNvGraphicFramePr>
          <p:nvPr>
            <p:extLst>
              <p:ext uri="{D42A27DB-BD31-4B8C-83A1-F6EECF244321}">
                <p14:modId xmlns:p14="http://schemas.microsoft.com/office/powerpoint/2010/main" val="1192019336"/>
              </p:ext>
            </p:extLst>
          </p:nvPr>
        </p:nvGraphicFramePr>
        <p:xfrm>
          <a:off x="266424" y="1329571"/>
          <a:ext cx="4089552" cy="2419658"/>
        </p:xfrm>
        <a:graphic>
          <a:graphicData uri="http://schemas.openxmlformats.org/presentationml/2006/ole">
            <mc:AlternateContent xmlns:mc="http://schemas.openxmlformats.org/markup-compatibility/2006">
              <mc:Choice xmlns:v="urn:schemas-microsoft-com:vml" Requires="v">
                <p:oleObj name="Worksheet" r:id="rId5" imgW="3416183" imgH="1739811" progId="Excel.Sheet.12">
                  <p:link updateAutomatic="1"/>
                </p:oleObj>
              </mc:Choice>
              <mc:Fallback>
                <p:oleObj name="Worksheet" r:id="rId5" imgW="3416183" imgH="1739811" progId="Excel.Sheet.12">
                  <p:link updateAutomatic="1"/>
                  <p:pic>
                    <p:nvPicPr>
                      <p:cNvPr id="6" name="5 Objeto"/>
                      <p:cNvPicPr/>
                      <p:nvPr/>
                    </p:nvPicPr>
                    <p:blipFill>
                      <a:blip r:embed="rId6"/>
                      <a:stretch>
                        <a:fillRect/>
                      </a:stretch>
                    </p:blipFill>
                    <p:spPr>
                      <a:xfrm>
                        <a:off x="266424" y="1329571"/>
                        <a:ext cx="4089552" cy="2419658"/>
                      </a:xfrm>
                      <a:prstGeom prst="rect">
                        <a:avLst/>
                      </a:prstGeom>
                    </p:spPr>
                  </p:pic>
                </p:oleObj>
              </mc:Fallback>
            </mc:AlternateContent>
          </a:graphicData>
        </a:graphic>
      </p:graphicFrame>
      <p:graphicFrame>
        <p:nvGraphicFramePr>
          <p:cNvPr id="7" name="6 Objeto"/>
          <p:cNvGraphicFramePr>
            <a:graphicFrameLocks noChangeAspect="1"/>
          </p:cNvGraphicFramePr>
          <p:nvPr>
            <p:extLst>
              <p:ext uri="{D42A27DB-BD31-4B8C-83A1-F6EECF244321}">
                <p14:modId xmlns:p14="http://schemas.microsoft.com/office/powerpoint/2010/main" val="3806344910"/>
              </p:ext>
            </p:extLst>
          </p:nvPr>
        </p:nvGraphicFramePr>
        <p:xfrm>
          <a:off x="4871160" y="1369382"/>
          <a:ext cx="4060739" cy="2419658"/>
        </p:xfrm>
        <a:graphic>
          <a:graphicData uri="http://schemas.openxmlformats.org/presentationml/2006/ole">
            <mc:AlternateContent xmlns:mc="http://schemas.openxmlformats.org/markup-compatibility/2006">
              <mc:Choice xmlns:v="urn:schemas-microsoft-com:vml" Requires="v">
                <p:oleObj name="Worksheet" r:id="rId7" imgW="3048038" imgH="1739811" progId="Excel.Sheet.12">
                  <p:link updateAutomatic="1"/>
                </p:oleObj>
              </mc:Choice>
              <mc:Fallback>
                <p:oleObj name="Worksheet" r:id="rId7" imgW="3048038" imgH="1739811" progId="Excel.Sheet.12">
                  <p:link updateAutomatic="1"/>
                  <p:pic>
                    <p:nvPicPr>
                      <p:cNvPr id="7" name="6 Objeto"/>
                      <p:cNvPicPr/>
                      <p:nvPr/>
                    </p:nvPicPr>
                    <p:blipFill>
                      <a:blip r:embed="rId8"/>
                      <a:stretch>
                        <a:fillRect/>
                      </a:stretch>
                    </p:blipFill>
                    <p:spPr>
                      <a:xfrm>
                        <a:off x="4871160" y="1369382"/>
                        <a:ext cx="4060739" cy="2419658"/>
                      </a:xfrm>
                      <a:prstGeom prst="rect">
                        <a:avLst/>
                      </a:prstGeom>
                    </p:spPr>
                  </p:pic>
                </p:oleObj>
              </mc:Fallback>
            </mc:AlternateContent>
          </a:graphicData>
        </a:graphic>
      </p:graphicFrame>
      <p:graphicFrame>
        <p:nvGraphicFramePr>
          <p:cNvPr id="8" name="7 Objeto"/>
          <p:cNvGraphicFramePr>
            <a:graphicFrameLocks noChangeAspect="1"/>
          </p:cNvGraphicFramePr>
          <p:nvPr>
            <p:extLst>
              <p:ext uri="{D42A27DB-BD31-4B8C-83A1-F6EECF244321}">
                <p14:modId xmlns:p14="http://schemas.microsoft.com/office/powerpoint/2010/main" val="1763676020"/>
              </p:ext>
            </p:extLst>
          </p:nvPr>
        </p:nvGraphicFramePr>
        <p:xfrm>
          <a:off x="5305425" y="4930775"/>
          <a:ext cx="3492500" cy="400050"/>
        </p:xfrm>
        <a:graphic>
          <a:graphicData uri="http://schemas.openxmlformats.org/presentationml/2006/ole">
            <mc:AlternateContent xmlns:mc="http://schemas.openxmlformats.org/markup-compatibility/2006">
              <mc:Choice xmlns:v="urn:schemas-microsoft-com:vml" Requires="v">
                <p:oleObj name="Worksheet" r:id="rId9" imgW="3492586" imgH="399948" progId="Excel.Sheet.12">
                  <p:link updateAutomatic="1"/>
                </p:oleObj>
              </mc:Choice>
              <mc:Fallback>
                <p:oleObj name="Worksheet" r:id="rId9" imgW="3492586" imgH="399948" progId="Excel.Sheet.12">
                  <p:link updateAutomatic="1"/>
                  <p:pic>
                    <p:nvPicPr>
                      <p:cNvPr id="8" name="7 Objeto"/>
                      <p:cNvPicPr/>
                      <p:nvPr/>
                    </p:nvPicPr>
                    <p:blipFill>
                      <a:blip r:embed="rId10"/>
                      <a:stretch>
                        <a:fillRect/>
                      </a:stretch>
                    </p:blipFill>
                    <p:spPr>
                      <a:xfrm>
                        <a:off x="5305425" y="4930775"/>
                        <a:ext cx="3492500" cy="400050"/>
                      </a:xfrm>
                      <a:prstGeom prst="rect">
                        <a:avLst/>
                      </a:prstGeom>
                    </p:spPr>
                  </p:pic>
                </p:oleObj>
              </mc:Fallback>
            </mc:AlternateContent>
          </a:graphicData>
        </a:graphic>
      </p:graphicFrame>
    </p:spTree>
    <p:extLst>
      <p:ext uri="{BB962C8B-B14F-4D97-AF65-F5344CB8AC3E}">
        <p14:creationId xmlns:p14="http://schemas.microsoft.com/office/powerpoint/2010/main" val="38347307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9 Objeto"/>
          <p:cNvGraphicFramePr>
            <a:graphicFrameLocks noChangeAspect="1"/>
          </p:cNvGraphicFramePr>
          <p:nvPr>
            <p:extLst>
              <p:ext uri="{D42A27DB-BD31-4B8C-83A1-F6EECF244321}">
                <p14:modId xmlns:p14="http://schemas.microsoft.com/office/powerpoint/2010/main" val="3158597960"/>
              </p:ext>
            </p:extLst>
          </p:nvPr>
        </p:nvGraphicFramePr>
        <p:xfrm>
          <a:off x="187579" y="3923975"/>
          <a:ext cx="4096389" cy="2385345"/>
        </p:xfrm>
        <a:graphic>
          <a:graphicData uri="http://schemas.openxmlformats.org/presentationml/2006/ole">
            <mc:AlternateContent xmlns:mc="http://schemas.openxmlformats.org/markup-compatibility/2006">
              <mc:Choice xmlns:v="urn:schemas-microsoft-com:vml" Requires="v">
                <p:oleObj name="Worksheet" r:id="rId2" imgW="4254596" imgH="1746096" progId="Excel.Sheet.12">
                  <p:link updateAutomatic="1"/>
                </p:oleObj>
              </mc:Choice>
              <mc:Fallback>
                <p:oleObj name="Worksheet" r:id="rId2" imgW="4254596" imgH="1746096" progId="Excel.Sheet.12">
                  <p:link updateAutomatic="1"/>
                  <p:pic>
                    <p:nvPicPr>
                      <p:cNvPr id="10" name="9 Objeto"/>
                      <p:cNvPicPr/>
                      <p:nvPr/>
                    </p:nvPicPr>
                    <p:blipFill>
                      <a:blip r:embed="rId3"/>
                      <a:stretch>
                        <a:fillRect/>
                      </a:stretch>
                    </p:blipFill>
                    <p:spPr>
                      <a:xfrm>
                        <a:off x="187579" y="3923975"/>
                        <a:ext cx="4096389" cy="2385345"/>
                      </a:xfrm>
                      <a:prstGeom prst="rect">
                        <a:avLst/>
                      </a:prstGeom>
                    </p:spPr>
                  </p:pic>
                </p:oleObj>
              </mc:Fallback>
            </mc:AlternateContent>
          </a:graphicData>
        </a:graphic>
      </p:graphicFrame>
      <p:graphicFrame>
        <p:nvGraphicFramePr>
          <p:cNvPr id="9" name="8 Objeto"/>
          <p:cNvGraphicFramePr>
            <a:graphicFrameLocks noChangeAspect="1"/>
          </p:cNvGraphicFramePr>
          <p:nvPr>
            <p:extLst>
              <p:ext uri="{D42A27DB-BD31-4B8C-83A1-F6EECF244321}">
                <p14:modId xmlns:p14="http://schemas.microsoft.com/office/powerpoint/2010/main" val="1735372652"/>
              </p:ext>
            </p:extLst>
          </p:nvPr>
        </p:nvGraphicFramePr>
        <p:xfrm>
          <a:off x="4860032" y="1332925"/>
          <a:ext cx="4056650" cy="2416304"/>
        </p:xfrm>
        <a:graphic>
          <a:graphicData uri="http://schemas.openxmlformats.org/presentationml/2006/ole">
            <mc:AlternateContent xmlns:mc="http://schemas.openxmlformats.org/markup-compatibility/2006">
              <mc:Choice xmlns:v="urn:schemas-microsoft-com:vml" Requires="v">
                <p:oleObj name="Worksheet" r:id="rId4" imgW="3048038" imgH="1739811" progId="Excel.Sheet.12">
                  <p:link updateAutomatic="1"/>
                </p:oleObj>
              </mc:Choice>
              <mc:Fallback>
                <p:oleObj name="Worksheet" r:id="rId4" imgW="3048038" imgH="1739811" progId="Excel.Sheet.12">
                  <p:link updateAutomatic="1"/>
                  <p:pic>
                    <p:nvPicPr>
                      <p:cNvPr id="9" name="8 Objeto"/>
                      <p:cNvPicPr/>
                      <p:nvPr/>
                    </p:nvPicPr>
                    <p:blipFill>
                      <a:blip r:embed="rId5"/>
                      <a:stretch>
                        <a:fillRect/>
                      </a:stretch>
                    </p:blipFill>
                    <p:spPr>
                      <a:xfrm>
                        <a:off x="4860032" y="1332925"/>
                        <a:ext cx="4056650" cy="2416304"/>
                      </a:xfrm>
                      <a:prstGeom prst="rect">
                        <a:avLst/>
                      </a:prstGeom>
                    </p:spPr>
                  </p:pic>
                </p:oleObj>
              </mc:Fallback>
            </mc:AlternateContent>
          </a:graphicData>
        </a:graphic>
      </p:graphicFrame>
      <p:sp>
        <p:nvSpPr>
          <p:cNvPr id="20" name="Rectángulo 14">
            <a:extLst>
              <a:ext uri="{FF2B5EF4-FFF2-40B4-BE49-F238E27FC236}">
                <a16:creationId xmlns:a16="http://schemas.microsoft.com/office/drawing/2014/main" id="{7A0F47DC-4D96-5B43-820F-FB760FB0B44B}"/>
              </a:ext>
            </a:extLst>
          </p:cNvPr>
          <p:cNvSpPr/>
          <p:nvPr/>
        </p:nvSpPr>
        <p:spPr>
          <a:xfrm flipV="1">
            <a:off x="119763" y="6257931"/>
            <a:ext cx="8844726" cy="436110"/>
          </a:xfrm>
          <a:prstGeom prst="rect">
            <a:avLst/>
          </a:prstGeom>
          <a:noFill/>
          <a:ln>
            <a:solidFill>
              <a:srgbClr val="0030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solidFill>
                <a:schemeClr val="tx1"/>
              </a:solidFill>
              <a:latin typeface="Bookman Old Style" panose="02050604050505020204" pitchFamily="18" charset="0"/>
            </a:endParaRPr>
          </a:p>
        </p:txBody>
      </p:sp>
      <p:sp>
        <p:nvSpPr>
          <p:cNvPr id="32" name="12 CuadroTexto"/>
          <p:cNvSpPr txBox="1"/>
          <p:nvPr/>
        </p:nvSpPr>
        <p:spPr>
          <a:xfrm>
            <a:off x="128123" y="1065400"/>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Histórico nacional</a:t>
            </a:r>
          </a:p>
        </p:txBody>
      </p:sp>
      <p:sp>
        <p:nvSpPr>
          <p:cNvPr id="38" name="5 CuadroTexto"/>
          <p:cNvSpPr txBox="1"/>
          <p:nvPr/>
        </p:nvSpPr>
        <p:spPr>
          <a:xfrm>
            <a:off x="117418" y="3749229"/>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Comparativo mensual</a:t>
            </a:r>
          </a:p>
        </p:txBody>
      </p:sp>
      <p:sp>
        <p:nvSpPr>
          <p:cNvPr id="39" name="15 CuadroTexto"/>
          <p:cNvSpPr txBox="1">
            <a:spLocks noChangeArrowheads="1"/>
          </p:cNvSpPr>
          <p:nvPr/>
        </p:nvSpPr>
        <p:spPr bwMode="auto">
          <a:xfrm>
            <a:off x="4697911" y="4391382"/>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456986" eaLnBrk="1" hangingPunct="1">
              <a:defRPr/>
            </a:pPr>
            <a:r>
              <a:rPr lang="es-CO" sz="1200" b="1" dirty="0">
                <a:solidFill>
                  <a:srgbClr val="3366CC"/>
                </a:solidFill>
                <a:latin typeface="Bookman Old Style" panose="02050604050505020204" pitchFamily="18" charset="0"/>
                <a:cs typeface="Arial Narrow"/>
              </a:rPr>
              <a:t>Variación corrido del año</a:t>
            </a:r>
          </a:p>
        </p:txBody>
      </p:sp>
      <p:sp>
        <p:nvSpPr>
          <p:cNvPr id="46" name="Text Box 4"/>
          <p:cNvSpPr txBox="1">
            <a:spLocks noChangeArrowheads="1"/>
          </p:cNvSpPr>
          <p:nvPr/>
        </p:nvSpPr>
        <p:spPr bwMode="auto">
          <a:xfrm>
            <a:off x="4955335" y="6051961"/>
            <a:ext cx="3960441" cy="20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r"/>
            <a:r>
              <a:rPr lang="es-ES" altLang="es-CO" sz="800" b="1" dirty="0">
                <a:latin typeface="Bookman Old Style" panose="02050604050505020204" pitchFamily="18" charset="0"/>
                <a:cs typeface="Tahoma" pitchFamily="34" charset="0"/>
              </a:rPr>
              <a:t>Fuente: </a:t>
            </a:r>
            <a:r>
              <a:rPr lang="es-CO" altLang="es-CO" sz="800" dirty="0">
                <a:latin typeface="Bookman Old Style" panose="02050604050505020204" pitchFamily="18" charset="0"/>
                <a:cs typeface="Tahoma" pitchFamily="34" charset="0"/>
              </a:rPr>
              <a:t>Ministerio de Defensa Nacional.</a:t>
            </a:r>
            <a:endParaRPr lang="es-ES" altLang="es-CO" sz="800" dirty="0">
              <a:latin typeface="Bookman Old Style" panose="02050604050505020204" pitchFamily="18" charset="0"/>
              <a:cs typeface="Tahoma" pitchFamily="34" charset="0"/>
            </a:endParaRPr>
          </a:p>
        </p:txBody>
      </p:sp>
      <p:sp>
        <p:nvSpPr>
          <p:cNvPr id="30" name="2 Marcador de número de diapositiva"/>
          <p:cNvSpPr txBox="1">
            <a:spLocks/>
          </p:cNvSpPr>
          <p:nvPr/>
        </p:nvSpPr>
        <p:spPr bwMode="auto">
          <a:xfrm>
            <a:off x="8244408" y="6304235"/>
            <a:ext cx="67136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ctr" anchorCtr="0" compatLnSpc="1">
            <a:prstTxWarp prst="textNoShape">
              <a:avLst/>
            </a:prstTxWarp>
          </a:bodyPr>
          <a:lstStyle>
            <a:defPPr>
              <a:defRPr lang="es-ES"/>
            </a:defPPr>
            <a:lvl1pPr marL="0" algn="l" defTabSz="457200" rtl="0" eaLnBrk="1" latinLnBrk="0" hangingPunct="1">
              <a:defRPr sz="1800" kern="1200">
                <a:solidFill>
                  <a:schemeClr val="tx1"/>
                </a:solidFill>
                <a:latin typeface="Arial" charset="0"/>
                <a:ea typeface="+mn-ea"/>
                <a:cs typeface="+mn-cs"/>
              </a:defRPr>
            </a:lvl1pPr>
            <a:lvl2pPr marL="666723" indent="-256432" algn="l" defTabSz="457200" rtl="0" eaLnBrk="1" latinLnBrk="0" hangingPunct="1">
              <a:defRPr sz="1800" kern="1200">
                <a:solidFill>
                  <a:schemeClr val="tx1"/>
                </a:solidFill>
                <a:latin typeface="Arial" charset="0"/>
                <a:ea typeface="+mn-ea"/>
                <a:cs typeface="+mn-cs"/>
              </a:defRPr>
            </a:lvl2pPr>
            <a:lvl3pPr marL="1025728" indent="-205146" algn="l" defTabSz="457200" rtl="0" eaLnBrk="1" latinLnBrk="0" hangingPunct="1">
              <a:defRPr sz="1800" kern="1200">
                <a:solidFill>
                  <a:schemeClr val="tx1"/>
                </a:solidFill>
                <a:latin typeface="Arial" charset="0"/>
                <a:ea typeface="+mn-ea"/>
                <a:cs typeface="+mn-cs"/>
              </a:defRPr>
            </a:lvl3pPr>
            <a:lvl4pPr marL="1436019" indent="-205146" algn="l" defTabSz="457200" rtl="0" eaLnBrk="1" latinLnBrk="0" hangingPunct="1">
              <a:defRPr sz="1800" kern="1200">
                <a:solidFill>
                  <a:schemeClr val="tx1"/>
                </a:solidFill>
                <a:latin typeface="Arial" charset="0"/>
                <a:ea typeface="+mn-ea"/>
                <a:cs typeface="+mn-cs"/>
              </a:defRPr>
            </a:lvl4pPr>
            <a:lvl5pPr marL="1846311" indent="-205146" algn="l" defTabSz="457200" rtl="0" eaLnBrk="1" latinLnBrk="0" hangingPunct="1">
              <a:defRPr sz="1800" kern="1200">
                <a:solidFill>
                  <a:schemeClr val="tx1"/>
                </a:solidFill>
                <a:latin typeface="Arial" charset="0"/>
                <a:ea typeface="+mn-ea"/>
                <a:cs typeface="+mn-cs"/>
              </a:defRPr>
            </a:lvl5pPr>
            <a:lvl6pPr marL="2256602"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6pPr>
            <a:lvl7pPr marL="2666893"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7pPr>
            <a:lvl8pPr marL="3077185"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8pPr>
            <a:lvl9pPr marL="3487476"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9pPr>
          </a:lstStyle>
          <a:p>
            <a:pPr algn="r" defTabSz="820583" fontAlgn="base">
              <a:spcBef>
                <a:spcPct val="0"/>
              </a:spcBef>
              <a:spcAft>
                <a:spcPct val="0"/>
              </a:spcAft>
              <a:defRPr/>
            </a:pPr>
            <a:r>
              <a:rPr lang="es-CO" sz="1100" b="1" dirty="0">
                <a:latin typeface="Bookman Old Style" panose="02050604050505020204" pitchFamily="18" charset="0"/>
              </a:rPr>
              <a:t>44</a:t>
            </a:r>
          </a:p>
        </p:txBody>
      </p:sp>
      <p:sp>
        <p:nvSpPr>
          <p:cNvPr id="15" name="1 Marcador de texto"/>
          <p:cNvSpPr txBox="1">
            <a:spLocks/>
          </p:cNvSpPr>
          <p:nvPr/>
        </p:nvSpPr>
        <p:spPr>
          <a:xfrm>
            <a:off x="3707904" y="332656"/>
            <a:ext cx="5400600" cy="616357"/>
          </a:xfrm>
          <a:prstGeom prst="rect">
            <a:avLst/>
          </a:prstGeom>
        </p:spPr>
        <p:txBody>
          <a:bodyPr vert="horz" lIns="91440" tIns="45720" rIns="91440" bIns="45720" rtlCol="0" anchor="ctr"/>
          <a:lstStyle>
            <a:defPPr>
              <a:defRPr lang="es-C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CO" sz="1600" b="1" dirty="0">
                <a:solidFill>
                  <a:srgbClr val="3366CC"/>
                </a:solidFill>
                <a:latin typeface="Bookman Old Style" panose="02050604050505020204" pitchFamily="18" charset="0"/>
              </a:rPr>
              <a:t>COCAÍNA INCAUTADA </a:t>
            </a:r>
            <a:r>
              <a:rPr lang="es-CO" sz="1400" b="1" dirty="0">
                <a:solidFill>
                  <a:srgbClr val="3366CC"/>
                </a:solidFill>
                <a:latin typeface="Bookman Old Style" panose="02050604050505020204" pitchFamily="18" charset="0"/>
              </a:rPr>
              <a:t>(Toneladas)</a:t>
            </a:r>
            <a:endParaRPr lang="es-CO" sz="1600" b="1" dirty="0">
              <a:solidFill>
                <a:srgbClr val="3366CC"/>
              </a:solidFill>
              <a:latin typeface="Bookman Old Style" panose="02050604050505020204" pitchFamily="18" charset="0"/>
            </a:endParaRPr>
          </a:p>
        </p:txBody>
      </p:sp>
      <p:sp>
        <p:nvSpPr>
          <p:cNvPr id="16" name="Text Box 4"/>
          <p:cNvSpPr txBox="1">
            <a:spLocks noChangeArrowheads="1"/>
          </p:cNvSpPr>
          <p:nvPr/>
        </p:nvSpPr>
        <p:spPr bwMode="auto">
          <a:xfrm>
            <a:off x="7305898" y="836712"/>
            <a:ext cx="1885741"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r>
              <a:rPr lang="es-ES" altLang="es-CO" sz="700" dirty="0">
                <a:latin typeface="Bookman Old Style" panose="02050604050505020204" pitchFamily="18" charset="0"/>
                <a:cs typeface="Tahoma" pitchFamily="34" charset="0"/>
              </a:rPr>
              <a:t>Cifras preliminares sujetas a variación.</a:t>
            </a:r>
          </a:p>
        </p:txBody>
      </p:sp>
      <p:sp>
        <p:nvSpPr>
          <p:cNvPr id="17" name="Text Box 3"/>
          <p:cNvSpPr txBox="1">
            <a:spLocks noChangeArrowheads="1"/>
          </p:cNvSpPr>
          <p:nvPr/>
        </p:nvSpPr>
        <p:spPr bwMode="auto">
          <a:xfrm>
            <a:off x="139956" y="6309320"/>
            <a:ext cx="8324593" cy="32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just"/>
            <a:r>
              <a:rPr lang="es-CO" altLang="es-CO" sz="800" b="1" dirty="0">
                <a:latin typeface="Bookman Old Style" panose="02050604050505020204" pitchFamily="18" charset="0"/>
                <a:cs typeface="Tahoma" pitchFamily="34" charset="0"/>
              </a:rPr>
              <a:t>Incautación: </a:t>
            </a:r>
            <a:r>
              <a:rPr lang="es-CO" altLang="es-CO" sz="800" dirty="0">
                <a:latin typeface="Bookman Old Style" panose="02050604050505020204" pitchFamily="18" charset="0"/>
                <a:cs typeface="Tahoma" pitchFamily="34" charset="0"/>
              </a:rPr>
              <a:t>Es la prohibición temporal de transferir, convertir, enajenar o mover bienes, o la custodia o el control temporal de bienes que se han comprado con dinero producto de una actividad ilegal o han sido utilizados para realizar actividades delincuenciales y/o por orden expedida por una autoridad competente.</a:t>
            </a:r>
          </a:p>
        </p:txBody>
      </p:sp>
      <p:sp>
        <p:nvSpPr>
          <p:cNvPr id="37" name="15 CuadroTexto"/>
          <p:cNvSpPr txBox="1">
            <a:spLocks noChangeArrowheads="1"/>
          </p:cNvSpPr>
          <p:nvPr/>
        </p:nvSpPr>
        <p:spPr bwMode="auto">
          <a:xfrm>
            <a:off x="4729716" y="1065400"/>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6986" eaLnBrk="1" hangingPunct="1">
              <a:defRPr/>
            </a:pPr>
            <a:r>
              <a:rPr lang="es-CO" sz="1200" b="1" dirty="0">
                <a:solidFill>
                  <a:srgbClr val="3366CC"/>
                </a:solidFill>
                <a:latin typeface="Bookman Old Style" panose="02050604050505020204" pitchFamily="18" charset="0"/>
                <a:cs typeface="Arial Narrow"/>
              </a:rPr>
              <a:t>Corrido del año</a:t>
            </a:r>
            <a:endParaRPr lang="es-ES" sz="1200" b="1" dirty="0">
              <a:solidFill>
                <a:srgbClr val="3366CC"/>
              </a:solidFill>
              <a:latin typeface="Bookman Old Style" panose="02050604050505020204" pitchFamily="18" charset="0"/>
              <a:cs typeface="Arial Narrow"/>
            </a:endParaRPr>
          </a:p>
        </p:txBody>
      </p:sp>
      <p:graphicFrame>
        <p:nvGraphicFramePr>
          <p:cNvPr id="6" name="5 Objeto"/>
          <p:cNvGraphicFramePr>
            <a:graphicFrameLocks noChangeAspect="1"/>
          </p:cNvGraphicFramePr>
          <p:nvPr>
            <p:extLst>
              <p:ext uri="{D42A27DB-BD31-4B8C-83A1-F6EECF244321}">
                <p14:modId xmlns:p14="http://schemas.microsoft.com/office/powerpoint/2010/main" val="2350746409"/>
              </p:ext>
            </p:extLst>
          </p:nvPr>
        </p:nvGraphicFramePr>
        <p:xfrm>
          <a:off x="187579" y="1332925"/>
          <a:ext cx="4096389" cy="2416304"/>
        </p:xfrm>
        <a:graphic>
          <a:graphicData uri="http://schemas.openxmlformats.org/presentationml/2006/ole">
            <mc:AlternateContent xmlns:mc="http://schemas.openxmlformats.org/markup-compatibility/2006">
              <mc:Choice xmlns:v="urn:schemas-microsoft-com:vml" Requires="v">
                <p:oleObj name="Worksheet" r:id="rId6" imgW="3416183" imgH="1746096" progId="Excel.Sheet.12">
                  <p:link updateAutomatic="1"/>
                </p:oleObj>
              </mc:Choice>
              <mc:Fallback>
                <p:oleObj name="Worksheet" r:id="rId6" imgW="3416183" imgH="1746096" progId="Excel.Sheet.12">
                  <p:link updateAutomatic="1"/>
                  <p:pic>
                    <p:nvPicPr>
                      <p:cNvPr id="6" name="5 Objeto"/>
                      <p:cNvPicPr/>
                      <p:nvPr/>
                    </p:nvPicPr>
                    <p:blipFill>
                      <a:blip r:embed="rId7"/>
                      <a:stretch>
                        <a:fillRect/>
                      </a:stretch>
                    </p:blipFill>
                    <p:spPr>
                      <a:xfrm>
                        <a:off x="187579" y="1332925"/>
                        <a:ext cx="4096389" cy="2416304"/>
                      </a:xfrm>
                      <a:prstGeom prst="rect">
                        <a:avLst/>
                      </a:prstGeom>
                    </p:spPr>
                  </p:pic>
                </p:oleObj>
              </mc:Fallback>
            </mc:AlternateContent>
          </a:graphicData>
        </a:graphic>
      </p:graphicFrame>
      <p:graphicFrame>
        <p:nvGraphicFramePr>
          <p:cNvPr id="7" name="6 Objeto"/>
          <p:cNvGraphicFramePr>
            <a:graphicFrameLocks noChangeAspect="1"/>
          </p:cNvGraphicFramePr>
          <p:nvPr>
            <p:extLst>
              <p:ext uri="{D42A27DB-BD31-4B8C-83A1-F6EECF244321}">
                <p14:modId xmlns:p14="http://schemas.microsoft.com/office/powerpoint/2010/main" val="2100391527"/>
              </p:ext>
            </p:extLst>
          </p:nvPr>
        </p:nvGraphicFramePr>
        <p:xfrm>
          <a:off x="5189538" y="4841875"/>
          <a:ext cx="3492500" cy="400050"/>
        </p:xfrm>
        <a:graphic>
          <a:graphicData uri="http://schemas.openxmlformats.org/presentationml/2006/ole">
            <mc:AlternateContent xmlns:mc="http://schemas.openxmlformats.org/markup-compatibility/2006">
              <mc:Choice xmlns:v="urn:schemas-microsoft-com:vml" Requires="v">
                <p:oleObj name="Worksheet" r:id="rId8" imgW="3492586" imgH="399948" progId="Excel.Sheet.12">
                  <p:link updateAutomatic="1"/>
                </p:oleObj>
              </mc:Choice>
              <mc:Fallback>
                <p:oleObj name="Worksheet" r:id="rId8" imgW="3492586" imgH="399948" progId="Excel.Sheet.12">
                  <p:link updateAutomatic="1"/>
                  <p:pic>
                    <p:nvPicPr>
                      <p:cNvPr id="7" name="6 Objeto"/>
                      <p:cNvPicPr/>
                      <p:nvPr/>
                    </p:nvPicPr>
                    <p:blipFill>
                      <a:blip r:embed="rId9"/>
                      <a:stretch>
                        <a:fillRect/>
                      </a:stretch>
                    </p:blipFill>
                    <p:spPr>
                      <a:xfrm>
                        <a:off x="5189538" y="4841875"/>
                        <a:ext cx="3492500" cy="400050"/>
                      </a:xfrm>
                      <a:prstGeom prst="rect">
                        <a:avLst/>
                      </a:prstGeom>
                    </p:spPr>
                  </p:pic>
                </p:oleObj>
              </mc:Fallback>
            </mc:AlternateContent>
          </a:graphicData>
        </a:graphic>
      </p:graphicFrame>
    </p:spTree>
    <p:extLst>
      <p:ext uri="{BB962C8B-B14F-4D97-AF65-F5344CB8AC3E}">
        <p14:creationId xmlns:p14="http://schemas.microsoft.com/office/powerpoint/2010/main" val="3856033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4">
            <a:extLst>
              <a:ext uri="{FF2B5EF4-FFF2-40B4-BE49-F238E27FC236}">
                <a16:creationId xmlns:a16="http://schemas.microsoft.com/office/drawing/2014/main" id="{7A0F47DC-4D96-5B43-820F-FB760FB0B44B}"/>
              </a:ext>
            </a:extLst>
          </p:cNvPr>
          <p:cNvSpPr/>
          <p:nvPr/>
        </p:nvSpPr>
        <p:spPr>
          <a:xfrm flipV="1">
            <a:off x="119763" y="6257931"/>
            <a:ext cx="8844726" cy="436110"/>
          </a:xfrm>
          <a:prstGeom prst="rect">
            <a:avLst/>
          </a:prstGeom>
          <a:noFill/>
          <a:ln>
            <a:solidFill>
              <a:srgbClr val="0030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solidFill>
                <a:schemeClr val="tx1"/>
              </a:solidFill>
              <a:latin typeface="Bookman Old Style" panose="02050604050505020204" pitchFamily="18" charset="0"/>
            </a:endParaRPr>
          </a:p>
        </p:txBody>
      </p:sp>
      <p:sp>
        <p:nvSpPr>
          <p:cNvPr id="24" name="23 Rectángulo"/>
          <p:cNvSpPr/>
          <p:nvPr/>
        </p:nvSpPr>
        <p:spPr>
          <a:xfrm>
            <a:off x="-9529207" y="3977887"/>
            <a:ext cx="1313180" cy="369332"/>
          </a:xfrm>
          <a:prstGeom prst="rect">
            <a:avLst/>
          </a:prstGeom>
        </p:spPr>
        <p:txBody>
          <a:bodyPr wrap="none">
            <a:spAutoFit/>
          </a:bodyPr>
          <a:lstStyle/>
          <a:p>
            <a:pPr algn="r">
              <a:defRPr/>
            </a:pPr>
            <a:r>
              <a:rPr lang="es-CO" dirty="0">
                <a:solidFill>
                  <a:schemeClr val="bg1"/>
                </a:solidFill>
                <a:latin typeface="Montserrat-Regular"/>
              </a:rPr>
              <a:t>Junio 2018</a:t>
            </a:r>
            <a:endParaRPr lang="es-ES" dirty="0">
              <a:solidFill>
                <a:schemeClr val="bg1"/>
              </a:solidFill>
              <a:latin typeface="Montserrat-Regular"/>
            </a:endParaRPr>
          </a:p>
        </p:txBody>
      </p:sp>
      <p:pic>
        <p:nvPicPr>
          <p:cNvPr id="28" name="Imagen 4">
            <a:extLst>
              <a:ext uri="{FF2B5EF4-FFF2-40B4-BE49-F238E27FC236}">
                <a16:creationId xmlns:a16="http://schemas.microsoft.com/office/drawing/2014/main" id="{7E4A37E7-8F7C-BF48-8D46-F073B343F896}"/>
              </a:ext>
            </a:extLst>
          </p:cNvPr>
          <p:cNvPicPr>
            <a:picLocks noChangeAspect="1"/>
          </p:cNvPicPr>
          <p:nvPr/>
        </p:nvPicPr>
        <p:blipFill>
          <a:blip r:embed="rId2">
            <a:alphaModFix amt="30000"/>
          </a:blip>
          <a:stretch>
            <a:fillRect/>
          </a:stretch>
        </p:blipFill>
        <p:spPr>
          <a:xfrm>
            <a:off x="-9668718" y="270871"/>
            <a:ext cx="1389424" cy="1358410"/>
          </a:xfrm>
          <a:prstGeom prst="rect">
            <a:avLst/>
          </a:prstGeom>
        </p:spPr>
      </p:pic>
      <p:sp>
        <p:nvSpPr>
          <p:cNvPr id="32" name="12 CuadroTexto"/>
          <p:cNvSpPr txBox="1"/>
          <p:nvPr/>
        </p:nvSpPr>
        <p:spPr>
          <a:xfrm>
            <a:off x="128123" y="1065400"/>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Histórico nacional</a:t>
            </a:r>
          </a:p>
        </p:txBody>
      </p:sp>
      <p:sp>
        <p:nvSpPr>
          <p:cNvPr id="37" name="15 CuadroTexto"/>
          <p:cNvSpPr txBox="1">
            <a:spLocks noChangeArrowheads="1"/>
          </p:cNvSpPr>
          <p:nvPr/>
        </p:nvSpPr>
        <p:spPr bwMode="auto">
          <a:xfrm>
            <a:off x="4932040" y="1062045"/>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6986" eaLnBrk="1" hangingPunct="1">
              <a:defRPr/>
            </a:pPr>
            <a:r>
              <a:rPr lang="es-CO" sz="1200" b="1" dirty="0">
                <a:solidFill>
                  <a:srgbClr val="3366CC"/>
                </a:solidFill>
                <a:latin typeface="Bookman Old Style" panose="02050604050505020204" pitchFamily="18" charset="0"/>
                <a:cs typeface="Arial Narrow"/>
              </a:rPr>
              <a:t>Corrido del año</a:t>
            </a:r>
            <a:endParaRPr lang="es-ES" sz="1200" b="1" dirty="0">
              <a:solidFill>
                <a:srgbClr val="3366CC"/>
              </a:solidFill>
              <a:latin typeface="Bookman Old Style" panose="02050604050505020204" pitchFamily="18" charset="0"/>
              <a:cs typeface="Arial Narrow"/>
            </a:endParaRPr>
          </a:p>
        </p:txBody>
      </p:sp>
      <p:sp>
        <p:nvSpPr>
          <p:cNvPr id="39" name="15 CuadroTexto"/>
          <p:cNvSpPr txBox="1">
            <a:spLocks noChangeArrowheads="1"/>
          </p:cNvSpPr>
          <p:nvPr/>
        </p:nvSpPr>
        <p:spPr bwMode="auto">
          <a:xfrm>
            <a:off x="4729716" y="4464697"/>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456986" eaLnBrk="1" hangingPunct="1">
              <a:defRPr/>
            </a:pPr>
            <a:r>
              <a:rPr lang="es-CO" sz="1200" b="1" dirty="0">
                <a:solidFill>
                  <a:srgbClr val="3366CC"/>
                </a:solidFill>
                <a:latin typeface="Bookman Old Style" panose="02050604050505020204" pitchFamily="18" charset="0"/>
                <a:cs typeface="Arial Narrow"/>
              </a:rPr>
              <a:t>Variación corrido del año</a:t>
            </a:r>
          </a:p>
        </p:txBody>
      </p:sp>
      <p:sp>
        <p:nvSpPr>
          <p:cNvPr id="30" name="2 Marcador de número de diapositiva"/>
          <p:cNvSpPr txBox="1">
            <a:spLocks/>
          </p:cNvSpPr>
          <p:nvPr/>
        </p:nvSpPr>
        <p:spPr bwMode="auto">
          <a:xfrm>
            <a:off x="8244408" y="6304235"/>
            <a:ext cx="67136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ctr" anchorCtr="0" compatLnSpc="1">
            <a:prstTxWarp prst="textNoShape">
              <a:avLst/>
            </a:prstTxWarp>
          </a:bodyPr>
          <a:lstStyle>
            <a:defPPr>
              <a:defRPr lang="es-ES"/>
            </a:defPPr>
            <a:lvl1pPr marL="0" algn="l" defTabSz="457200" rtl="0" eaLnBrk="1" latinLnBrk="0" hangingPunct="1">
              <a:defRPr sz="1800" kern="1200">
                <a:solidFill>
                  <a:schemeClr val="tx1"/>
                </a:solidFill>
                <a:latin typeface="Arial" charset="0"/>
                <a:ea typeface="+mn-ea"/>
                <a:cs typeface="+mn-cs"/>
              </a:defRPr>
            </a:lvl1pPr>
            <a:lvl2pPr marL="666723" indent="-256432" algn="l" defTabSz="457200" rtl="0" eaLnBrk="1" latinLnBrk="0" hangingPunct="1">
              <a:defRPr sz="1800" kern="1200">
                <a:solidFill>
                  <a:schemeClr val="tx1"/>
                </a:solidFill>
                <a:latin typeface="Arial" charset="0"/>
                <a:ea typeface="+mn-ea"/>
                <a:cs typeface="+mn-cs"/>
              </a:defRPr>
            </a:lvl2pPr>
            <a:lvl3pPr marL="1025728" indent="-205146" algn="l" defTabSz="457200" rtl="0" eaLnBrk="1" latinLnBrk="0" hangingPunct="1">
              <a:defRPr sz="1800" kern="1200">
                <a:solidFill>
                  <a:schemeClr val="tx1"/>
                </a:solidFill>
                <a:latin typeface="Arial" charset="0"/>
                <a:ea typeface="+mn-ea"/>
                <a:cs typeface="+mn-cs"/>
              </a:defRPr>
            </a:lvl3pPr>
            <a:lvl4pPr marL="1436019" indent="-205146" algn="l" defTabSz="457200" rtl="0" eaLnBrk="1" latinLnBrk="0" hangingPunct="1">
              <a:defRPr sz="1800" kern="1200">
                <a:solidFill>
                  <a:schemeClr val="tx1"/>
                </a:solidFill>
                <a:latin typeface="Arial" charset="0"/>
                <a:ea typeface="+mn-ea"/>
                <a:cs typeface="+mn-cs"/>
              </a:defRPr>
            </a:lvl4pPr>
            <a:lvl5pPr marL="1846311" indent="-205146" algn="l" defTabSz="457200" rtl="0" eaLnBrk="1" latinLnBrk="0" hangingPunct="1">
              <a:defRPr sz="1800" kern="1200">
                <a:solidFill>
                  <a:schemeClr val="tx1"/>
                </a:solidFill>
                <a:latin typeface="Arial" charset="0"/>
                <a:ea typeface="+mn-ea"/>
                <a:cs typeface="+mn-cs"/>
              </a:defRPr>
            </a:lvl5pPr>
            <a:lvl6pPr marL="2256602"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6pPr>
            <a:lvl7pPr marL="2666893"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7pPr>
            <a:lvl8pPr marL="3077185"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8pPr>
            <a:lvl9pPr marL="3487476"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9pPr>
          </a:lstStyle>
          <a:p>
            <a:pPr algn="r" defTabSz="820583" fontAlgn="base">
              <a:spcBef>
                <a:spcPct val="0"/>
              </a:spcBef>
              <a:spcAft>
                <a:spcPct val="0"/>
              </a:spcAft>
              <a:defRPr/>
            </a:pPr>
            <a:r>
              <a:rPr lang="es-CO" sz="1100" b="1" dirty="0">
                <a:latin typeface="Bookman Old Style" panose="02050604050505020204" pitchFamily="18" charset="0"/>
              </a:rPr>
              <a:t>45</a:t>
            </a:r>
          </a:p>
        </p:txBody>
      </p:sp>
      <p:sp>
        <p:nvSpPr>
          <p:cNvPr id="18" name="1 Marcador de texto"/>
          <p:cNvSpPr txBox="1">
            <a:spLocks/>
          </p:cNvSpPr>
          <p:nvPr/>
        </p:nvSpPr>
        <p:spPr>
          <a:xfrm>
            <a:off x="3779912" y="332656"/>
            <a:ext cx="5328592" cy="616357"/>
          </a:xfrm>
          <a:prstGeom prst="rect">
            <a:avLst/>
          </a:prstGeom>
        </p:spPr>
        <p:txBody>
          <a:bodyPr vert="horz" lIns="91440" tIns="45720" rIns="91440" bIns="45720" rtlCol="0" anchor="ctr"/>
          <a:lstStyle>
            <a:defPPr>
              <a:defRPr lang="es-C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CO" sz="1600" b="1" dirty="0">
                <a:solidFill>
                  <a:srgbClr val="3366CC"/>
                </a:solidFill>
                <a:latin typeface="Bookman Old Style" panose="02050604050505020204" pitchFamily="18" charset="0"/>
              </a:rPr>
              <a:t>HEROÍNA INCAUTADA </a:t>
            </a:r>
            <a:r>
              <a:rPr lang="es-CO" sz="1400" b="1" dirty="0">
                <a:solidFill>
                  <a:srgbClr val="3366CC"/>
                </a:solidFill>
                <a:latin typeface="Bookman Old Style" panose="02050604050505020204" pitchFamily="18" charset="0"/>
              </a:rPr>
              <a:t>(Kilogramos)</a:t>
            </a:r>
            <a:endParaRPr lang="es-CO" sz="1600" b="1" dirty="0">
              <a:solidFill>
                <a:srgbClr val="3366CC"/>
              </a:solidFill>
              <a:latin typeface="Bookman Old Style" panose="02050604050505020204" pitchFamily="18" charset="0"/>
            </a:endParaRPr>
          </a:p>
        </p:txBody>
      </p:sp>
      <p:sp>
        <p:nvSpPr>
          <p:cNvPr id="19" name="Text Box 4"/>
          <p:cNvSpPr txBox="1">
            <a:spLocks noChangeArrowheads="1"/>
          </p:cNvSpPr>
          <p:nvPr/>
        </p:nvSpPr>
        <p:spPr bwMode="auto">
          <a:xfrm>
            <a:off x="7305898" y="836712"/>
            <a:ext cx="1885741"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r>
              <a:rPr lang="es-ES" altLang="es-CO" sz="700" dirty="0">
                <a:latin typeface="Bookman Old Style" panose="02050604050505020204" pitchFamily="18" charset="0"/>
                <a:cs typeface="Tahoma" pitchFamily="34" charset="0"/>
              </a:rPr>
              <a:t>Cifras preliminares sujetas a variación.</a:t>
            </a:r>
          </a:p>
        </p:txBody>
      </p:sp>
      <p:sp>
        <p:nvSpPr>
          <p:cNvPr id="38" name="5 CuadroTexto"/>
          <p:cNvSpPr txBox="1"/>
          <p:nvPr/>
        </p:nvSpPr>
        <p:spPr>
          <a:xfrm>
            <a:off x="117418" y="3749229"/>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Comparativo mensual</a:t>
            </a:r>
          </a:p>
        </p:txBody>
      </p:sp>
      <p:sp>
        <p:nvSpPr>
          <p:cNvPr id="21" name="Text Box 4"/>
          <p:cNvSpPr txBox="1">
            <a:spLocks noChangeArrowheads="1"/>
          </p:cNvSpPr>
          <p:nvPr/>
        </p:nvSpPr>
        <p:spPr bwMode="auto">
          <a:xfrm>
            <a:off x="5004048" y="6046731"/>
            <a:ext cx="3960441" cy="20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r"/>
            <a:r>
              <a:rPr lang="es-ES" altLang="es-CO" sz="800" b="1" dirty="0">
                <a:latin typeface="Bookman Old Style" panose="02050604050505020204" pitchFamily="18" charset="0"/>
                <a:cs typeface="Tahoma" pitchFamily="34" charset="0"/>
              </a:rPr>
              <a:t>Fuente: </a:t>
            </a:r>
            <a:r>
              <a:rPr lang="es-CO" altLang="es-CO" sz="800" dirty="0">
                <a:latin typeface="Bookman Old Style" panose="02050604050505020204" pitchFamily="18" charset="0"/>
                <a:cs typeface="Tahoma" pitchFamily="34" charset="0"/>
              </a:rPr>
              <a:t>Ministerio de Defensa Nacional. </a:t>
            </a:r>
          </a:p>
        </p:txBody>
      </p:sp>
      <p:sp>
        <p:nvSpPr>
          <p:cNvPr id="22" name="Text Box 3"/>
          <p:cNvSpPr txBox="1">
            <a:spLocks noChangeArrowheads="1"/>
          </p:cNvSpPr>
          <p:nvPr/>
        </p:nvSpPr>
        <p:spPr bwMode="auto">
          <a:xfrm>
            <a:off x="139957" y="6289177"/>
            <a:ext cx="8032444" cy="452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just"/>
            <a:r>
              <a:rPr lang="es-CO" altLang="es-CO" sz="800" b="1" dirty="0">
                <a:latin typeface="Bookman Old Style" panose="02050604050505020204" pitchFamily="18" charset="0"/>
                <a:cs typeface="Tahoma" pitchFamily="34" charset="0"/>
              </a:rPr>
              <a:t>Incautación: </a:t>
            </a:r>
            <a:r>
              <a:rPr lang="es-CO" altLang="es-CO" sz="800" dirty="0">
                <a:latin typeface="Bookman Old Style" panose="02050604050505020204" pitchFamily="18" charset="0"/>
                <a:cs typeface="Tahoma" pitchFamily="34" charset="0"/>
              </a:rPr>
              <a:t>Es la prohibición temporal de transferir, convertir, enajenar o mover bienes, o la custodia o el control temporal de bienes que se han comprado con dinero producto de una actividad ilegal o han sido utilizados para realizar actividades delincuenciales y/o por orden expedida por una autoridad competente.</a:t>
            </a:r>
          </a:p>
        </p:txBody>
      </p:sp>
      <p:graphicFrame>
        <p:nvGraphicFramePr>
          <p:cNvPr id="6" name="5 Objeto"/>
          <p:cNvGraphicFramePr>
            <a:graphicFrameLocks noChangeAspect="1"/>
          </p:cNvGraphicFramePr>
          <p:nvPr>
            <p:extLst>
              <p:ext uri="{D42A27DB-BD31-4B8C-83A1-F6EECF244321}">
                <p14:modId xmlns:p14="http://schemas.microsoft.com/office/powerpoint/2010/main" val="3113947409"/>
              </p:ext>
            </p:extLst>
          </p:nvPr>
        </p:nvGraphicFramePr>
        <p:xfrm>
          <a:off x="277818" y="1329570"/>
          <a:ext cx="4078157" cy="2419659"/>
        </p:xfrm>
        <a:graphic>
          <a:graphicData uri="http://schemas.openxmlformats.org/presentationml/2006/ole">
            <mc:AlternateContent xmlns:mc="http://schemas.openxmlformats.org/markup-compatibility/2006">
              <mc:Choice xmlns:v="urn:schemas-microsoft-com:vml" Requires="v">
                <p:oleObj name="Worksheet" r:id="rId3" imgW="3416183" imgH="1739811" progId="Excel.Sheet.12">
                  <p:link updateAutomatic="1"/>
                </p:oleObj>
              </mc:Choice>
              <mc:Fallback>
                <p:oleObj name="Worksheet" r:id="rId3" imgW="3416183" imgH="1739811" progId="Excel.Sheet.12">
                  <p:link updateAutomatic="1"/>
                  <p:pic>
                    <p:nvPicPr>
                      <p:cNvPr id="6" name="5 Objeto"/>
                      <p:cNvPicPr/>
                      <p:nvPr/>
                    </p:nvPicPr>
                    <p:blipFill>
                      <a:blip r:embed="rId4"/>
                      <a:stretch>
                        <a:fillRect/>
                      </a:stretch>
                    </p:blipFill>
                    <p:spPr>
                      <a:xfrm>
                        <a:off x="277818" y="1329570"/>
                        <a:ext cx="4078157" cy="2419659"/>
                      </a:xfrm>
                      <a:prstGeom prst="rect">
                        <a:avLst/>
                      </a:prstGeom>
                    </p:spPr>
                  </p:pic>
                </p:oleObj>
              </mc:Fallback>
            </mc:AlternateContent>
          </a:graphicData>
        </a:graphic>
      </p:graphicFrame>
      <p:graphicFrame>
        <p:nvGraphicFramePr>
          <p:cNvPr id="7" name="6 Objeto"/>
          <p:cNvGraphicFramePr>
            <a:graphicFrameLocks noChangeAspect="1"/>
          </p:cNvGraphicFramePr>
          <p:nvPr>
            <p:extLst>
              <p:ext uri="{D42A27DB-BD31-4B8C-83A1-F6EECF244321}">
                <p14:modId xmlns:p14="http://schemas.microsoft.com/office/powerpoint/2010/main" val="4217333894"/>
              </p:ext>
            </p:extLst>
          </p:nvPr>
        </p:nvGraphicFramePr>
        <p:xfrm>
          <a:off x="5004049" y="1268760"/>
          <a:ext cx="4022533" cy="2419659"/>
        </p:xfrm>
        <a:graphic>
          <a:graphicData uri="http://schemas.openxmlformats.org/presentationml/2006/ole">
            <mc:AlternateContent xmlns:mc="http://schemas.openxmlformats.org/markup-compatibility/2006">
              <mc:Choice xmlns:v="urn:schemas-microsoft-com:vml" Requires="v">
                <p:oleObj name="Worksheet" r:id="rId5" imgW="3048038" imgH="1739811" progId="Excel.Sheet.12">
                  <p:link updateAutomatic="1"/>
                </p:oleObj>
              </mc:Choice>
              <mc:Fallback>
                <p:oleObj name="Worksheet" r:id="rId5" imgW="3048038" imgH="1739811" progId="Excel.Sheet.12">
                  <p:link updateAutomatic="1"/>
                  <p:pic>
                    <p:nvPicPr>
                      <p:cNvPr id="7" name="6 Objeto"/>
                      <p:cNvPicPr/>
                      <p:nvPr/>
                    </p:nvPicPr>
                    <p:blipFill>
                      <a:blip r:embed="rId6"/>
                      <a:stretch>
                        <a:fillRect/>
                      </a:stretch>
                    </p:blipFill>
                    <p:spPr>
                      <a:xfrm>
                        <a:off x="5004049" y="1268760"/>
                        <a:ext cx="4022533" cy="2419659"/>
                      </a:xfrm>
                      <a:prstGeom prst="rect">
                        <a:avLst/>
                      </a:prstGeom>
                    </p:spPr>
                  </p:pic>
                </p:oleObj>
              </mc:Fallback>
            </mc:AlternateContent>
          </a:graphicData>
        </a:graphic>
      </p:graphicFrame>
      <p:graphicFrame>
        <p:nvGraphicFramePr>
          <p:cNvPr id="8" name="7 Objeto"/>
          <p:cNvGraphicFramePr>
            <a:graphicFrameLocks noChangeAspect="1"/>
          </p:cNvGraphicFramePr>
          <p:nvPr>
            <p:extLst>
              <p:ext uri="{D42A27DB-BD31-4B8C-83A1-F6EECF244321}">
                <p14:modId xmlns:p14="http://schemas.microsoft.com/office/powerpoint/2010/main" val="1416600653"/>
              </p:ext>
            </p:extLst>
          </p:nvPr>
        </p:nvGraphicFramePr>
        <p:xfrm>
          <a:off x="5103813" y="4973638"/>
          <a:ext cx="3492500" cy="400050"/>
        </p:xfrm>
        <a:graphic>
          <a:graphicData uri="http://schemas.openxmlformats.org/presentationml/2006/ole">
            <mc:AlternateContent xmlns:mc="http://schemas.openxmlformats.org/markup-compatibility/2006">
              <mc:Choice xmlns:v="urn:schemas-microsoft-com:vml" Requires="v">
                <p:oleObj name="Worksheet" r:id="rId7" imgW="3492586" imgH="399948" progId="Excel.Sheet.12">
                  <p:link updateAutomatic="1"/>
                </p:oleObj>
              </mc:Choice>
              <mc:Fallback>
                <p:oleObj name="Worksheet" r:id="rId7" imgW="3492586" imgH="399948" progId="Excel.Sheet.12">
                  <p:link updateAutomatic="1"/>
                  <p:pic>
                    <p:nvPicPr>
                      <p:cNvPr id="8" name="7 Objeto"/>
                      <p:cNvPicPr/>
                      <p:nvPr/>
                    </p:nvPicPr>
                    <p:blipFill>
                      <a:blip r:embed="rId8"/>
                      <a:stretch>
                        <a:fillRect/>
                      </a:stretch>
                    </p:blipFill>
                    <p:spPr>
                      <a:xfrm>
                        <a:off x="5103813" y="4973638"/>
                        <a:ext cx="3492500" cy="400050"/>
                      </a:xfrm>
                      <a:prstGeom prst="rect">
                        <a:avLst/>
                      </a:prstGeom>
                    </p:spPr>
                  </p:pic>
                </p:oleObj>
              </mc:Fallback>
            </mc:AlternateContent>
          </a:graphicData>
        </a:graphic>
      </p:graphicFrame>
      <p:graphicFrame>
        <p:nvGraphicFramePr>
          <p:cNvPr id="9" name="8 Objeto"/>
          <p:cNvGraphicFramePr>
            <a:graphicFrameLocks noChangeAspect="1"/>
          </p:cNvGraphicFramePr>
          <p:nvPr>
            <p:extLst>
              <p:ext uri="{D42A27DB-BD31-4B8C-83A1-F6EECF244321}">
                <p14:modId xmlns:p14="http://schemas.microsoft.com/office/powerpoint/2010/main" val="2875869273"/>
              </p:ext>
            </p:extLst>
          </p:nvPr>
        </p:nvGraphicFramePr>
        <p:xfrm>
          <a:off x="179510" y="3962070"/>
          <a:ext cx="4176465" cy="2248534"/>
        </p:xfrm>
        <a:graphic>
          <a:graphicData uri="http://schemas.openxmlformats.org/presentationml/2006/ole">
            <mc:AlternateContent xmlns:mc="http://schemas.openxmlformats.org/markup-compatibility/2006">
              <mc:Choice xmlns:v="urn:schemas-microsoft-com:vml" Requires="v">
                <p:oleObj name="Worksheet" r:id="rId9" imgW="4254596" imgH="1746096" progId="Excel.Sheet.12">
                  <p:link updateAutomatic="1"/>
                </p:oleObj>
              </mc:Choice>
              <mc:Fallback>
                <p:oleObj name="Worksheet" r:id="rId9" imgW="4254596" imgH="1746096" progId="Excel.Sheet.12">
                  <p:link updateAutomatic="1"/>
                  <p:pic>
                    <p:nvPicPr>
                      <p:cNvPr id="9" name="8 Objeto"/>
                      <p:cNvPicPr/>
                      <p:nvPr/>
                    </p:nvPicPr>
                    <p:blipFill>
                      <a:blip r:embed="rId10"/>
                      <a:stretch>
                        <a:fillRect/>
                      </a:stretch>
                    </p:blipFill>
                    <p:spPr>
                      <a:xfrm>
                        <a:off x="179510" y="3962070"/>
                        <a:ext cx="4176465" cy="2248534"/>
                      </a:xfrm>
                      <a:prstGeom prst="rect">
                        <a:avLst/>
                      </a:prstGeom>
                    </p:spPr>
                  </p:pic>
                </p:oleObj>
              </mc:Fallback>
            </mc:AlternateContent>
          </a:graphicData>
        </a:graphic>
      </p:graphicFrame>
    </p:spTree>
    <p:extLst>
      <p:ext uri="{BB962C8B-B14F-4D97-AF65-F5344CB8AC3E}">
        <p14:creationId xmlns:p14="http://schemas.microsoft.com/office/powerpoint/2010/main" val="13269572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12 Objeto"/>
          <p:cNvGraphicFramePr>
            <a:graphicFrameLocks noChangeAspect="1"/>
          </p:cNvGraphicFramePr>
          <p:nvPr>
            <p:extLst>
              <p:ext uri="{D42A27DB-BD31-4B8C-83A1-F6EECF244321}">
                <p14:modId xmlns:p14="http://schemas.microsoft.com/office/powerpoint/2010/main" val="3157443978"/>
              </p:ext>
            </p:extLst>
          </p:nvPr>
        </p:nvGraphicFramePr>
        <p:xfrm>
          <a:off x="171683" y="3902092"/>
          <a:ext cx="4040277" cy="2407228"/>
        </p:xfrm>
        <a:graphic>
          <a:graphicData uri="http://schemas.openxmlformats.org/presentationml/2006/ole">
            <mc:AlternateContent xmlns:mc="http://schemas.openxmlformats.org/markup-compatibility/2006">
              <mc:Choice xmlns:v="urn:schemas-microsoft-com:vml" Requires="v">
                <p:oleObj name="Worksheet" r:id="rId2" imgW="4610133" imgH="1778021" progId="Excel.Sheet.12">
                  <p:link updateAutomatic="1"/>
                </p:oleObj>
              </mc:Choice>
              <mc:Fallback>
                <p:oleObj name="Worksheet" r:id="rId2" imgW="4610133" imgH="1778021" progId="Excel.Sheet.12">
                  <p:link updateAutomatic="1"/>
                  <p:pic>
                    <p:nvPicPr>
                      <p:cNvPr id="13" name="12 Objeto"/>
                      <p:cNvPicPr/>
                      <p:nvPr/>
                    </p:nvPicPr>
                    <p:blipFill>
                      <a:blip r:embed="rId3"/>
                      <a:stretch>
                        <a:fillRect/>
                      </a:stretch>
                    </p:blipFill>
                    <p:spPr>
                      <a:xfrm>
                        <a:off x="171683" y="3902092"/>
                        <a:ext cx="4040277" cy="2407228"/>
                      </a:xfrm>
                      <a:prstGeom prst="rect">
                        <a:avLst/>
                      </a:prstGeom>
                    </p:spPr>
                  </p:pic>
                </p:oleObj>
              </mc:Fallback>
            </mc:AlternateContent>
          </a:graphicData>
        </a:graphic>
      </p:graphicFrame>
      <p:graphicFrame>
        <p:nvGraphicFramePr>
          <p:cNvPr id="10" name="9 Objeto"/>
          <p:cNvGraphicFramePr>
            <a:graphicFrameLocks noChangeAspect="1"/>
          </p:cNvGraphicFramePr>
          <p:nvPr>
            <p:extLst>
              <p:ext uri="{D42A27DB-BD31-4B8C-83A1-F6EECF244321}">
                <p14:modId xmlns:p14="http://schemas.microsoft.com/office/powerpoint/2010/main" val="2245412893"/>
              </p:ext>
            </p:extLst>
          </p:nvPr>
        </p:nvGraphicFramePr>
        <p:xfrm>
          <a:off x="259587" y="1329570"/>
          <a:ext cx="4008132" cy="2415121"/>
        </p:xfrm>
        <a:graphic>
          <a:graphicData uri="http://schemas.openxmlformats.org/presentationml/2006/ole">
            <mc:AlternateContent xmlns:mc="http://schemas.openxmlformats.org/markup-compatibility/2006">
              <mc:Choice xmlns:v="urn:schemas-microsoft-com:vml" Requires="v">
                <p:oleObj name="Worksheet" r:id="rId4" imgW="3416183" imgH="1739811" progId="Excel.Sheet.12">
                  <p:link updateAutomatic="1"/>
                </p:oleObj>
              </mc:Choice>
              <mc:Fallback>
                <p:oleObj name="Worksheet" r:id="rId4" imgW="3416183" imgH="1739811" progId="Excel.Sheet.12">
                  <p:link updateAutomatic="1"/>
                  <p:pic>
                    <p:nvPicPr>
                      <p:cNvPr id="10" name="9 Objeto"/>
                      <p:cNvPicPr/>
                      <p:nvPr/>
                    </p:nvPicPr>
                    <p:blipFill>
                      <a:blip r:embed="rId5"/>
                      <a:stretch>
                        <a:fillRect/>
                      </a:stretch>
                    </p:blipFill>
                    <p:spPr>
                      <a:xfrm>
                        <a:off x="259587" y="1329570"/>
                        <a:ext cx="4008132" cy="2415121"/>
                      </a:xfrm>
                      <a:prstGeom prst="rect">
                        <a:avLst/>
                      </a:prstGeom>
                    </p:spPr>
                  </p:pic>
                </p:oleObj>
              </mc:Fallback>
            </mc:AlternateContent>
          </a:graphicData>
        </a:graphic>
      </p:graphicFrame>
      <p:sp>
        <p:nvSpPr>
          <p:cNvPr id="20" name="Rectángulo 14">
            <a:extLst>
              <a:ext uri="{FF2B5EF4-FFF2-40B4-BE49-F238E27FC236}">
                <a16:creationId xmlns:a16="http://schemas.microsoft.com/office/drawing/2014/main" id="{7A0F47DC-4D96-5B43-820F-FB760FB0B44B}"/>
              </a:ext>
            </a:extLst>
          </p:cNvPr>
          <p:cNvSpPr/>
          <p:nvPr/>
        </p:nvSpPr>
        <p:spPr>
          <a:xfrm flipV="1">
            <a:off x="119763" y="6257931"/>
            <a:ext cx="8844726" cy="436110"/>
          </a:xfrm>
          <a:prstGeom prst="rect">
            <a:avLst/>
          </a:prstGeom>
          <a:noFill/>
          <a:ln>
            <a:solidFill>
              <a:srgbClr val="0030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solidFill>
                <a:schemeClr val="tx1"/>
              </a:solidFill>
              <a:latin typeface="Bookman Old Style" panose="02050604050505020204" pitchFamily="18" charset="0"/>
            </a:endParaRPr>
          </a:p>
        </p:txBody>
      </p:sp>
      <p:sp>
        <p:nvSpPr>
          <p:cNvPr id="32" name="12 CuadroTexto"/>
          <p:cNvSpPr txBox="1"/>
          <p:nvPr/>
        </p:nvSpPr>
        <p:spPr>
          <a:xfrm>
            <a:off x="128123" y="1065400"/>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Histórico nacional</a:t>
            </a:r>
          </a:p>
        </p:txBody>
      </p:sp>
      <p:sp>
        <p:nvSpPr>
          <p:cNvPr id="37" name="15 CuadroTexto"/>
          <p:cNvSpPr txBox="1">
            <a:spLocks noChangeArrowheads="1"/>
          </p:cNvSpPr>
          <p:nvPr/>
        </p:nvSpPr>
        <p:spPr bwMode="auto">
          <a:xfrm>
            <a:off x="4932040" y="1062045"/>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6986" eaLnBrk="1" hangingPunct="1">
              <a:defRPr/>
            </a:pPr>
            <a:r>
              <a:rPr lang="es-CO" sz="1200" b="1" dirty="0">
                <a:solidFill>
                  <a:srgbClr val="3366CC"/>
                </a:solidFill>
                <a:latin typeface="Bookman Old Style" panose="02050604050505020204" pitchFamily="18" charset="0"/>
                <a:cs typeface="Arial Narrow"/>
              </a:rPr>
              <a:t>Corrido del año</a:t>
            </a:r>
            <a:endParaRPr lang="es-ES" sz="1200" b="1" dirty="0">
              <a:solidFill>
                <a:srgbClr val="3366CC"/>
              </a:solidFill>
              <a:latin typeface="Bookman Old Style" panose="02050604050505020204" pitchFamily="18" charset="0"/>
              <a:cs typeface="Arial Narrow"/>
            </a:endParaRPr>
          </a:p>
        </p:txBody>
      </p:sp>
      <p:sp>
        <p:nvSpPr>
          <p:cNvPr id="38" name="5 CuadroTexto"/>
          <p:cNvSpPr txBox="1"/>
          <p:nvPr/>
        </p:nvSpPr>
        <p:spPr>
          <a:xfrm>
            <a:off x="117418" y="3749229"/>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Comparativo mensual</a:t>
            </a:r>
          </a:p>
        </p:txBody>
      </p:sp>
      <p:sp>
        <p:nvSpPr>
          <p:cNvPr id="39" name="15 CuadroTexto"/>
          <p:cNvSpPr txBox="1">
            <a:spLocks noChangeArrowheads="1"/>
          </p:cNvSpPr>
          <p:nvPr/>
        </p:nvSpPr>
        <p:spPr bwMode="auto">
          <a:xfrm>
            <a:off x="4729716" y="4464697"/>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456986" eaLnBrk="1" hangingPunct="1">
              <a:defRPr/>
            </a:pPr>
            <a:r>
              <a:rPr lang="es-CO" sz="1200" b="1" dirty="0">
                <a:solidFill>
                  <a:srgbClr val="3366CC"/>
                </a:solidFill>
                <a:latin typeface="Bookman Old Style" panose="02050604050505020204" pitchFamily="18" charset="0"/>
                <a:cs typeface="Arial Narrow"/>
              </a:rPr>
              <a:t>Variación corrido del año</a:t>
            </a:r>
          </a:p>
        </p:txBody>
      </p:sp>
      <p:sp>
        <p:nvSpPr>
          <p:cNvPr id="18" name="1 Marcador de texto"/>
          <p:cNvSpPr txBox="1">
            <a:spLocks/>
          </p:cNvSpPr>
          <p:nvPr/>
        </p:nvSpPr>
        <p:spPr>
          <a:xfrm>
            <a:off x="3275856" y="332656"/>
            <a:ext cx="5832648" cy="616357"/>
          </a:xfrm>
          <a:prstGeom prst="rect">
            <a:avLst/>
          </a:prstGeom>
        </p:spPr>
        <p:txBody>
          <a:bodyPr vert="horz" lIns="91440" tIns="45720" rIns="91440" bIns="45720" rtlCol="0" anchor="ctr"/>
          <a:lstStyle>
            <a:defPPr>
              <a:defRPr lang="es-C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CO" sz="1600" b="1" dirty="0">
                <a:solidFill>
                  <a:srgbClr val="3366CC"/>
                </a:solidFill>
                <a:latin typeface="Bookman Old Style" panose="02050604050505020204" pitchFamily="18" charset="0"/>
              </a:rPr>
              <a:t>MARIHUANA INCAUTADA </a:t>
            </a:r>
            <a:r>
              <a:rPr lang="es-CO" sz="1400" b="1" dirty="0">
                <a:solidFill>
                  <a:srgbClr val="3366CC"/>
                </a:solidFill>
                <a:latin typeface="Bookman Old Style" panose="02050604050505020204" pitchFamily="18" charset="0"/>
              </a:rPr>
              <a:t>(Toneladas)</a:t>
            </a:r>
            <a:endParaRPr lang="es-CO" sz="1600" b="1" dirty="0">
              <a:solidFill>
                <a:srgbClr val="3366CC"/>
              </a:solidFill>
              <a:latin typeface="Bookman Old Style" panose="02050604050505020204" pitchFamily="18" charset="0"/>
            </a:endParaRPr>
          </a:p>
        </p:txBody>
      </p:sp>
      <p:sp>
        <p:nvSpPr>
          <p:cNvPr id="19" name="Text Box 4"/>
          <p:cNvSpPr txBox="1">
            <a:spLocks noChangeArrowheads="1"/>
          </p:cNvSpPr>
          <p:nvPr/>
        </p:nvSpPr>
        <p:spPr bwMode="auto">
          <a:xfrm>
            <a:off x="7164288" y="764704"/>
            <a:ext cx="1885741"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r>
              <a:rPr lang="es-ES" altLang="es-CO" sz="700" dirty="0">
                <a:latin typeface="Bookman Old Style" panose="02050604050505020204" pitchFamily="18" charset="0"/>
                <a:cs typeface="Tahoma" pitchFamily="34" charset="0"/>
              </a:rPr>
              <a:t>Cifras preliminares sujetas a variación.</a:t>
            </a:r>
          </a:p>
        </p:txBody>
      </p:sp>
      <p:sp>
        <p:nvSpPr>
          <p:cNvPr id="21" name="2 Marcador de número de diapositiva"/>
          <p:cNvSpPr txBox="1">
            <a:spLocks/>
          </p:cNvSpPr>
          <p:nvPr/>
        </p:nvSpPr>
        <p:spPr bwMode="auto">
          <a:xfrm>
            <a:off x="8244408" y="6304235"/>
            <a:ext cx="67136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ctr" anchorCtr="0" compatLnSpc="1">
            <a:prstTxWarp prst="textNoShape">
              <a:avLst/>
            </a:prstTxWarp>
          </a:bodyPr>
          <a:lstStyle>
            <a:defPPr>
              <a:defRPr lang="es-ES"/>
            </a:defPPr>
            <a:lvl1pPr marL="0" algn="l" defTabSz="457200" rtl="0" eaLnBrk="1" latinLnBrk="0" hangingPunct="1">
              <a:defRPr sz="1800" kern="1200">
                <a:solidFill>
                  <a:schemeClr val="tx1"/>
                </a:solidFill>
                <a:latin typeface="Arial" charset="0"/>
                <a:ea typeface="+mn-ea"/>
                <a:cs typeface="+mn-cs"/>
              </a:defRPr>
            </a:lvl1pPr>
            <a:lvl2pPr marL="666723" indent="-256432" algn="l" defTabSz="457200" rtl="0" eaLnBrk="1" latinLnBrk="0" hangingPunct="1">
              <a:defRPr sz="1800" kern="1200">
                <a:solidFill>
                  <a:schemeClr val="tx1"/>
                </a:solidFill>
                <a:latin typeface="Arial" charset="0"/>
                <a:ea typeface="+mn-ea"/>
                <a:cs typeface="+mn-cs"/>
              </a:defRPr>
            </a:lvl2pPr>
            <a:lvl3pPr marL="1025728" indent="-205146" algn="l" defTabSz="457200" rtl="0" eaLnBrk="1" latinLnBrk="0" hangingPunct="1">
              <a:defRPr sz="1800" kern="1200">
                <a:solidFill>
                  <a:schemeClr val="tx1"/>
                </a:solidFill>
                <a:latin typeface="Arial" charset="0"/>
                <a:ea typeface="+mn-ea"/>
                <a:cs typeface="+mn-cs"/>
              </a:defRPr>
            </a:lvl3pPr>
            <a:lvl4pPr marL="1436019" indent="-205146" algn="l" defTabSz="457200" rtl="0" eaLnBrk="1" latinLnBrk="0" hangingPunct="1">
              <a:defRPr sz="1800" kern="1200">
                <a:solidFill>
                  <a:schemeClr val="tx1"/>
                </a:solidFill>
                <a:latin typeface="Arial" charset="0"/>
                <a:ea typeface="+mn-ea"/>
                <a:cs typeface="+mn-cs"/>
              </a:defRPr>
            </a:lvl4pPr>
            <a:lvl5pPr marL="1846311" indent="-205146" algn="l" defTabSz="457200" rtl="0" eaLnBrk="1" latinLnBrk="0" hangingPunct="1">
              <a:defRPr sz="1800" kern="1200">
                <a:solidFill>
                  <a:schemeClr val="tx1"/>
                </a:solidFill>
                <a:latin typeface="Arial" charset="0"/>
                <a:ea typeface="+mn-ea"/>
                <a:cs typeface="+mn-cs"/>
              </a:defRPr>
            </a:lvl5pPr>
            <a:lvl6pPr marL="2256602"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6pPr>
            <a:lvl7pPr marL="2666893"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7pPr>
            <a:lvl8pPr marL="3077185"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8pPr>
            <a:lvl9pPr marL="3487476"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9pPr>
          </a:lstStyle>
          <a:p>
            <a:pPr algn="r" defTabSz="820583" fontAlgn="base">
              <a:spcBef>
                <a:spcPct val="0"/>
              </a:spcBef>
              <a:spcAft>
                <a:spcPct val="0"/>
              </a:spcAft>
              <a:defRPr/>
            </a:pPr>
            <a:r>
              <a:rPr lang="es-CO" sz="1100" b="1" dirty="0">
                <a:latin typeface="Bookman Old Style" panose="02050604050505020204" pitchFamily="18" charset="0"/>
              </a:rPr>
              <a:t>46</a:t>
            </a:r>
          </a:p>
        </p:txBody>
      </p:sp>
      <p:sp>
        <p:nvSpPr>
          <p:cNvPr id="22" name="Text Box 4"/>
          <p:cNvSpPr txBox="1">
            <a:spLocks noChangeArrowheads="1"/>
          </p:cNvSpPr>
          <p:nvPr/>
        </p:nvSpPr>
        <p:spPr bwMode="auto">
          <a:xfrm>
            <a:off x="5004048" y="6046731"/>
            <a:ext cx="3960441" cy="20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r"/>
            <a:r>
              <a:rPr lang="es-ES" altLang="es-CO" sz="800" b="1" dirty="0">
                <a:latin typeface="Bookman Old Style" panose="02050604050505020204" pitchFamily="18" charset="0"/>
                <a:cs typeface="Tahoma" pitchFamily="34" charset="0"/>
              </a:rPr>
              <a:t>Fuente: </a:t>
            </a:r>
            <a:r>
              <a:rPr lang="es-CO" altLang="es-CO" sz="800" dirty="0">
                <a:latin typeface="Bookman Old Style" panose="02050604050505020204" pitchFamily="18" charset="0"/>
                <a:cs typeface="Tahoma" pitchFamily="34" charset="0"/>
              </a:rPr>
              <a:t>Ministerio de Defensa Nacional.</a:t>
            </a:r>
            <a:endParaRPr lang="es-ES" altLang="es-CO" sz="800" dirty="0">
              <a:latin typeface="Bookman Old Style" panose="02050604050505020204" pitchFamily="18" charset="0"/>
              <a:cs typeface="Tahoma" pitchFamily="34" charset="0"/>
            </a:endParaRPr>
          </a:p>
        </p:txBody>
      </p:sp>
      <p:sp>
        <p:nvSpPr>
          <p:cNvPr id="23" name="Text Box 3"/>
          <p:cNvSpPr txBox="1">
            <a:spLocks noChangeArrowheads="1"/>
          </p:cNvSpPr>
          <p:nvPr/>
        </p:nvSpPr>
        <p:spPr bwMode="auto">
          <a:xfrm>
            <a:off x="139957" y="6237312"/>
            <a:ext cx="8032444" cy="452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just"/>
            <a:r>
              <a:rPr lang="es-CO" altLang="es-CO" sz="800" b="1" dirty="0">
                <a:latin typeface="Bookman Old Style" panose="02050604050505020204" pitchFamily="18" charset="0"/>
                <a:cs typeface="Tahoma" pitchFamily="34" charset="0"/>
              </a:rPr>
              <a:t>Incautación: </a:t>
            </a:r>
            <a:r>
              <a:rPr lang="es-CO" altLang="es-CO" sz="800" dirty="0">
                <a:latin typeface="Bookman Old Style" panose="02050604050505020204" pitchFamily="18" charset="0"/>
                <a:cs typeface="Tahoma" pitchFamily="34" charset="0"/>
              </a:rPr>
              <a:t>Es la prohibición temporal de transferir, convertir, enajenar o mover bienes, o la custodia o el control temporal de bienes que se han comprado con dinero producto de una actividad ilegal o han sido utilizados para realizar actividades delincuenciales y/o por orden expedida por una autoridad competente.</a:t>
            </a:r>
          </a:p>
        </p:txBody>
      </p:sp>
      <p:graphicFrame>
        <p:nvGraphicFramePr>
          <p:cNvPr id="11" name="10 Objeto"/>
          <p:cNvGraphicFramePr>
            <a:graphicFrameLocks noChangeAspect="1"/>
          </p:cNvGraphicFramePr>
          <p:nvPr>
            <p:extLst>
              <p:ext uri="{D42A27DB-BD31-4B8C-83A1-F6EECF244321}">
                <p14:modId xmlns:p14="http://schemas.microsoft.com/office/powerpoint/2010/main" val="51766596"/>
              </p:ext>
            </p:extLst>
          </p:nvPr>
        </p:nvGraphicFramePr>
        <p:xfrm>
          <a:off x="4907649" y="1340768"/>
          <a:ext cx="4056839" cy="2415120"/>
        </p:xfrm>
        <a:graphic>
          <a:graphicData uri="http://schemas.openxmlformats.org/presentationml/2006/ole">
            <mc:AlternateContent xmlns:mc="http://schemas.openxmlformats.org/markup-compatibility/2006">
              <mc:Choice xmlns:v="urn:schemas-microsoft-com:vml" Requires="v">
                <p:oleObj name="Worksheet" r:id="rId6" imgW="3048038" imgH="1739811" progId="Excel.Sheet.12">
                  <p:link updateAutomatic="1"/>
                </p:oleObj>
              </mc:Choice>
              <mc:Fallback>
                <p:oleObj name="Worksheet" r:id="rId6" imgW="3048038" imgH="1739811" progId="Excel.Sheet.12">
                  <p:link updateAutomatic="1"/>
                  <p:pic>
                    <p:nvPicPr>
                      <p:cNvPr id="11" name="10 Objeto"/>
                      <p:cNvPicPr/>
                      <p:nvPr/>
                    </p:nvPicPr>
                    <p:blipFill>
                      <a:blip r:embed="rId7"/>
                      <a:stretch>
                        <a:fillRect/>
                      </a:stretch>
                    </p:blipFill>
                    <p:spPr>
                      <a:xfrm>
                        <a:off x="4907649" y="1340768"/>
                        <a:ext cx="4056839" cy="2415120"/>
                      </a:xfrm>
                      <a:prstGeom prst="rect">
                        <a:avLst/>
                      </a:prstGeom>
                    </p:spPr>
                  </p:pic>
                </p:oleObj>
              </mc:Fallback>
            </mc:AlternateContent>
          </a:graphicData>
        </a:graphic>
      </p:graphicFrame>
      <p:graphicFrame>
        <p:nvGraphicFramePr>
          <p:cNvPr id="12" name="11 Objeto"/>
          <p:cNvGraphicFramePr>
            <a:graphicFrameLocks noChangeAspect="1"/>
          </p:cNvGraphicFramePr>
          <p:nvPr>
            <p:extLst>
              <p:ext uri="{D42A27DB-BD31-4B8C-83A1-F6EECF244321}">
                <p14:modId xmlns:p14="http://schemas.microsoft.com/office/powerpoint/2010/main" val="4099200555"/>
              </p:ext>
            </p:extLst>
          </p:nvPr>
        </p:nvGraphicFramePr>
        <p:xfrm>
          <a:off x="5180013" y="4991100"/>
          <a:ext cx="3492500" cy="400050"/>
        </p:xfrm>
        <a:graphic>
          <a:graphicData uri="http://schemas.openxmlformats.org/presentationml/2006/ole">
            <mc:AlternateContent xmlns:mc="http://schemas.openxmlformats.org/markup-compatibility/2006">
              <mc:Choice xmlns:v="urn:schemas-microsoft-com:vml" Requires="v">
                <p:oleObj name="Worksheet" r:id="rId8" imgW="3492586" imgH="399948" progId="Excel.Sheet.12">
                  <p:link updateAutomatic="1"/>
                </p:oleObj>
              </mc:Choice>
              <mc:Fallback>
                <p:oleObj name="Worksheet" r:id="rId8" imgW="3492586" imgH="399948" progId="Excel.Sheet.12">
                  <p:link updateAutomatic="1"/>
                  <p:pic>
                    <p:nvPicPr>
                      <p:cNvPr id="12" name="11 Objeto"/>
                      <p:cNvPicPr/>
                      <p:nvPr/>
                    </p:nvPicPr>
                    <p:blipFill>
                      <a:blip r:embed="rId9"/>
                      <a:stretch>
                        <a:fillRect/>
                      </a:stretch>
                    </p:blipFill>
                    <p:spPr>
                      <a:xfrm>
                        <a:off x="5180013" y="4991100"/>
                        <a:ext cx="3492500" cy="400050"/>
                      </a:xfrm>
                      <a:prstGeom prst="rect">
                        <a:avLst/>
                      </a:prstGeom>
                    </p:spPr>
                  </p:pic>
                </p:oleObj>
              </mc:Fallback>
            </mc:AlternateContent>
          </a:graphicData>
        </a:graphic>
      </p:graphicFrame>
    </p:spTree>
    <p:extLst>
      <p:ext uri="{BB962C8B-B14F-4D97-AF65-F5344CB8AC3E}">
        <p14:creationId xmlns:p14="http://schemas.microsoft.com/office/powerpoint/2010/main" val="26180779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8 Objeto"/>
          <p:cNvGraphicFramePr>
            <a:graphicFrameLocks noChangeAspect="1"/>
          </p:cNvGraphicFramePr>
          <p:nvPr>
            <p:extLst>
              <p:ext uri="{D42A27DB-BD31-4B8C-83A1-F6EECF244321}">
                <p14:modId xmlns:p14="http://schemas.microsoft.com/office/powerpoint/2010/main" val="3241693122"/>
              </p:ext>
            </p:extLst>
          </p:nvPr>
        </p:nvGraphicFramePr>
        <p:xfrm>
          <a:off x="144715" y="3834009"/>
          <a:ext cx="4032448" cy="2418691"/>
        </p:xfrm>
        <a:graphic>
          <a:graphicData uri="http://schemas.openxmlformats.org/presentationml/2006/ole">
            <mc:AlternateContent xmlns:mc="http://schemas.openxmlformats.org/markup-compatibility/2006">
              <mc:Choice xmlns:v="urn:schemas-microsoft-com:vml" Requires="v">
                <p:oleObj name="Worksheet" r:id="rId2" imgW="4254596" imgH="1739811" progId="Excel.Sheet.12">
                  <p:link updateAutomatic="1"/>
                </p:oleObj>
              </mc:Choice>
              <mc:Fallback>
                <p:oleObj name="Worksheet" r:id="rId2" imgW="4254596" imgH="1739811" progId="Excel.Sheet.12">
                  <p:link updateAutomatic="1"/>
                  <p:pic>
                    <p:nvPicPr>
                      <p:cNvPr id="9" name="8 Objeto"/>
                      <p:cNvPicPr/>
                      <p:nvPr/>
                    </p:nvPicPr>
                    <p:blipFill>
                      <a:blip r:embed="rId3"/>
                      <a:stretch>
                        <a:fillRect/>
                      </a:stretch>
                    </p:blipFill>
                    <p:spPr>
                      <a:xfrm>
                        <a:off x="144715" y="3834009"/>
                        <a:ext cx="4032448" cy="2418691"/>
                      </a:xfrm>
                      <a:prstGeom prst="rect">
                        <a:avLst/>
                      </a:prstGeom>
                    </p:spPr>
                  </p:pic>
                </p:oleObj>
              </mc:Fallback>
            </mc:AlternateContent>
          </a:graphicData>
        </a:graphic>
      </p:graphicFrame>
      <p:sp>
        <p:nvSpPr>
          <p:cNvPr id="21" name="Rectángulo 14">
            <a:extLst>
              <a:ext uri="{FF2B5EF4-FFF2-40B4-BE49-F238E27FC236}">
                <a16:creationId xmlns:a16="http://schemas.microsoft.com/office/drawing/2014/main" id="{7A0F47DC-4D96-5B43-820F-FB760FB0B44B}"/>
              </a:ext>
            </a:extLst>
          </p:cNvPr>
          <p:cNvSpPr/>
          <p:nvPr/>
        </p:nvSpPr>
        <p:spPr>
          <a:xfrm flipV="1">
            <a:off x="119763" y="6257931"/>
            <a:ext cx="8844726" cy="436110"/>
          </a:xfrm>
          <a:prstGeom prst="rect">
            <a:avLst/>
          </a:prstGeom>
          <a:noFill/>
          <a:ln>
            <a:solidFill>
              <a:srgbClr val="0030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solidFill>
                <a:schemeClr val="tx1"/>
              </a:solidFill>
              <a:latin typeface="Bookman Old Style" panose="02050604050505020204" pitchFamily="18" charset="0"/>
            </a:endParaRPr>
          </a:p>
        </p:txBody>
      </p:sp>
      <p:sp>
        <p:nvSpPr>
          <p:cNvPr id="32" name="12 CuadroTexto"/>
          <p:cNvSpPr txBox="1"/>
          <p:nvPr/>
        </p:nvSpPr>
        <p:spPr>
          <a:xfrm>
            <a:off x="128123" y="1065400"/>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Histórico nacional</a:t>
            </a:r>
          </a:p>
        </p:txBody>
      </p:sp>
      <p:sp>
        <p:nvSpPr>
          <p:cNvPr id="37" name="15 CuadroTexto"/>
          <p:cNvSpPr txBox="1">
            <a:spLocks noChangeArrowheads="1"/>
          </p:cNvSpPr>
          <p:nvPr/>
        </p:nvSpPr>
        <p:spPr bwMode="auto">
          <a:xfrm>
            <a:off x="4932040" y="1062045"/>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6986" eaLnBrk="1" hangingPunct="1">
              <a:defRPr/>
            </a:pPr>
            <a:r>
              <a:rPr lang="es-CO" sz="1200" b="1" dirty="0">
                <a:solidFill>
                  <a:srgbClr val="3366CC"/>
                </a:solidFill>
                <a:latin typeface="Bookman Old Style" panose="02050604050505020204" pitchFamily="18" charset="0"/>
                <a:cs typeface="Arial Narrow"/>
              </a:rPr>
              <a:t>Corrido del año</a:t>
            </a:r>
            <a:endParaRPr lang="es-ES" sz="1200" b="1" dirty="0">
              <a:solidFill>
                <a:srgbClr val="3366CC"/>
              </a:solidFill>
              <a:latin typeface="Bookman Old Style" panose="02050604050505020204" pitchFamily="18" charset="0"/>
              <a:cs typeface="Arial Narrow"/>
            </a:endParaRPr>
          </a:p>
        </p:txBody>
      </p:sp>
      <p:sp>
        <p:nvSpPr>
          <p:cNvPr id="38" name="5 CuadroTexto"/>
          <p:cNvSpPr txBox="1"/>
          <p:nvPr/>
        </p:nvSpPr>
        <p:spPr>
          <a:xfrm>
            <a:off x="117418" y="3749229"/>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Comparativo mensual</a:t>
            </a:r>
          </a:p>
        </p:txBody>
      </p:sp>
      <p:sp>
        <p:nvSpPr>
          <p:cNvPr id="39" name="15 CuadroTexto"/>
          <p:cNvSpPr txBox="1">
            <a:spLocks noChangeArrowheads="1"/>
          </p:cNvSpPr>
          <p:nvPr/>
        </p:nvSpPr>
        <p:spPr bwMode="auto">
          <a:xfrm>
            <a:off x="4796091" y="4464697"/>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456986" eaLnBrk="1" hangingPunct="1">
              <a:defRPr/>
            </a:pPr>
            <a:r>
              <a:rPr lang="es-CO" sz="1200" b="1" dirty="0">
                <a:solidFill>
                  <a:srgbClr val="3366CC"/>
                </a:solidFill>
                <a:latin typeface="Bookman Old Style" panose="02050604050505020204" pitchFamily="18" charset="0"/>
                <a:cs typeface="Arial Narrow"/>
              </a:rPr>
              <a:t>Variación corrido del año</a:t>
            </a:r>
          </a:p>
        </p:txBody>
      </p:sp>
      <p:sp>
        <p:nvSpPr>
          <p:cNvPr id="30" name="2 Marcador de número de diapositiva"/>
          <p:cNvSpPr txBox="1">
            <a:spLocks/>
          </p:cNvSpPr>
          <p:nvPr/>
        </p:nvSpPr>
        <p:spPr bwMode="auto">
          <a:xfrm>
            <a:off x="8244408" y="6304235"/>
            <a:ext cx="67136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ctr" anchorCtr="0" compatLnSpc="1">
            <a:prstTxWarp prst="textNoShape">
              <a:avLst/>
            </a:prstTxWarp>
          </a:bodyPr>
          <a:lstStyle>
            <a:defPPr>
              <a:defRPr lang="es-ES"/>
            </a:defPPr>
            <a:lvl1pPr marL="0" algn="l" defTabSz="457200" rtl="0" eaLnBrk="1" latinLnBrk="0" hangingPunct="1">
              <a:defRPr sz="1800" kern="1200">
                <a:solidFill>
                  <a:schemeClr val="tx1"/>
                </a:solidFill>
                <a:latin typeface="Arial" charset="0"/>
                <a:ea typeface="+mn-ea"/>
                <a:cs typeface="+mn-cs"/>
              </a:defRPr>
            </a:lvl1pPr>
            <a:lvl2pPr marL="666723" indent="-256432" algn="l" defTabSz="457200" rtl="0" eaLnBrk="1" latinLnBrk="0" hangingPunct="1">
              <a:defRPr sz="1800" kern="1200">
                <a:solidFill>
                  <a:schemeClr val="tx1"/>
                </a:solidFill>
                <a:latin typeface="Arial" charset="0"/>
                <a:ea typeface="+mn-ea"/>
                <a:cs typeface="+mn-cs"/>
              </a:defRPr>
            </a:lvl2pPr>
            <a:lvl3pPr marL="1025728" indent="-205146" algn="l" defTabSz="457200" rtl="0" eaLnBrk="1" latinLnBrk="0" hangingPunct="1">
              <a:defRPr sz="1800" kern="1200">
                <a:solidFill>
                  <a:schemeClr val="tx1"/>
                </a:solidFill>
                <a:latin typeface="Arial" charset="0"/>
                <a:ea typeface="+mn-ea"/>
                <a:cs typeface="+mn-cs"/>
              </a:defRPr>
            </a:lvl3pPr>
            <a:lvl4pPr marL="1436019" indent="-205146" algn="l" defTabSz="457200" rtl="0" eaLnBrk="1" latinLnBrk="0" hangingPunct="1">
              <a:defRPr sz="1800" kern="1200">
                <a:solidFill>
                  <a:schemeClr val="tx1"/>
                </a:solidFill>
                <a:latin typeface="Arial" charset="0"/>
                <a:ea typeface="+mn-ea"/>
                <a:cs typeface="+mn-cs"/>
              </a:defRPr>
            </a:lvl4pPr>
            <a:lvl5pPr marL="1846311" indent="-205146" algn="l" defTabSz="457200" rtl="0" eaLnBrk="1" latinLnBrk="0" hangingPunct="1">
              <a:defRPr sz="1800" kern="1200">
                <a:solidFill>
                  <a:schemeClr val="tx1"/>
                </a:solidFill>
                <a:latin typeface="Arial" charset="0"/>
                <a:ea typeface="+mn-ea"/>
                <a:cs typeface="+mn-cs"/>
              </a:defRPr>
            </a:lvl5pPr>
            <a:lvl6pPr marL="2256602"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6pPr>
            <a:lvl7pPr marL="2666893"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7pPr>
            <a:lvl8pPr marL="3077185"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8pPr>
            <a:lvl9pPr marL="3487476"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9pPr>
          </a:lstStyle>
          <a:p>
            <a:pPr algn="r" defTabSz="820583" fontAlgn="base">
              <a:spcBef>
                <a:spcPct val="0"/>
              </a:spcBef>
              <a:spcAft>
                <a:spcPct val="0"/>
              </a:spcAft>
              <a:defRPr/>
            </a:pPr>
            <a:r>
              <a:rPr lang="es-CO" sz="1100" b="1" dirty="0">
                <a:latin typeface="Bookman Old Style" panose="02050604050505020204" pitchFamily="18" charset="0"/>
              </a:rPr>
              <a:t>47</a:t>
            </a:r>
          </a:p>
        </p:txBody>
      </p:sp>
      <p:sp>
        <p:nvSpPr>
          <p:cNvPr id="15" name="1 Marcador de texto"/>
          <p:cNvSpPr txBox="1">
            <a:spLocks/>
          </p:cNvSpPr>
          <p:nvPr/>
        </p:nvSpPr>
        <p:spPr>
          <a:xfrm>
            <a:off x="4534793" y="300581"/>
            <a:ext cx="4573711" cy="616357"/>
          </a:xfrm>
          <a:prstGeom prst="rect">
            <a:avLst/>
          </a:prstGeom>
        </p:spPr>
        <p:txBody>
          <a:bodyPr vert="horz" lIns="91440" tIns="45720" rIns="91440" bIns="45720" rtlCol="0" anchor="ctr"/>
          <a:lstStyle>
            <a:defPPr>
              <a:defRPr lang="es-C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CO" sz="1600" b="1" dirty="0">
                <a:solidFill>
                  <a:srgbClr val="3366CC"/>
                </a:solidFill>
                <a:latin typeface="Bookman Old Style" panose="02050604050505020204" pitchFamily="18" charset="0"/>
              </a:rPr>
              <a:t>INFRAESTRUCTURA DE PRODUCCIÓN DE DROGAS ILÍCITAS DESTRUIDA</a:t>
            </a:r>
          </a:p>
        </p:txBody>
      </p:sp>
      <p:sp>
        <p:nvSpPr>
          <p:cNvPr id="16" name="Text Box 4"/>
          <p:cNvSpPr txBox="1">
            <a:spLocks noChangeArrowheads="1"/>
          </p:cNvSpPr>
          <p:nvPr/>
        </p:nvSpPr>
        <p:spPr bwMode="auto">
          <a:xfrm>
            <a:off x="7305898" y="862155"/>
            <a:ext cx="1885741"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r>
              <a:rPr lang="es-ES" altLang="es-CO" sz="700" dirty="0">
                <a:latin typeface="Bookman Old Style" panose="02050604050505020204" pitchFamily="18" charset="0"/>
                <a:cs typeface="Tahoma" pitchFamily="34" charset="0"/>
              </a:rPr>
              <a:t>Cifras preliminares sujetas a variación.</a:t>
            </a:r>
          </a:p>
        </p:txBody>
      </p:sp>
      <p:sp>
        <p:nvSpPr>
          <p:cNvPr id="20" name="Text Box 4"/>
          <p:cNvSpPr txBox="1">
            <a:spLocks noChangeArrowheads="1"/>
          </p:cNvSpPr>
          <p:nvPr/>
        </p:nvSpPr>
        <p:spPr bwMode="auto">
          <a:xfrm>
            <a:off x="5004048" y="6046731"/>
            <a:ext cx="3960441" cy="20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r"/>
            <a:r>
              <a:rPr lang="es-ES" altLang="es-CO" sz="800" b="1" dirty="0">
                <a:latin typeface="Bookman Old Style" panose="02050604050505020204" pitchFamily="18" charset="0"/>
                <a:cs typeface="Tahoma" pitchFamily="34" charset="0"/>
              </a:rPr>
              <a:t>Fuente: </a:t>
            </a:r>
            <a:r>
              <a:rPr lang="es-CO" altLang="es-CO" sz="800" dirty="0">
                <a:latin typeface="Bookman Old Style" panose="02050604050505020204" pitchFamily="18" charset="0"/>
                <a:cs typeface="Tahoma" pitchFamily="34" charset="0"/>
              </a:rPr>
              <a:t>Ministerio de Defensa Nacional.</a:t>
            </a:r>
            <a:endParaRPr lang="es-ES" altLang="es-CO" sz="800" dirty="0">
              <a:latin typeface="Bookman Old Style" panose="02050604050505020204" pitchFamily="18" charset="0"/>
              <a:cs typeface="Tahoma" pitchFamily="34" charset="0"/>
            </a:endParaRPr>
          </a:p>
        </p:txBody>
      </p:sp>
      <p:graphicFrame>
        <p:nvGraphicFramePr>
          <p:cNvPr id="6" name="5 Objeto"/>
          <p:cNvGraphicFramePr>
            <a:graphicFrameLocks noChangeAspect="1"/>
          </p:cNvGraphicFramePr>
          <p:nvPr>
            <p:extLst>
              <p:ext uri="{D42A27DB-BD31-4B8C-83A1-F6EECF244321}">
                <p14:modId xmlns:p14="http://schemas.microsoft.com/office/powerpoint/2010/main" val="629186980"/>
              </p:ext>
            </p:extLst>
          </p:nvPr>
        </p:nvGraphicFramePr>
        <p:xfrm>
          <a:off x="251520" y="1338155"/>
          <a:ext cx="4032448" cy="2418691"/>
        </p:xfrm>
        <a:graphic>
          <a:graphicData uri="http://schemas.openxmlformats.org/presentationml/2006/ole">
            <mc:AlternateContent xmlns:mc="http://schemas.openxmlformats.org/markup-compatibility/2006">
              <mc:Choice xmlns:v="urn:schemas-microsoft-com:vml" Requires="v">
                <p:oleObj name="Worksheet" r:id="rId4" imgW="3416183" imgH="1739811" progId="Excel.Sheet.12">
                  <p:link updateAutomatic="1"/>
                </p:oleObj>
              </mc:Choice>
              <mc:Fallback>
                <p:oleObj name="Worksheet" r:id="rId4" imgW="3416183" imgH="1739811" progId="Excel.Sheet.12">
                  <p:link updateAutomatic="1"/>
                  <p:pic>
                    <p:nvPicPr>
                      <p:cNvPr id="6" name="5 Objeto"/>
                      <p:cNvPicPr/>
                      <p:nvPr/>
                    </p:nvPicPr>
                    <p:blipFill>
                      <a:blip r:embed="rId5"/>
                      <a:stretch>
                        <a:fillRect/>
                      </a:stretch>
                    </p:blipFill>
                    <p:spPr>
                      <a:xfrm>
                        <a:off x="251520" y="1338155"/>
                        <a:ext cx="4032448" cy="2418691"/>
                      </a:xfrm>
                      <a:prstGeom prst="rect">
                        <a:avLst/>
                      </a:prstGeom>
                    </p:spPr>
                  </p:pic>
                </p:oleObj>
              </mc:Fallback>
            </mc:AlternateContent>
          </a:graphicData>
        </a:graphic>
      </p:graphicFrame>
      <p:graphicFrame>
        <p:nvGraphicFramePr>
          <p:cNvPr id="7" name="6 Objeto"/>
          <p:cNvGraphicFramePr>
            <a:graphicFrameLocks noChangeAspect="1"/>
          </p:cNvGraphicFramePr>
          <p:nvPr>
            <p:extLst>
              <p:ext uri="{D42A27DB-BD31-4B8C-83A1-F6EECF244321}">
                <p14:modId xmlns:p14="http://schemas.microsoft.com/office/powerpoint/2010/main" val="143780617"/>
              </p:ext>
            </p:extLst>
          </p:nvPr>
        </p:nvGraphicFramePr>
        <p:xfrm>
          <a:off x="5238750" y="4895850"/>
          <a:ext cx="3492500" cy="400050"/>
        </p:xfrm>
        <a:graphic>
          <a:graphicData uri="http://schemas.openxmlformats.org/presentationml/2006/ole">
            <mc:AlternateContent xmlns:mc="http://schemas.openxmlformats.org/markup-compatibility/2006">
              <mc:Choice xmlns:v="urn:schemas-microsoft-com:vml" Requires="v">
                <p:oleObj name="Worksheet" r:id="rId6" imgW="3492586" imgH="399948" progId="Excel.Sheet.12">
                  <p:link updateAutomatic="1"/>
                </p:oleObj>
              </mc:Choice>
              <mc:Fallback>
                <p:oleObj name="Worksheet" r:id="rId6" imgW="3492586" imgH="399948" progId="Excel.Sheet.12">
                  <p:link updateAutomatic="1"/>
                  <p:pic>
                    <p:nvPicPr>
                      <p:cNvPr id="7" name="6 Objeto"/>
                      <p:cNvPicPr/>
                      <p:nvPr/>
                    </p:nvPicPr>
                    <p:blipFill>
                      <a:blip r:embed="rId7"/>
                      <a:stretch>
                        <a:fillRect/>
                      </a:stretch>
                    </p:blipFill>
                    <p:spPr>
                      <a:xfrm>
                        <a:off x="5238750" y="4895850"/>
                        <a:ext cx="3492500" cy="400050"/>
                      </a:xfrm>
                      <a:prstGeom prst="rect">
                        <a:avLst/>
                      </a:prstGeom>
                    </p:spPr>
                  </p:pic>
                </p:oleObj>
              </mc:Fallback>
            </mc:AlternateContent>
          </a:graphicData>
        </a:graphic>
      </p:graphicFrame>
      <p:graphicFrame>
        <p:nvGraphicFramePr>
          <p:cNvPr id="8" name="7 Objeto"/>
          <p:cNvGraphicFramePr>
            <a:graphicFrameLocks noChangeAspect="1"/>
          </p:cNvGraphicFramePr>
          <p:nvPr>
            <p:extLst>
              <p:ext uri="{D42A27DB-BD31-4B8C-83A1-F6EECF244321}">
                <p14:modId xmlns:p14="http://schemas.microsoft.com/office/powerpoint/2010/main" val="2850048131"/>
              </p:ext>
            </p:extLst>
          </p:nvPr>
        </p:nvGraphicFramePr>
        <p:xfrm>
          <a:off x="4983430" y="1298341"/>
          <a:ext cx="4032447" cy="2418691"/>
        </p:xfrm>
        <a:graphic>
          <a:graphicData uri="http://schemas.openxmlformats.org/presentationml/2006/ole">
            <mc:AlternateContent xmlns:mc="http://schemas.openxmlformats.org/markup-compatibility/2006">
              <mc:Choice xmlns:v="urn:schemas-microsoft-com:vml" Requires="v">
                <p:oleObj name="Worksheet" r:id="rId8" imgW="3048038" imgH="1739811" progId="Excel.Sheet.12">
                  <p:link updateAutomatic="1"/>
                </p:oleObj>
              </mc:Choice>
              <mc:Fallback>
                <p:oleObj name="Worksheet" r:id="rId8" imgW="3048038" imgH="1739811" progId="Excel.Sheet.12">
                  <p:link updateAutomatic="1"/>
                  <p:pic>
                    <p:nvPicPr>
                      <p:cNvPr id="8" name="7 Objeto"/>
                      <p:cNvPicPr/>
                      <p:nvPr/>
                    </p:nvPicPr>
                    <p:blipFill>
                      <a:blip r:embed="rId9"/>
                      <a:stretch>
                        <a:fillRect/>
                      </a:stretch>
                    </p:blipFill>
                    <p:spPr>
                      <a:xfrm>
                        <a:off x="4983430" y="1298341"/>
                        <a:ext cx="4032447" cy="2418691"/>
                      </a:xfrm>
                      <a:prstGeom prst="rect">
                        <a:avLst/>
                      </a:prstGeom>
                    </p:spPr>
                  </p:pic>
                </p:oleObj>
              </mc:Fallback>
            </mc:AlternateContent>
          </a:graphicData>
        </a:graphic>
      </p:graphicFrame>
    </p:spTree>
    <p:extLst>
      <p:ext uri="{BB962C8B-B14F-4D97-AF65-F5344CB8AC3E}">
        <p14:creationId xmlns:p14="http://schemas.microsoft.com/office/powerpoint/2010/main" val="6553795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ChangeAspect="1"/>
          </p:cNvGraphicFramePr>
          <p:nvPr>
            <p:extLst>
              <p:ext uri="{D42A27DB-BD31-4B8C-83A1-F6EECF244321}">
                <p14:modId xmlns:p14="http://schemas.microsoft.com/office/powerpoint/2010/main" val="4014129511"/>
              </p:ext>
            </p:extLst>
          </p:nvPr>
        </p:nvGraphicFramePr>
        <p:xfrm>
          <a:off x="226182" y="3937474"/>
          <a:ext cx="4140430" cy="2443854"/>
        </p:xfrm>
        <a:graphic>
          <a:graphicData uri="http://schemas.openxmlformats.org/presentationml/2006/ole">
            <mc:AlternateContent xmlns:mc="http://schemas.openxmlformats.org/markup-compatibility/2006">
              <mc:Choice xmlns:v="urn:schemas-microsoft-com:vml" Requires="v">
                <p:oleObj name="Worksheet" r:id="rId2" imgW="4254596" imgH="1739811" progId="Excel.Sheet.12">
                  <p:link updateAutomatic="1"/>
                </p:oleObj>
              </mc:Choice>
              <mc:Fallback>
                <p:oleObj name="Worksheet" r:id="rId2" imgW="4254596" imgH="1739811" progId="Excel.Sheet.12">
                  <p:link updateAutomatic="1"/>
                  <p:pic>
                    <p:nvPicPr>
                      <p:cNvPr id="5" name="4 Objeto"/>
                      <p:cNvPicPr/>
                      <p:nvPr/>
                    </p:nvPicPr>
                    <p:blipFill>
                      <a:blip r:embed="rId3"/>
                      <a:stretch>
                        <a:fillRect/>
                      </a:stretch>
                    </p:blipFill>
                    <p:spPr>
                      <a:xfrm>
                        <a:off x="226182" y="3937474"/>
                        <a:ext cx="4140430" cy="2443854"/>
                      </a:xfrm>
                      <a:prstGeom prst="rect">
                        <a:avLst/>
                      </a:prstGeom>
                    </p:spPr>
                  </p:pic>
                </p:oleObj>
              </mc:Fallback>
            </mc:AlternateContent>
          </a:graphicData>
        </a:graphic>
      </p:graphicFrame>
      <p:sp>
        <p:nvSpPr>
          <p:cNvPr id="20" name="Rectángulo 14">
            <a:extLst>
              <a:ext uri="{FF2B5EF4-FFF2-40B4-BE49-F238E27FC236}">
                <a16:creationId xmlns:a16="http://schemas.microsoft.com/office/drawing/2014/main" id="{7A0F47DC-4D96-5B43-820F-FB760FB0B44B}"/>
              </a:ext>
            </a:extLst>
          </p:cNvPr>
          <p:cNvSpPr/>
          <p:nvPr/>
        </p:nvSpPr>
        <p:spPr>
          <a:xfrm flipV="1">
            <a:off x="119763" y="6257931"/>
            <a:ext cx="8844726" cy="436110"/>
          </a:xfrm>
          <a:prstGeom prst="rect">
            <a:avLst/>
          </a:prstGeom>
          <a:noFill/>
          <a:ln>
            <a:solidFill>
              <a:srgbClr val="0030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solidFill>
                <a:schemeClr val="tx1"/>
              </a:solidFill>
              <a:latin typeface="Bookman Old Style" panose="02050604050505020204" pitchFamily="18" charset="0"/>
            </a:endParaRPr>
          </a:p>
        </p:txBody>
      </p:sp>
      <p:sp>
        <p:nvSpPr>
          <p:cNvPr id="37" name="15 CuadroTexto"/>
          <p:cNvSpPr txBox="1">
            <a:spLocks noChangeArrowheads="1"/>
          </p:cNvSpPr>
          <p:nvPr/>
        </p:nvSpPr>
        <p:spPr bwMode="auto">
          <a:xfrm>
            <a:off x="4932040" y="1062045"/>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6986" eaLnBrk="1" hangingPunct="1">
              <a:defRPr/>
            </a:pPr>
            <a:r>
              <a:rPr lang="es-CO" sz="1200" b="1" dirty="0">
                <a:solidFill>
                  <a:srgbClr val="3366CC"/>
                </a:solidFill>
                <a:latin typeface="Bookman Old Style" panose="02050604050505020204" pitchFamily="18" charset="0"/>
                <a:cs typeface="Arial Narrow"/>
              </a:rPr>
              <a:t>Corrido del año</a:t>
            </a:r>
            <a:endParaRPr lang="es-ES" sz="1200" b="1" dirty="0">
              <a:solidFill>
                <a:srgbClr val="3366CC"/>
              </a:solidFill>
              <a:latin typeface="Bookman Old Style" panose="02050604050505020204" pitchFamily="18" charset="0"/>
              <a:cs typeface="Arial Narrow"/>
            </a:endParaRPr>
          </a:p>
        </p:txBody>
      </p:sp>
      <p:sp>
        <p:nvSpPr>
          <p:cNvPr id="39" name="15 CuadroTexto"/>
          <p:cNvSpPr txBox="1">
            <a:spLocks noChangeArrowheads="1"/>
          </p:cNvSpPr>
          <p:nvPr/>
        </p:nvSpPr>
        <p:spPr bwMode="auto">
          <a:xfrm>
            <a:off x="4729716" y="4464697"/>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456986" eaLnBrk="1" hangingPunct="1">
              <a:defRPr/>
            </a:pPr>
            <a:r>
              <a:rPr lang="es-CO" sz="1200" b="1" dirty="0">
                <a:solidFill>
                  <a:srgbClr val="3366CC"/>
                </a:solidFill>
                <a:latin typeface="Bookman Old Style" panose="02050604050505020204" pitchFamily="18" charset="0"/>
                <a:cs typeface="Arial Narrow"/>
              </a:rPr>
              <a:t>Variación corrido del año</a:t>
            </a:r>
          </a:p>
        </p:txBody>
      </p:sp>
      <p:sp>
        <p:nvSpPr>
          <p:cNvPr id="30" name="2 Marcador de número de diapositiva"/>
          <p:cNvSpPr txBox="1">
            <a:spLocks/>
          </p:cNvSpPr>
          <p:nvPr/>
        </p:nvSpPr>
        <p:spPr bwMode="auto">
          <a:xfrm>
            <a:off x="8244408" y="6304235"/>
            <a:ext cx="67136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ctr" anchorCtr="0" compatLnSpc="1">
            <a:prstTxWarp prst="textNoShape">
              <a:avLst/>
            </a:prstTxWarp>
          </a:bodyPr>
          <a:lstStyle>
            <a:defPPr>
              <a:defRPr lang="es-ES"/>
            </a:defPPr>
            <a:lvl1pPr marL="0" algn="l" defTabSz="457200" rtl="0" eaLnBrk="1" latinLnBrk="0" hangingPunct="1">
              <a:defRPr sz="1800" kern="1200">
                <a:solidFill>
                  <a:schemeClr val="tx1"/>
                </a:solidFill>
                <a:latin typeface="Arial" charset="0"/>
                <a:ea typeface="+mn-ea"/>
                <a:cs typeface="+mn-cs"/>
              </a:defRPr>
            </a:lvl1pPr>
            <a:lvl2pPr marL="666723" indent="-256432" algn="l" defTabSz="457200" rtl="0" eaLnBrk="1" latinLnBrk="0" hangingPunct="1">
              <a:defRPr sz="1800" kern="1200">
                <a:solidFill>
                  <a:schemeClr val="tx1"/>
                </a:solidFill>
                <a:latin typeface="Arial" charset="0"/>
                <a:ea typeface="+mn-ea"/>
                <a:cs typeface="+mn-cs"/>
              </a:defRPr>
            </a:lvl2pPr>
            <a:lvl3pPr marL="1025728" indent="-205146" algn="l" defTabSz="457200" rtl="0" eaLnBrk="1" latinLnBrk="0" hangingPunct="1">
              <a:defRPr sz="1800" kern="1200">
                <a:solidFill>
                  <a:schemeClr val="tx1"/>
                </a:solidFill>
                <a:latin typeface="Arial" charset="0"/>
                <a:ea typeface="+mn-ea"/>
                <a:cs typeface="+mn-cs"/>
              </a:defRPr>
            </a:lvl3pPr>
            <a:lvl4pPr marL="1436019" indent="-205146" algn="l" defTabSz="457200" rtl="0" eaLnBrk="1" latinLnBrk="0" hangingPunct="1">
              <a:defRPr sz="1800" kern="1200">
                <a:solidFill>
                  <a:schemeClr val="tx1"/>
                </a:solidFill>
                <a:latin typeface="Arial" charset="0"/>
                <a:ea typeface="+mn-ea"/>
                <a:cs typeface="+mn-cs"/>
              </a:defRPr>
            </a:lvl4pPr>
            <a:lvl5pPr marL="1846311" indent="-205146" algn="l" defTabSz="457200" rtl="0" eaLnBrk="1" latinLnBrk="0" hangingPunct="1">
              <a:defRPr sz="1800" kern="1200">
                <a:solidFill>
                  <a:schemeClr val="tx1"/>
                </a:solidFill>
                <a:latin typeface="Arial" charset="0"/>
                <a:ea typeface="+mn-ea"/>
                <a:cs typeface="+mn-cs"/>
              </a:defRPr>
            </a:lvl5pPr>
            <a:lvl6pPr marL="2256602"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6pPr>
            <a:lvl7pPr marL="2666893"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7pPr>
            <a:lvl8pPr marL="3077185"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8pPr>
            <a:lvl9pPr marL="3487476"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9pPr>
          </a:lstStyle>
          <a:p>
            <a:pPr algn="r" defTabSz="820583" fontAlgn="base">
              <a:spcBef>
                <a:spcPct val="0"/>
              </a:spcBef>
              <a:spcAft>
                <a:spcPct val="0"/>
              </a:spcAft>
              <a:defRPr/>
            </a:pPr>
            <a:r>
              <a:rPr lang="es-CO" sz="1100" b="1" dirty="0">
                <a:latin typeface="Bookman Old Style" panose="02050604050505020204" pitchFamily="18" charset="0"/>
              </a:rPr>
              <a:t>48</a:t>
            </a:r>
          </a:p>
        </p:txBody>
      </p:sp>
      <p:sp>
        <p:nvSpPr>
          <p:cNvPr id="18" name="1 Marcador de texto"/>
          <p:cNvSpPr txBox="1">
            <a:spLocks/>
          </p:cNvSpPr>
          <p:nvPr/>
        </p:nvSpPr>
        <p:spPr>
          <a:xfrm>
            <a:off x="4427984" y="364371"/>
            <a:ext cx="4680520" cy="616357"/>
          </a:xfrm>
          <a:prstGeom prst="rect">
            <a:avLst/>
          </a:prstGeom>
        </p:spPr>
        <p:txBody>
          <a:bodyPr vert="horz" lIns="91440" tIns="45720" rIns="91440" bIns="45720" rtlCol="0" anchor="ctr"/>
          <a:lstStyle>
            <a:defPPr>
              <a:defRPr lang="es-C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CO" sz="1500" b="1" dirty="0">
                <a:solidFill>
                  <a:srgbClr val="3366CC"/>
                </a:solidFill>
                <a:latin typeface="Bookman Old Style" panose="02050604050505020204" pitchFamily="18" charset="0"/>
              </a:rPr>
              <a:t>INMOVILIZACIONES E INCAUTACIONES DE AERONAVES PERTENECIENTES AL NARCOTRÁFICO</a:t>
            </a:r>
          </a:p>
        </p:txBody>
      </p:sp>
      <p:sp>
        <p:nvSpPr>
          <p:cNvPr id="19" name="Text Box 4"/>
          <p:cNvSpPr txBox="1">
            <a:spLocks noChangeArrowheads="1"/>
          </p:cNvSpPr>
          <p:nvPr/>
        </p:nvSpPr>
        <p:spPr bwMode="auto">
          <a:xfrm>
            <a:off x="7305898" y="980728"/>
            <a:ext cx="1885741"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r>
              <a:rPr lang="es-ES" altLang="es-CO" sz="700" dirty="0">
                <a:latin typeface="Bookman Old Style" panose="02050604050505020204" pitchFamily="18" charset="0"/>
                <a:cs typeface="Tahoma" pitchFamily="34" charset="0"/>
              </a:rPr>
              <a:t>Cifras preliminares sujetas a variación.</a:t>
            </a:r>
          </a:p>
        </p:txBody>
      </p:sp>
      <p:sp>
        <p:nvSpPr>
          <p:cNvPr id="38" name="5 CuadroTexto"/>
          <p:cNvSpPr txBox="1"/>
          <p:nvPr/>
        </p:nvSpPr>
        <p:spPr>
          <a:xfrm>
            <a:off x="117418" y="3749229"/>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Comparativo mensual</a:t>
            </a:r>
          </a:p>
        </p:txBody>
      </p:sp>
      <p:sp>
        <p:nvSpPr>
          <p:cNvPr id="32" name="12 CuadroTexto"/>
          <p:cNvSpPr txBox="1"/>
          <p:nvPr/>
        </p:nvSpPr>
        <p:spPr>
          <a:xfrm>
            <a:off x="128123" y="1065400"/>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Histórico nacional</a:t>
            </a:r>
          </a:p>
        </p:txBody>
      </p:sp>
      <p:sp>
        <p:nvSpPr>
          <p:cNvPr id="21" name="Text Box 4"/>
          <p:cNvSpPr txBox="1">
            <a:spLocks noChangeArrowheads="1"/>
          </p:cNvSpPr>
          <p:nvPr/>
        </p:nvSpPr>
        <p:spPr bwMode="auto">
          <a:xfrm>
            <a:off x="5004048" y="6046731"/>
            <a:ext cx="3960441"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r"/>
            <a:r>
              <a:rPr lang="es-ES" altLang="es-CO" sz="600" b="1" dirty="0">
                <a:latin typeface="Bookman Old Style" panose="02050604050505020204" pitchFamily="18" charset="0"/>
                <a:cs typeface="Tahoma" pitchFamily="34" charset="0"/>
              </a:rPr>
              <a:t>Fuente: </a:t>
            </a:r>
            <a:r>
              <a:rPr lang="es-CO" altLang="es-CO" sz="700" dirty="0">
                <a:latin typeface="Bookman Old Style" panose="02050604050505020204" pitchFamily="18" charset="0"/>
                <a:cs typeface="Tahoma" pitchFamily="34" charset="0"/>
              </a:rPr>
              <a:t>Ministerio de Defensa Nacional</a:t>
            </a:r>
            <a:r>
              <a:rPr lang="es-CO" altLang="es-CO" sz="600" dirty="0">
                <a:latin typeface="Bookman Old Style" panose="02050604050505020204" pitchFamily="18" charset="0"/>
                <a:cs typeface="Tahoma" pitchFamily="34" charset="0"/>
              </a:rPr>
              <a:t>.</a:t>
            </a:r>
            <a:endParaRPr lang="es-ES" altLang="es-CO" sz="600" dirty="0">
              <a:latin typeface="Bookman Old Style" panose="02050604050505020204" pitchFamily="18" charset="0"/>
              <a:cs typeface="Tahoma" pitchFamily="34" charset="0"/>
            </a:endParaRPr>
          </a:p>
        </p:txBody>
      </p:sp>
      <p:sp>
        <p:nvSpPr>
          <p:cNvPr id="22" name="Text Box 3"/>
          <p:cNvSpPr txBox="1">
            <a:spLocks noChangeArrowheads="1"/>
          </p:cNvSpPr>
          <p:nvPr/>
        </p:nvSpPr>
        <p:spPr bwMode="auto">
          <a:xfrm>
            <a:off x="150913" y="6283784"/>
            <a:ext cx="8032444" cy="40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just"/>
            <a:r>
              <a:rPr lang="es-CO" altLang="es-CO" sz="700" b="1" dirty="0">
                <a:latin typeface="Bookman Old Style" panose="02050604050505020204" pitchFamily="18" charset="0"/>
                <a:cs typeface="Tahoma" pitchFamily="34" charset="0"/>
              </a:rPr>
              <a:t>INMOVILIZACIÓN:</a:t>
            </a:r>
            <a:r>
              <a:rPr lang="es-CO" altLang="es-CO" sz="700" dirty="0">
                <a:latin typeface="Bookman Old Style" panose="02050604050505020204" pitchFamily="18" charset="0"/>
                <a:cs typeface="Tahoma" pitchFamily="34" charset="0"/>
              </a:rPr>
              <a:t> Medida administrativa preventiva, ejecutada por parte de autoridad competente, cuando durante la práctica de una inspección, se presentan sospechas sobre la legalidad de un bien. </a:t>
            </a:r>
            <a:r>
              <a:rPr lang="es-CO" altLang="es-CO" sz="700" b="1" dirty="0">
                <a:latin typeface="Bookman Old Style" panose="02050604050505020204" pitchFamily="18" charset="0"/>
                <a:cs typeface="Tahoma" pitchFamily="34" charset="0"/>
              </a:rPr>
              <a:t>INCAUTACIÓN:</a:t>
            </a:r>
            <a:r>
              <a:rPr lang="es-CO" altLang="es-CO" sz="700" dirty="0">
                <a:latin typeface="Bookman Old Style" panose="02050604050505020204" pitchFamily="18" charset="0"/>
                <a:cs typeface="Tahoma" pitchFamily="34" charset="0"/>
              </a:rPr>
              <a:t> Es la prohibición temporal de transferir, convertir, enajenar o mover bienes, o la custodia o el control temporal de bienes que se han comprado con dinero producto de una actividad ilegal o han sido utilizados para realizar actividades delincuenciales y/o por orden expedida por una autoridad competente.</a:t>
            </a:r>
          </a:p>
        </p:txBody>
      </p:sp>
      <p:graphicFrame>
        <p:nvGraphicFramePr>
          <p:cNvPr id="2" name="1 Objeto"/>
          <p:cNvGraphicFramePr>
            <a:graphicFrameLocks noChangeAspect="1"/>
          </p:cNvGraphicFramePr>
          <p:nvPr>
            <p:extLst>
              <p:ext uri="{D42A27DB-BD31-4B8C-83A1-F6EECF244321}">
                <p14:modId xmlns:p14="http://schemas.microsoft.com/office/powerpoint/2010/main" val="4155591876"/>
              </p:ext>
            </p:extLst>
          </p:nvPr>
        </p:nvGraphicFramePr>
        <p:xfrm>
          <a:off x="316152" y="1340768"/>
          <a:ext cx="4140431" cy="2443854"/>
        </p:xfrm>
        <a:graphic>
          <a:graphicData uri="http://schemas.openxmlformats.org/presentationml/2006/ole">
            <mc:AlternateContent xmlns:mc="http://schemas.openxmlformats.org/markup-compatibility/2006">
              <mc:Choice xmlns:v="urn:schemas-microsoft-com:vml" Requires="v">
                <p:oleObj name="Worksheet" r:id="rId4" imgW="3416183" imgH="1746096" progId="Excel.Sheet.12">
                  <p:link updateAutomatic="1"/>
                </p:oleObj>
              </mc:Choice>
              <mc:Fallback>
                <p:oleObj name="Worksheet" r:id="rId4" imgW="3416183" imgH="1746096" progId="Excel.Sheet.12">
                  <p:link updateAutomatic="1"/>
                  <p:pic>
                    <p:nvPicPr>
                      <p:cNvPr id="2" name="1 Objeto"/>
                      <p:cNvPicPr/>
                      <p:nvPr/>
                    </p:nvPicPr>
                    <p:blipFill>
                      <a:blip r:embed="rId5"/>
                      <a:stretch>
                        <a:fillRect/>
                      </a:stretch>
                    </p:blipFill>
                    <p:spPr>
                      <a:xfrm>
                        <a:off x="316152" y="1340768"/>
                        <a:ext cx="4140431" cy="2443854"/>
                      </a:xfrm>
                      <a:prstGeom prst="rect">
                        <a:avLst/>
                      </a:prstGeom>
                    </p:spPr>
                  </p:pic>
                </p:oleObj>
              </mc:Fallback>
            </mc:AlternateContent>
          </a:graphicData>
        </a:graphic>
      </p:graphicFrame>
      <p:graphicFrame>
        <p:nvGraphicFramePr>
          <p:cNvPr id="3" name="2 Objeto"/>
          <p:cNvGraphicFramePr>
            <a:graphicFrameLocks noChangeAspect="1"/>
          </p:cNvGraphicFramePr>
          <p:nvPr>
            <p:extLst>
              <p:ext uri="{D42A27DB-BD31-4B8C-83A1-F6EECF244321}">
                <p14:modId xmlns:p14="http://schemas.microsoft.com/office/powerpoint/2010/main" val="3390715937"/>
              </p:ext>
            </p:extLst>
          </p:nvPr>
        </p:nvGraphicFramePr>
        <p:xfrm>
          <a:off x="5083175" y="4938713"/>
          <a:ext cx="3492500" cy="400050"/>
        </p:xfrm>
        <a:graphic>
          <a:graphicData uri="http://schemas.openxmlformats.org/presentationml/2006/ole">
            <mc:AlternateContent xmlns:mc="http://schemas.openxmlformats.org/markup-compatibility/2006">
              <mc:Choice xmlns:v="urn:schemas-microsoft-com:vml" Requires="v">
                <p:oleObj name="Worksheet" r:id="rId6" imgW="3492586" imgH="399948" progId="Excel.Sheet.12">
                  <p:link updateAutomatic="1"/>
                </p:oleObj>
              </mc:Choice>
              <mc:Fallback>
                <p:oleObj name="Worksheet" r:id="rId6" imgW="3492586" imgH="399948" progId="Excel.Sheet.12">
                  <p:link updateAutomatic="1"/>
                  <p:pic>
                    <p:nvPicPr>
                      <p:cNvPr id="3" name="2 Objeto"/>
                      <p:cNvPicPr/>
                      <p:nvPr/>
                    </p:nvPicPr>
                    <p:blipFill>
                      <a:blip r:embed="rId7"/>
                      <a:stretch>
                        <a:fillRect/>
                      </a:stretch>
                    </p:blipFill>
                    <p:spPr>
                      <a:xfrm>
                        <a:off x="5083175" y="4938713"/>
                        <a:ext cx="3492500" cy="400050"/>
                      </a:xfrm>
                      <a:prstGeom prst="rect">
                        <a:avLst/>
                      </a:prstGeom>
                    </p:spPr>
                  </p:pic>
                </p:oleObj>
              </mc:Fallback>
            </mc:AlternateContent>
          </a:graphicData>
        </a:graphic>
      </p:graphicFrame>
      <p:graphicFrame>
        <p:nvGraphicFramePr>
          <p:cNvPr id="4" name="3 Objeto"/>
          <p:cNvGraphicFramePr>
            <a:graphicFrameLocks noChangeAspect="1"/>
          </p:cNvGraphicFramePr>
          <p:nvPr>
            <p:extLst>
              <p:ext uri="{D42A27DB-BD31-4B8C-83A1-F6EECF244321}">
                <p14:modId xmlns:p14="http://schemas.microsoft.com/office/powerpoint/2010/main" val="3824751359"/>
              </p:ext>
            </p:extLst>
          </p:nvPr>
        </p:nvGraphicFramePr>
        <p:xfrm>
          <a:off x="4716016" y="1346384"/>
          <a:ext cx="4140431" cy="2442656"/>
        </p:xfrm>
        <a:graphic>
          <a:graphicData uri="http://schemas.openxmlformats.org/presentationml/2006/ole">
            <mc:AlternateContent xmlns:mc="http://schemas.openxmlformats.org/markup-compatibility/2006">
              <mc:Choice xmlns:v="urn:schemas-microsoft-com:vml" Requires="v">
                <p:oleObj name="Worksheet" r:id="rId8" imgW="3048038" imgH="1739811" progId="Excel.Sheet.12">
                  <p:link updateAutomatic="1"/>
                </p:oleObj>
              </mc:Choice>
              <mc:Fallback>
                <p:oleObj name="Worksheet" r:id="rId8" imgW="3048038" imgH="1739811" progId="Excel.Sheet.12">
                  <p:link updateAutomatic="1"/>
                  <p:pic>
                    <p:nvPicPr>
                      <p:cNvPr id="4" name="3 Objeto"/>
                      <p:cNvPicPr/>
                      <p:nvPr/>
                    </p:nvPicPr>
                    <p:blipFill>
                      <a:blip r:embed="rId9"/>
                      <a:stretch>
                        <a:fillRect/>
                      </a:stretch>
                    </p:blipFill>
                    <p:spPr>
                      <a:xfrm>
                        <a:off x="4716016" y="1346384"/>
                        <a:ext cx="4140431" cy="2442656"/>
                      </a:xfrm>
                      <a:prstGeom prst="rect">
                        <a:avLst/>
                      </a:prstGeom>
                    </p:spPr>
                  </p:pic>
                </p:oleObj>
              </mc:Fallback>
            </mc:AlternateContent>
          </a:graphicData>
        </a:graphic>
      </p:graphicFrame>
    </p:spTree>
    <p:extLst>
      <p:ext uri="{BB962C8B-B14F-4D97-AF65-F5344CB8AC3E}">
        <p14:creationId xmlns:p14="http://schemas.microsoft.com/office/powerpoint/2010/main" val="456998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2"/>
          <p:cNvPicPr>
            <a:picLocks noChangeAspect="1" noChangeArrowheads="1"/>
          </p:cNvPicPr>
          <p:nvPr/>
        </p:nvPicPr>
        <p:blipFill rotWithShape="1">
          <a:blip r:embed="rId2">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r="29247" b="12123"/>
          <a:stretch/>
        </p:blipFill>
        <p:spPr bwMode="auto">
          <a:xfrm>
            <a:off x="5178148" y="888674"/>
            <a:ext cx="3955252" cy="524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2 Marcador de texto"/>
          <p:cNvSpPr txBox="1">
            <a:spLocks/>
          </p:cNvSpPr>
          <p:nvPr/>
        </p:nvSpPr>
        <p:spPr>
          <a:xfrm>
            <a:off x="171781" y="1034961"/>
            <a:ext cx="3735111" cy="616357"/>
          </a:xfrm>
          <a:prstGeom prst="rect">
            <a:avLst/>
          </a:prstGeom>
        </p:spPr>
        <p:txBody>
          <a:bodyPr vert="horz" lIns="91440" tIns="45720" rIns="91440" bIns="45720" rtlCol="0" anchor="ctr"/>
          <a:lstStyle>
            <a:defPPr>
              <a:defRPr lang="es-C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600" b="1" dirty="0">
                <a:solidFill>
                  <a:srgbClr val="3366CC"/>
                </a:solidFill>
                <a:latin typeface="Bookman Old Style" panose="02050604050505020204" pitchFamily="18" charset="0"/>
              </a:rPr>
              <a:t>TABLA DE CONTENIDO</a:t>
            </a:r>
          </a:p>
        </p:txBody>
      </p:sp>
      <p:sp>
        <p:nvSpPr>
          <p:cNvPr id="51" name="1 Subtítulo"/>
          <p:cNvSpPr txBox="1">
            <a:spLocks/>
          </p:cNvSpPr>
          <p:nvPr/>
        </p:nvSpPr>
        <p:spPr>
          <a:xfrm>
            <a:off x="291981" y="1628800"/>
            <a:ext cx="8574087" cy="4492625"/>
          </a:xfrm>
          <a:prstGeom prst="rect">
            <a:avLst/>
          </a:prstGeom>
        </p:spPr>
        <p:txBody>
          <a:bodyPr wrap="square" anchor="ctr" anchorCtr="0"/>
          <a:lstStyle>
            <a:lvl1pPr marL="514350" indent="-514800" algn="l" defTabSz="508000" rtl="0" eaLnBrk="0" fontAlgn="auto" hangingPunct="0">
              <a:lnSpc>
                <a:spcPct val="60000"/>
              </a:lnSpc>
              <a:spcBef>
                <a:spcPct val="20000"/>
              </a:spcBef>
              <a:spcAft>
                <a:spcPts val="0"/>
              </a:spcAft>
              <a:buClr>
                <a:srgbClr val="1F497D"/>
              </a:buClr>
              <a:buSzPct val="120000"/>
              <a:buFont typeface="+mj-lt"/>
              <a:buAutoNum type="arabicPeriod"/>
              <a:defRPr sz="2600" kern="1200" spc="100" baseline="0">
                <a:solidFill>
                  <a:schemeClr val="tx1">
                    <a:tint val="75000"/>
                  </a:schemeClr>
                </a:solidFill>
                <a:latin typeface="Arial Narrow"/>
                <a:ea typeface="+mn-ea"/>
                <a:cs typeface="+mn-cs"/>
              </a:defRPr>
            </a:lvl1pPr>
            <a:lvl2pPr marL="1022350" indent="-457200" algn="l" defTabSz="508000" rtl="0" eaLnBrk="0" fontAlgn="auto" hangingPunct="0">
              <a:lnSpc>
                <a:spcPct val="60000"/>
              </a:lnSpc>
              <a:spcBef>
                <a:spcPct val="50000"/>
              </a:spcBef>
              <a:spcAft>
                <a:spcPts val="0"/>
              </a:spcAft>
              <a:buClr>
                <a:srgbClr val="898989"/>
              </a:buClr>
              <a:buFont typeface="Arial" pitchFamily="34" charset="0"/>
              <a:buChar char="•"/>
              <a:tabLst>
                <a:tab pos="8432800" algn="dec"/>
              </a:tabLst>
              <a:defRPr sz="3100" kern="1200">
                <a:solidFill>
                  <a:schemeClr val="tx1">
                    <a:tint val="75000"/>
                  </a:schemeClr>
                </a:solidFill>
                <a:latin typeface="+mn-lt"/>
                <a:ea typeface="+mn-ea"/>
                <a:cs typeface="+mn-cs"/>
              </a:defRPr>
            </a:lvl2pPr>
            <a:lvl3pPr marL="914400" indent="0" algn="ctr" defTabSz="508000" rtl="0" eaLnBrk="0" fontAlgn="base" hangingPunct="0">
              <a:spcBef>
                <a:spcPct val="20000"/>
              </a:spcBef>
              <a:spcAft>
                <a:spcPct val="0"/>
              </a:spcAft>
              <a:buFont typeface="Arial" pitchFamily="34" charset="0"/>
              <a:buNone/>
              <a:defRPr sz="2700" kern="1200">
                <a:solidFill>
                  <a:schemeClr val="tx1">
                    <a:tint val="75000"/>
                  </a:schemeClr>
                </a:solidFill>
                <a:latin typeface="+mn-lt"/>
                <a:ea typeface="+mn-ea"/>
                <a:cs typeface="+mn-cs"/>
              </a:defRPr>
            </a:lvl3pPr>
            <a:lvl4pPr marL="1371600" indent="0" algn="ctr" defTabSz="508000" rtl="0" eaLnBrk="0" fontAlgn="base" hangingPunct="0">
              <a:spcBef>
                <a:spcPct val="20000"/>
              </a:spcBef>
              <a:spcAft>
                <a:spcPct val="0"/>
              </a:spcAft>
              <a:buFont typeface="Arial" pitchFamily="34" charset="0"/>
              <a:buNone/>
              <a:defRPr sz="2200" kern="1200">
                <a:solidFill>
                  <a:schemeClr val="tx1">
                    <a:tint val="75000"/>
                  </a:schemeClr>
                </a:solidFill>
                <a:latin typeface="+mn-lt"/>
                <a:ea typeface="+mn-ea"/>
                <a:cs typeface="+mn-cs"/>
              </a:defRPr>
            </a:lvl4pPr>
            <a:lvl5pPr marL="1828800" indent="0" algn="ctr" defTabSz="508000" rtl="0" eaLnBrk="0" fontAlgn="base" hangingPunct="0">
              <a:spcBef>
                <a:spcPct val="20000"/>
              </a:spcBef>
              <a:spcAft>
                <a:spcPct val="0"/>
              </a:spcAft>
              <a:buFont typeface="Arial" pitchFamily="34" charset="0"/>
              <a:buNone/>
              <a:defRPr sz="2200" kern="1200">
                <a:solidFill>
                  <a:schemeClr val="tx1">
                    <a:tint val="75000"/>
                  </a:schemeClr>
                </a:solidFill>
                <a:latin typeface="+mn-lt"/>
                <a:ea typeface="+mn-ea"/>
                <a:cs typeface="+mn-cs"/>
              </a:defRPr>
            </a:lvl5pPr>
            <a:lvl6pPr marL="2286000" indent="0" algn="ctr" defTabSz="509233" rtl="0" eaLnBrk="1" latinLnBrk="0" hangingPunct="1">
              <a:spcBef>
                <a:spcPct val="20000"/>
              </a:spcBef>
              <a:buFont typeface="Arial"/>
              <a:buNone/>
              <a:defRPr sz="2200" kern="1200">
                <a:solidFill>
                  <a:schemeClr val="tx1">
                    <a:tint val="75000"/>
                  </a:schemeClr>
                </a:solidFill>
                <a:latin typeface="+mn-lt"/>
                <a:ea typeface="+mn-ea"/>
                <a:cs typeface="+mn-cs"/>
              </a:defRPr>
            </a:lvl6pPr>
            <a:lvl7pPr marL="2743200" indent="0" algn="ctr" defTabSz="509233" rtl="0" eaLnBrk="1" latinLnBrk="0" hangingPunct="1">
              <a:spcBef>
                <a:spcPct val="20000"/>
              </a:spcBef>
              <a:buFont typeface="Arial"/>
              <a:buNone/>
              <a:defRPr sz="2200" kern="1200">
                <a:solidFill>
                  <a:schemeClr val="tx1">
                    <a:tint val="75000"/>
                  </a:schemeClr>
                </a:solidFill>
                <a:latin typeface="+mn-lt"/>
                <a:ea typeface="+mn-ea"/>
                <a:cs typeface="+mn-cs"/>
              </a:defRPr>
            </a:lvl7pPr>
            <a:lvl8pPr marL="3200400" indent="0" algn="ctr" defTabSz="509233" rtl="0" eaLnBrk="1" latinLnBrk="0" hangingPunct="1">
              <a:spcBef>
                <a:spcPct val="20000"/>
              </a:spcBef>
              <a:buFont typeface="Arial"/>
              <a:buNone/>
              <a:defRPr sz="2200" kern="1200">
                <a:solidFill>
                  <a:schemeClr val="tx1">
                    <a:tint val="75000"/>
                  </a:schemeClr>
                </a:solidFill>
                <a:latin typeface="+mn-lt"/>
                <a:ea typeface="+mn-ea"/>
                <a:cs typeface="+mn-cs"/>
              </a:defRPr>
            </a:lvl8pPr>
            <a:lvl9pPr marL="3657600" indent="0" algn="ctr" defTabSz="509233" rtl="0" eaLnBrk="1" latinLnBrk="0" hangingPunct="1">
              <a:spcBef>
                <a:spcPct val="20000"/>
              </a:spcBef>
              <a:buFont typeface="Arial"/>
              <a:buNone/>
              <a:defRPr sz="2200" kern="1200">
                <a:solidFill>
                  <a:schemeClr val="tx1">
                    <a:tint val="75000"/>
                  </a:schemeClr>
                </a:solidFill>
                <a:latin typeface="+mn-lt"/>
                <a:ea typeface="+mn-ea"/>
                <a:cs typeface="+mn-cs"/>
              </a:defRPr>
            </a:lvl9pPr>
          </a:lstStyle>
          <a:p>
            <a:pPr marL="0" indent="0">
              <a:spcBef>
                <a:spcPct val="50000"/>
              </a:spcBef>
              <a:buNone/>
              <a:tabLst>
                <a:tab pos="8432800" algn="dec"/>
              </a:tabLst>
              <a:defRPr/>
            </a:pPr>
            <a:endParaRPr lang="es-CO" sz="1200" dirty="0">
              <a:solidFill>
                <a:schemeClr val="tx1">
                  <a:lumMod val="85000"/>
                  <a:lumOff val="15000"/>
                </a:schemeClr>
              </a:solidFill>
              <a:latin typeface="Bookman Old Style" panose="02050604050505020204" pitchFamily="18" charset="0"/>
            </a:endParaRPr>
          </a:p>
          <a:p>
            <a:pPr marL="0" indent="0">
              <a:spcBef>
                <a:spcPct val="50000"/>
              </a:spcBef>
              <a:buNone/>
              <a:tabLst>
                <a:tab pos="8432800" algn="dec"/>
              </a:tabLst>
              <a:defRPr/>
            </a:pPr>
            <a:endParaRPr lang="es-CO" sz="1200" dirty="0">
              <a:solidFill>
                <a:schemeClr val="tx1">
                  <a:lumMod val="85000"/>
                  <a:lumOff val="15000"/>
                </a:schemeClr>
              </a:solidFill>
              <a:latin typeface="Bookman Old Style" panose="02050604050505020204" pitchFamily="18" charset="0"/>
            </a:endParaRPr>
          </a:p>
          <a:p>
            <a:pPr marL="0" indent="0">
              <a:spcBef>
                <a:spcPct val="50000"/>
              </a:spcBef>
              <a:buNone/>
              <a:tabLst>
                <a:tab pos="8432800" algn="dec"/>
              </a:tabLst>
              <a:defRPr/>
            </a:pPr>
            <a:r>
              <a:rPr lang="es-CO" sz="1200" dirty="0">
                <a:solidFill>
                  <a:schemeClr val="tx1">
                    <a:lumMod val="85000"/>
                    <a:lumOff val="15000"/>
                  </a:schemeClr>
                </a:solidFill>
                <a:latin typeface="Bookman Old Style" panose="02050604050505020204" pitchFamily="18" charset="0"/>
              </a:rPr>
              <a:t>6. </a:t>
            </a:r>
            <a:r>
              <a:rPr lang="es-MX" sz="1200" dirty="0">
                <a:solidFill>
                  <a:schemeClr val="tx1">
                    <a:lumMod val="85000"/>
                    <a:lumOff val="15000"/>
                  </a:schemeClr>
                </a:solidFill>
                <a:latin typeface="Bookman Old Style" panose="02050604050505020204" pitchFamily="18" charset="0"/>
              </a:rPr>
              <a:t>Delitos contra la protección de la información y de los datos</a:t>
            </a:r>
            <a:r>
              <a:rPr lang="es-CO" sz="1200" dirty="0">
                <a:latin typeface="Bookman Old Style" panose="02050604050505020204" pitchFamily="18" charset="0"/>
              </a:rPr>
              <a:t> 	</a:t>
            </a:r>
            <a:endParaRPr lang="es-MX" sz="1200" dirty="0">
              <a:solidFill>
                <a:schemeClr val="tx1">
                  <a:lumMod val="85000"/>
                  <a:lumOff val="15000"/>
                </a:schemeClr>
              </a:solidFill>
              <a:latin typeface="Bookman Old Style" panose="02050604050505020204" pitchFamily="18" charset="0"/>
            </a:endParaRPr>
          </a:p>
          <a:p>
            <a:pPr marL="0" indent="0">
              <a:spcBef>
                <a:spcPct val="50000"/>
              </a:spcBef>
              <a:buNone/>
              <a:tabLst>
                <a:tab pos="8432800" algn="dec"/>
              </a:tabLst>
              <a:defRPr/>
            </a:pPr>
            <a:endParaRPr lang="es-CO" sz="1200" dirty="0">
              <a:solidFill>
                <a:schemeClr val="tx1">
                  <a:lumMod val="85000"/>
                  <a:lumOff val="15000"/>
                </a:schemeClr>
              </a:solidFill>
              <a:latin typeface="Bookman Old Style" panose="02050604050505020204" pitchFamily="18" charset="0"/>
            </a:endParaRPr>
          </a:p>
          <a:p>
            <a:pPr lvl="1">
              <a:buClr>
                <a:srgbClr val="607D8B"/>
              </a:buClr>
              <a:buFont typeface="Wingdings" panose="05000000000000000000" pitchFamily="2" charset="2"/>
              <a:buChar char="§"/>
              <a:defRPr/>
            </a:pPr>
            <a:r>
              <a:rPr lang="es-CO" sz="1200" dirty="0">
                <a:latin typeface="Bookman Old Style" panose="02050604050505020204" pitchFamily="18" charset="0"/>
              </a:rPr>
              <a:t>Delitos informáticos 	35</a:t>
            </a:r>
          </a:p>
          <a:p>
            <a:pPr marL="0" indent="0">
              <a:spcBef>
                <a:spcPct val="50000"/>
              </a:spcBef>
              <a:buNone/>
              <a:tabLst>
                <a:tab pos="8432800" algn="dec"/>
              </a:tabLst>
              <a:defRPr/>
            </a:pPr>
            <a:endParaRPr lang="es-CO" sz="1200" dirty="0">
              <a:solidFill>
                <a:schemeClr val="tx1">
                  <a:lumMod val="85000"/>
                  <a:lumOff val="15000"/>
                </a:schemeClr>
              </a:solidFill>
              <a:latin typeface="Bookman Old Style" panose="02050604050505020204" pitchFamily="18" charset="0"/>
            </a:endParaRPr>
          </a:p>
          <a:p>
            <a:pPr marL="0" indent="0">
              <a:spcBef>
                <a:spcPct val="50000"/>
              </a:spcBef>
              <a:buNone/>
              <a:tabLst>
                <a:tab pos="8432800" algn="dec"/>
              </a:tabLst>
              <a:defRPr/>
            </a:pPr>
            <a:r>
              <a:rPr lang="es-CO" sz="1200" dirty="0">
                <a:solidFill>
                  <a:schemeClr val="tx1">
                    <a:lumMod val="85000"/>
                    <a:lumOff val="15000"/>
                  </a:schemeClr>
                </a:solidFill>
                <a:latin typeface="Bookman Old Style" panose="02050604050505020204" pitchFamily="18" charset="0"/>
              </a:rPr>
              <a:t>7. Delitos contra los recursos naturales y el medio ambiente</a:t>
            </a:r>
          </a:p>
          <a:p>
            <a:pPr marL="0" indent="0">
              <a:spcBef>
                <a:spcPct val="50000"/>
              </a:spcBef>
              <a:buNone/>
              <a:tabLst>
                <a:tab pos="8432800" algn="dec"/>
              </a:tabLst>
              <a:defRPr/>
            </a:pPr>
            <a:endParaRPr lang="es-ES" sz="1200" dirty="0">
              <a:solidFill>
                <a:schemeClr val="tx1">
                  <a:lumMod val="85000"/>
                  <a:lumOff val="15000"/>
                </a:schemeClr>
              </a:solidFill>
              <a:latin typeface="Bookman Old Style" panose="02050604050505020204" pitchFamily="18" charset="0"/>
            </a:endParaRPr>
          </a:p>
          <a:p>
            <a:pPr lvl="1">
              <a:buClr>
                <a:srgbClr val="607D8B"/>
              </a:buClr>
              <a:buFont typeface="Wingdings" panose="05000000000000000000" pitchFamily="2" charset="2"/>
              <a:buChar char="§"/>
              <a:defRPr/>
            </a:pPr>
            <a:r>
              <a:rPr lang="es-CO" sz="1200" dirty="0">
                <a:latin typeface="Bookman Old Style" panose="02050604050505020204" pitchFamily="18" charset="0"/>
              </a:rPr>
              <a:t>Agrupación de delitos contra los recursos naturales y el medio ambiente </a:t>
            </a:r>
          </a:p>
          <a:p>
            <a:pPr marL="565150" lvl="1" indent="0">
              <a:buClr>
                <a:srgbClr val="607D8B"/>
              </a:buClr>
              <a:buNone/>
              <a:defRPr/>
            </a:pPr>
            <a:r>
              <a:rPr lang="es-CO" sz="1200" dirty="0">
                <a:latin typeface="Bookman Old Style" panose="02050604050505020204" pitchFamily="18" charset="0"/>
              </a:rPr>
              <a:t>         (ley 599 de 2000) 	37</a:t>
            </a:r>
          </a:p>
          <a:p>
            <a:pPr lvl="1">
              <a:buClr>
                <a:srgbClr val="607D8B"/>
              </a:buClr>
              <a:buFont typeface="Wingdings" panose="05000000000000000000" pitchFamily="2" charset="2"/>
              <a:buChar char="§"/>
              <a:defRPr/>
            </a:pPr>
            <a:r>
              <a:rPr lang="es-CO" sz="1200" dirty="0">
                <a:latin typeface="Bookman Old Style" panose="02050604050505020204" pitchFamily="18" charset="0"/>
              </a:rPr>
              <a:t>Delitos contra los recursos naturales y el medio ambiente	38</a:t>
            </a:r>
            <a:endParaRPr lang="es-CO" sz="1200" dirty="0">
              <a:solidFill>
                <a:schemeClr val="tx1">
                  <a:lumMod val="85000"/>
                  <a:lumOff val="15000"/>
                </a:schemeClr>
              </a:solidFill>
              <a:latin typeface="Bookman Old Style" panose="02050604050505020204" pitchFamily="18" charset="0"/>
            </a:endParaRPr>
          </a:p>
          <a:p>
            <a:pPr marL="0" indent="0">
              <a:spcBef>
                <a:spcPct val="50000"/>
              </a:spcBef>
              <a:buNone/>
              <a:tabLst>
                <a:tab pos="8432800" algn="dec"/>
              </a:tabLst>
              <a:defRPr/>
            </a:pPr>
            <a:endParaRPr lang="es-CO" sz="1200" dirty="0">
              <a:solidFill>
                <a:schemeClr val="tx1">
                  <a:lumMod val="85000"/>
                  <a:lumOff val="15000"/>
                </a:schemeClr>
              </a:solidFill>
              <a:latin typeface="Bookman Old Style" panose="02050604050505020204" pitchFamily="18" charset="0"/>
            </a:endParaRPr>
          </a:p>
          <a:p>
            <a:pPr marL="0" indent="0">
              <a:spcBef>
                <a:spcPct val="50000"/>
              </a:spcBef>
              <a:buNone/>
              <a:tabLst>
                <a:tab pos="8432800" algn="dec"/>
              </a:tabLst>
              <a:defRPr/>
            </a:pPr>
            <a:r>
              <a:rPr lang="es-CO" sz="1200" dirty="0">
                <a:solidFill>
                  <a:schemeClr val="tx1">
                    <a:lumMod val="85000"/>
                    <a:lumOff val="15000"/>
                  </a:schemeClr>
                </a:solidFill>
                <a:latin typeface="Bookman Old Style" panose="02050604050505020204" pitchFamily="18" charset="0"/>
              </a:rPr>
              <a:t>8. Delitos contra la seguridad pública</a:t>
            </a:r>
          </a:p>
          <a:p>
            <a:pPr marL="0" indent="0">
              <a:spcBef>
                <a:spcPct val="50000"/>
              </a:spcBef>
              <a:buNone/>
              <a:tabLst>
                <a:tab pos="8432800" algn="dec"/>
              </a:tabLst>
              <a:defRPr/>
            </a:pPr>
            <a:endParaRPr lang="es-CO" sz="1200" dirty="0">
              <a:solidFill>
                <a:schemeClr val="tx1">
                  <a:lumMod val="85000"/>
                  <a:lumOff val="15000"/>
                </a:schemeClr>
              </a:solidFill>
              <a:latin typeface="Bookman Old Style" panose="02050604050505020204" pitchFamily="18" charset="0"/>
            </a:endParaRPr>
          </a:p>
          <a:p>
            <a:pPr lvl="1">
              <a:buClr>
                <a:srgbClr val="607D8B"/>
              </a:buClr>
              <a:buFont typeface="Wingdings" panose="05000000000000000000" pitchFamily="2" charset="2"/>
              <a:buChar char="§"/>
              <a:defRPr/>
            </a:pPr>
            <a:r>
              <a:rPr lang="es-CO" sz="1200" dirty="0">
                <a:latin typeface="Bookman Old Style" panose="02050604050505020204" pitchFamily="18" charset="0"/>
              </a:rPr>
              <a:t>Actos de terrorismo 	40</a:t>
            </a:r>
          </a:p>
          <a:p>
            <a:pPr lvl="1">
              <a:buClr>
                <a:srgbClr val="607D8B"/>
              </a:buClr>
              <a:buFont typeface="Wingdings" panose="05000000000000000000" pitchFamily="2" charset="2"/>
              <a:buChar char="§"/>
              <a:defRPr/>
            </a:pPr>
            <a:r>
              <a:rPr lang="es-CO" sz="1200" dirty="0">
                <a:latin typeface="Bookman Old Style" panose="02050604050505020204" pitchFamily="18" charset="0"/>
              </a:rPr>
              <a:t>Actos de terrorismo contra infraestructura 	41</a:t>
            </a:r>
          </a:p>
          <a:p>
            <a:pPr lvl="1">
              <a:defRPr/>
            </a:pPr>
            <a:endParaRPr lang="es-CO" sz="1200" dirty="0">
              <a:latin typeface="Bookman Old Style" panose="02050604050505020204" pitchFamily="18" charset="0"/>
            </a:endParaRPr>
          </a:p>
          <a:p>
            <a:pPr marL="0" lvl="0" indent="0">
              <a:buNone/>
              <a:defRPr/>
            </a:pPr>
            <a:r>
              <a:rPr lang="es-CO" sz="1200" dirty="0">
                <a:solidFill>
                  <a:schemeClr val="tx1">
                    <a:lumMod val="85000"/>
                    <a:lumOff val="15000"/>
                  </a:schemeClr>
                </a:solidFill>
                <a:latin typeface="Bookman Old Style" panose="02050604050505020204" pitchFamily="18" charset="0"/>
              </a:rPr>
              <a:t>9. Avances en la lucha contra el problema mundial de las drogas</a:t>
            </a:r>
          </a:p>
          <a:p>
            <a:pPr marL="565150" lvl="1" indent="0">
              <a:buNone/>
              <a:defRPr/>
            </a:pPr>
            <a:endParaRPr lang="es-ES" sz="1200" dirty="0">
              <a:solidFill>
                <a:prstClr val="black">
                  <a:tint val="75000"/>
                </a:prstClr>
              </a:solidFill>
              <a:latin typeface="Bookman Old Style" panose="02050604050505020204" pitchFamily="18" charset="0"/>
            </a:endParaRPr>
          </a:p>
          <a:p>
            <a:pPr lvl="1">
              <a:buClr>
                <a:srgbClr val="607D8B"/>
              </a:buClr>
              <a:buFont typeface="Wingdings" panose="05000000000000000000" pitchFamily="2" charset="2"/>
              <a:buChar char="§"/>
              <a:defRPr/>
            </a:pPr>
            <a:r>
              <a:rPr lang="es-ES" sz="1200" dirty="0">
                <a:solidFill>
                  <a:prstClr val="black">
                    <a:tint val="75000"/>
                  </a:prstClr>
                </a:solidFill>
                <a:latin typeface="Bookman Old Style" panose="02050604050505020204" pitchFamily="18" charset="0"/>
              </a:rPr>
              <a:t>Hectáreas de cultivos de coca erradicadas manualmente 	43</a:t>
            </a:r>
          </a:p>
          <a:p>
            <a:pPr lvl="1">
              <a:buClr>
                <a:srgbClr val="607D8B"/>
              </a:buClr>
              <a:buFont typeface="Wingdings" panose="05000000000000000000" pitchFamily="2" charset="2"/>
              <a:buChar char="§"/>
              <a:defRPr/>
            </a:pPr>
            <a:r>
              <a:rPr lang="es-ES" sz="1200" dirty="0">
                <a:solidFill>
                  <a:prstClr val="black">
                    <a:tint val="75000"/>
                  </a:prstClr>
                </a:solidFill>
                <a:latin typeface="Bookman Old Style" panose="02050604050505020204" pitchFamily="18" charset="0"/>
              </a:rPr>
              <a:t>Cocaína incautada 	44</a:t>
            </a:r>
          </a:p>
          <a:p>
            <a:pPr lvl="1">
              <a:buClr>
                <a:srgbClr val="607D8B"/>
              </a:buClr>
              <a:buFont typeface="Wingdings" panose="05000000000000000000" pitchFamily="2" charset="2"/>
              <a:buChar char="§"/>
              <a:defRPr/>
            </a:pPr>
            <a:r>
              <a:rPr lang="es-ES" sz="1200" dirty="0">
                <a:solidFill>
                  <a:prstClr val="black">
                    <a:tint val="75000"/>
                  </a:prstClr>
                </a:solidFill>
                <a:latin typeface="Bookman Old Style" panose="02050604050505020204" pitchFamily="18" charset="0"/>
              </a:rPr>
              <a:t>Heroína incautada 	45</a:t>
            </a:r>
          </a:p>
          <a:p>
            <a:pPr lvl="1">
              <a:buClr>
                <a:srgbClr val="607D8B"/>
              </a:buClr>
              <a:buFont typeface="Wingdings" panose="05000000000000000000" pitchFamily="2" charset="2"/>
              <a:buChar char="§"/>
              <a:defRPr/>
            </a:pPr>
            <a:r>
              <a:rPr lang="es-ES" sz="1200" dirty="0">
                <a:solidFill>
                  <a:prstClr val="black">
                    <a:tint val="75000"/>
                  </a:prstClr>
                </a:solidFill>
                <a:latin typeface="Bookman Old Style" panose="02050604050505020204" pitchFamily="18" charset="0"/>
              </a:rPr>
              <a:t>Marihuana incautada 	46</a:t>
            </a:r>
          </a:p>
          <a:p>
            <a:pPr lvl="1">
              <a:buClr>
                <a:srgbClr val="607D8B"/>
              </a:buClr>
              <a:buFont typeface="Wingdings" panose="05000000000000000000" pitchFamily="2" charset="2"/>
              <a:buChar char="§"/>
              <a:defRPr/>
            </a:pPr>
            <a:r>
              <a:rPr lang="es-ES" sz="1200" dirty="0">
                <a:solidFill>
                  <a:prstClr val="black">
                    <a:tint val="75000"/>
                  </a:prstClr>
                </a:solidFill>
                <a:latin typeface="Bookman Old Style" panose="02050604050505020204" pitchFamily="18" charset="0"/>
              </a:rPr>
              <a:t>Infraestructura de producción de narcóticos destruida 	47</a:t>
            </a:r>
          </a:p>
          <a:p>
            <a:pPr lvl="1">
              <a:buClr>
                <a:srgbClr val="607D8B"/>
              </a:buClr>
              <a:buFont typeface="Wingdings" panose="05000000000000000000" pitchFamily="2" charset="2"/>
              <a:buChar char="§"/>
              <a:defRPr/>
            </a:pPr>
            <a:r>
              <a:rPr lang="es-ES" sz="1200" dirty="0">
                <a:solidFill>
                  <a:prstClr val="black">
                    <a:tint val="75000"/>
                  </a:prstClr>
                </a:solidFill>
                <a:latin typeface="Bookman Old Style" panose="02050604050505020204" pitchFamily="18" charset="0"/>
              </a:rPr>
              <a:t>Inmovilizaciones e incautaciones de aeronaves pertenecientes al narcotráfico 	48</a:t>
            </a:r>
          </a:p>
          <a:p>
            <a:pPr lvl="1">
              <a:buClr>
                <a:srgbClr val="607D8B"/>
              </a:buClr>
              <a:buFont typeface="Wingdings" panose="05000000000000000000" pitchFamily="2" charset="2"/>
              <a:buChar char="§"/>
              <a:defRPr/>
            </a:pPr>
            <a:r>
              <a:rPr lang="es-ES" sz="1200" dirty="0">
                <a:solidFill>
                  <a:prstClr val="black">
                    <a:tint val="75000"/>
                  </a:prstClr>
                </a:solidFill>
                <a:latin typeface="Bookman Old Style" panose="02050604050505020204" pitchFamily="18" charset="0"/>
              </a:rPr>
              <a:t>Inmovilizaciones e incautaciones de embarcaciones pertenecientes al narcotráfico 	49</a:t>
            </a:r>
            <a:endParaRPr lang="es-CO" sz="1200" dirty="0">
              <a:latin typeface="Bookman Old Style" panose="02050604050505020204" pitchFamily="18" charset="0"/>
            </a:endParaRPr>
          </a:p>
          <a:p>
            <a:pPr marL="565150" lvl="1" indent="0">
              <a:buFont typeface="Arial" pitchFamily="34" charset="0"/>
              <a:buNone/>
              <a:defRPr/>
            </a:pPr>
            <a:r>
              <a:rPr lang="es-CO" sz="1200" dirty="0">
                <a:latin typeface="Bookman Old Style" panose="02050604050505020204" pitchFamily="18" charset="0"/>
              </a:rPr>
              <a:t>	</a:t>
            </a:r>
          </a:p>
        </p:txBody>
      </p:sp>
      <p:sp>
        <p:nvSpPr>
          <p:cNvPr id="35" name="2 Marcador de número de diapositiva"/>
          <p:cNvSpPr txBox="1">
            <a:spLocks/>
          </p:cNvSpPr>
          <p:nvPr/>
        </p:nvSpPr>
        <p:spPr bwMode="auto">
          <a:xfrm>
            <a:off x="8244408" y="6304235"/>
            <a:ext cx="67136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ctr" anchorCtr="0" compatLnSpc="1">
            <a:prstTxWarp prst="textNoShape">
              <a:avLst/>
            </a:prstTxWarp>
          </a:bodyPr>
          <a:lstStyle>
            <a:defPPr>
              <a:defRPr lang="es-ES"/>
            </a:defPPr>
            <a:lvl1pPr marL="0" algn="l" defTabSz="457200" rtl="0" eaLnBrk="1" latinLnBrk="0" hangingPunct="1">
              <a:defRPr sz="1800" kern="1200">
                <a:solidFill>
                  <a:schemeClr val="tx1"/>
                </a:solidFill>
                <a:latin typeface="Arial" charset="0"/>
                <a:ea typeface="+mn-ea"/>
                <a:cs typeface="+mn-cs"/>
              </a:defRPr>
            </a:lvl1pPr>
            <a:lvl2pPr marL="666723" indent="-256432" algn="l" defTabSz="457200" rtl="0" eaLnBrk="1" latinLnBrk="0" hangingPunct="1">
              <a:defRPr sz="1800" kern="1200">
                <a:solidFill>
                  <a:schemeClr val="tx1"/>
                </a:solidFill>
                <a:latin typeface="Arial" charset="0"/>
                <a:ea typeface="+mn-ea"/>
                <a:cs typeface="+mn-cs"/>
              </a:defRPr>
            </a:lvl2pPr>
            <a:lvl3pPr marL="1025728" indent="-205146" algn="l" defTabSz="457200" rtl="0" eaLnBrk="1" latinLnBrk="0" hangingPunct="1">
              <a:defRPr sz="1800" kern="1200">
                <a:solidFill>
                  <a:schemeClr val="tx1"/>
                </a:solidFill>
                <a:latin typeface="Arial" charset="0"/>
                <a:ea typeface="+mn-ea"/>
                <a:cs typeface="+mn-cs"/>
              </a:defRPr>
            </a:lvl3pPr>
            <a:lvl4pPr marL="1436019" indent="-205146" algn="l" defTabSz="457200" rtl="0" eaLnBrk="1" latinLnBrk="0" hangingPunct="1">
              <a:defRPr sz="1800" kern="1200">
                <a:solidFill>
                  <a:schemeClr val="tx1"/>
                </a:solidFill>
                <a:latin typeface="Arial" charset="0"/>
                <a:ea typeface="+mn-ea"/>
                <a:cs typeface="+mn-cs"/>
              </a:defRPr>
            </a:lvl4pPr>
            <a:lvl5pPr marL="1846311" indent="-205146" algn="l" defTabSz="457200" rtl="0" eaLnBrk="1" latinLnBrk="0" hangingPunct="1">
              <a:defRPr sz="1800" kern="1200">
                <a:solidFill>
                  <a:schemeClr val="tx1"/>
                </a:solidFill>
                <a:latin typeface="Arial" charset="0"/>
                <a:ea typeface="+mn-ea"/>
                <a:cs typeface="+mn-cs"/>
              </a:defRPr>
            </a:lvl5pPr>
            <a:lvl6pPr marL="2256602"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6pPr>
            <a:lvl7pPr marL="2666893"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7pPr>
            <a:lvl8pPr marL="3077185"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8pPr>
            <a:lvl9pPr marL="3487476"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9pPr>
          </a:lstStyle>
          <a:p>
            <a:pPr algn="r" defTabSz="820583" fontAlgn="base">
              <a:spcBef>
                <a:spcPct val="0"/>
              </a:spcBef>
              <a:spcAft>
                <a:spcPct val="0"/>
              </a:spcAft>
              <a:defRPr/>
            </a:pPr>
            <a:r>
              <a:rPr lang="es-CO" sz="1100" b="1" dirty="0">
                <a:latin typeface="Montserrat-Regular"/>
              </a:rPr>
              <a:t>4</a:t>
            </a:r>
          </a:p>
        </p:txBody>
      </p:sp>
      <p:sp>
        <p:nvSpPr>
          <p:cNvPr id="2" name="1 Marcador de texto">
            <a:extLst>
              <a:ext uri="{FF2B5EF4-FFF2-40B4-BE49-F238E27FC236}">
                <a16:creationId xmlns:a16="http://schemas.microsoft.com/office/drawing/2014/main" id="{7C2BF584-901D-386B-BEE0-1D1E542F9FB2}"/>
              </a:ext>
            </a:extLst>
          </p:cNvPr>
          <p:cNvSpPr txBox="1">
            <a:spLocks/>
          </p:cNvSpPr>
          <p:nvPr/>
        </p:nvSpPr>
        <p:spPr>
          <a:xfrm>
            <a:off x="5084440" y="319336"/>
            <a:ext cx="3874652" cy="616357"/>
          </a:xfrm>
          <a:prstGeom prst="rect">
            <a:avLst/>
          </a:prstGeom>
        </p:spPr>
        <p:txBody>
          <a:bodyPr vert="horz" lIns="91440" tIns="45720" rIns="91440" bIns="45720" rtlCol="0" anchor="ctr"/>
          <a:lstStyle>
            <a:defPPr>
              <a:defRPr lang="es-C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MX" sz="1600" dirty="0">
                <a:solidFill>
                  <a:srgbClr val="3266CC"/>
                </a:solidFill>
                <a:latin typeface="Bookman Old Style" panose="02050604050505020204" pitchFamily="18" charset="0"/>
              </a:rPr>
              <a:t>SEGUIMIENTO A INDICADORES DE SEGURIDAD Y RESULTADOS OPERACIONALES</a:t>
            </a:r>
            <a:endParaRPr lang="es-CO" sz="1600" dirty="0">
              <a:solidFill>
                <a:srgbClr val="3266CC"/>
              </a:solidFill>
              <a:latin typeface="Bookman Old Style" panose="02050604050505020204" pitchFamily="18" charset="0"/>
            </a:endParaRPr>
          </a:p>
        </p:txBody>
      </p:sp>
    </p:spTree>
    <p:extLst>
      <p:ext uri="{BB962C8B-B14F-4D97-AF65-F5344CB8AC3E}">
        <p14:creationId xmlns:p14="http://schemas.microsoft.com/office/powerpoint/2010/main" val="20191065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ChangeAspect="1"/>
          </p:cNvGraphicFramePr>
          <p:nvPr>
            <p:extLst>
              <p:ext uri="{D42A27DB-BD31-4B8C-83A1-F6EECF244321}">
                <p14:modId xmlns:p14="http://schemas.microsoft.com/office/powerpoint/2010/main" val="4095466088"/>
              </p:ext>
            </p:extLst>
          </p:nvPr>
        </p:nvGraphicFramePr>
        <p:xfrm>
          <a:off x="179512" y="3933056"/>
          <a:ext cx="4096388" cy="2412458"/>
        </p:xfrm>
        <a:graphic>
          <a:graphicData uri="http://schemas.openxmlformats.org/presentationml/2006/ole">
            <mc:AlternateContent xmlns:mc="http://schemas.openxmlformats.org/markup-compatibility/2006">
              <mc:Choice xmlns:v="urn:schemas-microsoft-com:vml" Requires="v">
                <p:oleObj name="Worksheet" r:id="rId2" imgW="4254596" imgH="1746096" progId="Excel.Sheet.12">
                  <p:link updateAutomatic="1"/>
                </p:oleObj>
              </mc:Choice>
              <mc:Fallback>
                <p:oleObj name="Worksheet" r:id="rId2" imgW="4254596" imgH="1746096" progId="Excel.Sheet.12">
                  <p:link updateAutomatic="1"/>
                  <p:pic>
                    <p:nvPicPr>
                      <p:cNvPr id="5" name="4 Objeto"/>
                      <p:cNvPicPr/>
                      <p:nvPr/>
                    </p:nvPicPr>
                    <p:blipFill>
                      <a:blip r:embed="rId3"/>
                      <a:stretch>
                        <a:fillRect/>
                      </a:stretch>
                    </p:blipFill>
                    <p:spPr>
                      <a:xfrm>
                        <a:off x="179512" y="3933056"/>
                        <a:ext cx="4096388" cy="2412458"/>
                      </a:xfrm>
                      <a:prstGeom prst="rect">
                        <a:avLst/>
                      </a:prstGeom>
                    </p:spPr>
                  </p:pic>
                </p:oleObj>
              </mc:Fallback>
            </mc:AlternateContent>
          </a:graphicData>
        </a:graphic>
      </p:graphicFrame>
      <p:graphicFrame>
        <p:nvGraphicFramePr>
          <p:cNvPr id="2" name="1 Objeto"/>
          <p:cNvGraphicFramePr>
            <a:graphicFrameLocks noChangeAspect="1"/>
          </p:cNvGraphicFramePr>
          <p:nvPr>
            <p:extLst>
              <p:ext uri="{D42A27DB-BD31-4B8C-83A1-F6EECF244321}">
                <p14:modId xmlns:p14="http://schemas.microsoft.com/office/powerpoint/2010/main" val="1125967183"/>
              </p:ext>
            </p:extLst>
          </p:nvPr>
        </p:nvGraphicFramePr>
        <p:xfrm>
          <a:off x="179512" y="1288663"/>
          <a:ext cx="4086475" cy="2428369"/>
        </p:xfrm>
        <a:graphic>
          <a:graphicData uri="http://schemas.openxmlformats.org/presentationml/2006/ole">
            <mc:AlternateContent xmlns:mc="http://schemas.openxmlformats.org/markup-compatibility/2006">
              <mc:Choice xmlns:v="urn:schemas-microsoft-com:vml" Requires="v">
                <p:oleObj name="Worksheet" r:id="rId4" imgW="3416183" imgH="1739811" progId="Excel.Sheet.12">
                  <p:link updateAutomatic="1"/>
                </p:oleObj>
              </mc:Choice>
              <mc:Fallback>
                <p:oleObj name="Worksheet" r:id="rId4" imgW="3416183" imgH="1739811" progId="Excel.Sheet.12">
                  <p:link updateAutomatic="1"/>
                  <p:pic>
                    <p:nvPicPr>
                      <p:cNvPr id="2" name="1 Objeto"/>
                      <p:cNvPicPr/>
                      <p:nvPr/>
                    </p:nvPicPr>
                    <p:blipFill>
                      <a:blip r:embed="rId5"/>
                      <a:stretch>
                        <a:fillRect/>
                      </a:stretch>
                    </p:blipFill>
                    <p:spPr>
                      <a:xfrm>
                        <a:off x="179512" y="1288663"/>
                        <a:ext cx="4086475" cy="2428369"/>
                      </a:xfrm>
                      <a:prstGeom prst="rect">
                        <a:avLst/>
                      </a:prstGeom>
                    </p:spPr>
                  </p:pic>
                </p:oleObj>
              </mc:Fallback>
            </mc:AlternateContent>
          </a:graphicData>
        </a:graphic>
      </p:graphicFrame>
      <p:sp>
        <p:nvSpPr>
          <p:cNvPr id="20" name="Rectángulo 14">
            <a:extLst>
              <a:ext uri="{FF2B5EF4-FFF2-40B4-BE49-F238E27FC236}">
                <a16:creationId xmlns:a16="http://schemas.microsoft.com/office/drawing/2014/main" id="{7A0F47DC-4D96-5B43-820F-FB760FB0B44B}"/>
              </a:ext>
            </a:extLst>
          </p:cNvPr>
          <p:cNvSpPr/>
          <p:nvPr/>
        </p:nvSpPr>
        <p:spPr>
          <a:xfrm flipV="1">
            <a:off x="119763" y="6257931"/>
            <a:ext cx="8844726" cy="436110"/>
          </a:xfrm>
          <a:prstGeom prst="rect">
            <a:avLst/>
          </a:prstGeom>
          <a:noFill/>
          <a:ln>
            <a:solidFill>
              <a:srgbClr val="0030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solidFill>
                <a:schemeClr val="tx1"/>
              </a:solidFill>
              <a:latin typeface="Bookman Old Style" panose="02050604050505020204" pitchFamily="18" charset="0"/>
            </a:endParaRPr>
          </a:p>
        </p:txBody>
      </p:sp>
      <p:sp>
        <p:nvSpPr>
          <p:cNvPr id="32" name="12 CuadroTexto"/>
          <p:cNvSpPr txBox="1"/>
          <p:nvPr/>
        </p:nvSpPr>
        <p:spPr>
          <a:xfrm>
            <a:off x="128123" y="1065400"/>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Histórico nacional</a:t>
            </a:r>
          </a:p>
        </p:txBody>
      </p:sp>
      <p:sp>
        <p:nvSpPr>
          <p:cNvPr id="37" name="15 CuadroTexto"/>
          <p:cNvSpPr txBox="1">
            <a:spLocks noChangeArrowheads="1"/>
          </p:cNvSpPr>
          <p:nvPr/>
        </p:nvSpPr>
        <p:spPr bwMode="auto">
          <a:xfrm>
            <a:off x="4932040" y="1062045"/>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6986" eaLnBrk="1" hangingPunct="1">
              <a:defRPr/>
            </a:pPr>
            <a:r>
              <a:rPr lang="es-CO" sz="1200" b="1" dirty="0">
                <a:solidFill>
                  <a:srgbClr val="3366CC"/>
                </a:solidFill>
                <a:latin typeface="Bookman Old Style" panose="02050604050505020204" pitchFamily="18" charset="0"/>
                <a:cs typeface="Arial Narrow"/>
              </a:rPr>
              <a:t>Corrido del año</a:t>
            </a:r>
            <a:endParaRPr lang="es-ES" sz="1200" b="1" dirty="0">
              <a:solidFill>
                <a:srgbClr val="3366CC"/>
              </a:solidFill>
              <a:latin typeface="Bookman Old Style" panose="02050604050505020204" pitchFamily="18" charset="0"/>
              <a:cs typeface="Arial Narrow"/>
            </a:endParaRPr>
          </a:p>
        </p:txBody>
      </p:sp>
      <p:sp>
        <p:nvSpPr>
          <p:cNvPr id="38" name="5 CuadroTexto"/>
          <p:cNvSpPr txBox="1"/>
          <p:nvPr/>
        </p:nvSpPr>
        <p:spPr>
          <a:xfrm>
            <a:off x="119763" y="3705658"/>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Comparativo mensual</a:t>
            </a:r>
          </a:p>
        </p:txBody>
      </p:sp>
      <p:sp>
        <p:nvSpPr>
          <p:cNvPr id="39" name="15 CuadroTexto"/>
          <p:cNvSpPr txBox="1">
            <a:spLocks noChangeArrowheads="1"/>
          </p:cNvSpPr>
          <p:nvPr/>
        </p:nvSpPr>
        <p:spPr bwMode="auto">
          <a:xfrm>
            <a:off x="4860032" y="4464697"/>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456986" eaLnBrk="1" hangingPunct="1">
              <a:defRPr/>
            </a:pPr>
            <a:r>
              <a:rPr lang="es-CO" sz="1200" b="1" dirty="0">
                <a:solidFill>
                  <a:srgbClr val="3366CC"/>
                </a:solidFill>
                <a:latin typeface="Bookman Old Style" panose="02050604050505020204" pitchFamily="18" charset="0"/>
                <a:cs typeface="Arial Narrow"/>
              </a:rPr>
              <a:t>Variación corrido del año</a:t>
            </a:r>
          </a:p>
        </p:txBody>
      </p:sp>
      <p:sp>
        <p:nvSpPr>
          <p:cNvPr id="30" name="2 Marcador de número de diapositiva"/>
          <p:cNvSpPr txBox="1">
            <a:spLocks/>
          </p:cNvSpPr>
          <p:nvPr/>
        </p:nvSpPr>
        <p:spPr bwMode="auto">
          <a:xfrm>
            <a:off x="8244408" y="6304235"/>
            <a:ext cx="67136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ctr" anchorCtr="0" compatLnSpc="1">
            <a:prstTxWarp prst="textNoShape">
              <a:avLst/>
            </a:prstTxWarp>
          </a:bodyPr>
          <a:lstStyle>
            <a:defPPr>
              <a:defRPr lang="es-ES"/>
            </a:defPPr>
            <a:lvl1pPr marL="0" algn="l" defTabSz="457200" rtl="0" eaLnBrk="1" latinLnBrk="0" hangingPunct="1">
              <a:defRPr sz="1800" kern="1200">
                <a:solidFill>
                  <a:schemeClr val="tx1"/>
                </a:solidFill>
                <a:latin typeface="Arial" charset="0"/>
                <a:ea typeface="+mn-ea"/>
                <a:cs typeface="+mn-cs"/>
              </a:defRPr>
            </a:lvl1pPr>
            <a:lvl2pPr marL="666723" indent="-256432" algn="l" defTabSz="457200" rtl="0" eaLnBrk="1" latinLnBrk="0" hangingPunct="1">
              <a:defRPr sz="1800" kern="1200">
                <a:solidFill>
                  <a:schemeClr val="tx1"/>
                </a:solidFill>
                <a:latin typeface="Arial" charset="0"/>
                <a:ea typeface="+mn-ea"/>
                <a:cs typeface="+mn-cs"/>
              </a:defRPr>
            </a:lvl2pPr>
            <a:lvl3pPr marL="1025728" indent="-205146" algn="l" defTabSz="457200" rtl="0" eaLnBrk="1" latinLnBrk="0" hangingPunct="1">
              <a:defRPr sz="1800" kern="1200">
                <a:solidFill>
                  <a:schemeClr val="tx1"/>
                </a:solidFill>
                <a:latin typeface="Arial" charset="0"/>
                <a:ea typeface="+mn-ea"/>
                <a:cs typeface="+mn-cs"/>
              </a:defRPr>
            </a:lvl3pPr>
            <a:lvl4pPr marL="1436019" indent="-205146" algn="l" defTabSz="457200" rtl="0" eaLnBrk="1" latinLnBrk="0" hangingPunct="1">
              <a:defRPr sz="1800" kern="1200">
                <a:solidFill>
                  <a:schemeClr val="tx1"/>
                </a:solidFill>
                <a:latin typeface="Arial" charset="0"/>
                <a:ea typeface="+mn-ea"/>
                <a:cs typeface="+mn-cs"/>
              </a:defRPr>
            </a:lvl4pPr>
            <a:lvl5pPr marL="1846311" indent="-205146" algn="l" defTabSz="457200" rtl="0" eaLnBrk="1" latinLnBrk="0" hangingPunct="1">
              <a:defRPr sz="1800" kern="1200">
                <a:solidFill>
                  <a:schemeClr val="tx1"/>
                </a:solidFill>
                <a:latin typeface="Arial" charset="0"/>
                <a:ea typeface="+mn-ea"/>
                <a:cs typeface="+mn-cs"/>
              </a:defRPr>
            </a:lvl5pPr>
            <a:lvl6pPr marL="2256602"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6pPr>
            <a:lvl7pPr marL="2666893"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7pPr>
            <a:lvl8pPr marL="3077185"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8pPr>
            <a:lvl9pPr marL="3487476"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9pPr>
          </a:lstStyle>
          <a:p>
            <a:pPr algn="r" defTabSz="820583" fontAlgn="base">
              <a:spcBef>
                <a:spcPct val="0"/>
              </a:spcBef>
              <a:spcAft>
                <a:spcPct val="0"/>
              </a:spcAft>
              <a:defRPr/>
            </a:pPr>
            <a:r>
              <a:rPr lang="es-CO" sz="1100" b="1" dirty="0">
                <a:latin typeface="Montserrat-Regular"/>
              </a:rPr>
              <a:t>49</a:t>
            </a:r>
          </a:p>
        </p:txBody>
      </p:sp>
      <p:sp>
        <p:nvSpPr>
          <p:cNvPr id="21" name="1 Marcador de texto"/>
          <p:cNvSpPr txBox="1">
            <a:spLocks/>
          </p:cNvSpPr>
          <p:nvPr/>
        </p:nvSpPr>
        <p:spPr>
          <a:xfrm>
            <a:off x="4659294" y="273926"/>
            <a:ext cx="4378788" cy="616357"/>
          </a:xfrm>
          <a:prstGeom prst="rect">
            <a:avLst/>
          </a:prstGeom>
        </p:spPr>
        <p:txBody>
          <a:bodyPr vert="horz" lIns="91440" tIns="45720" rIns="91440" bIns="45720" rtlCol="0" anchor="ctr"/>
          <a:lstStyle>
            <a:defPPr>
              <a:defRPr lang="es-C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CO" sz="1500" b="1" dirty="0">
                <a:solidFill>
                  <a:srgbClr val="3366CC"/>
                </a:solidFill>
                <a:latin typeface="Bookman Old Style" panose="02050604050505020204" pitchFamily="18" charset="0"/>
              </a:rPr>
              <a:t>INMOVILIZACIONES E INCAUTACIONES DE EMBARCACIONES PERTENECIENTES AL NARCOTRÁFICO</a:t>
            </a:r>
          </a:p>
        </p:txBody>
      </p:sp>
      <p:sp>
        <p:nvSpPr>
          <p:cNvPr id="22" name="Text Box 4"/>
          <p:cNvSpPr txBox="1">
            <a:spLocks noChangeArrowheads="1"/>
          </p:cNvSpPr>
          <p:nvPr/>
        </p:nvSpPr>
        <p:spPr bwMode="auto">
          <a:xfrm>
            <a:off x="7305898" y="980728"/>
            <a:ext cx="1885741"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r>
              <a:rPr lang="es-ES" altLang="es-CO" sz="700" dirty="0">
                <a:latin typeface="Bookman Old Style" panose="02050604050505020204" pitchFamily="18" charset="0"/>
                <a:cs typeface="Tahoma" pitchFamily="34" charset="0"/>
              </a:rPr>
              <a:t>Cifras preliminares sujetas a variación.</a:t>
            </a:r>
          </a:p>
        </p:txBody>
      </p:sp>
      <p:sp>
        <p:nvSpPr>
          <p:cNvPr id="23" name="Text Box 4"/>
          <p:cNvSpPr txBox="1">
            <a:spLocks noChangeArrowheads="1"/>
          </p:cNvSpPr>
          <p:nvPr/>
        </p:nvSpPr>
        <p:spPr bwMode="auto">
          <a:xfrm>
            <a:off x="5004048" y="6046731"/>
            <a:ext cx="3960441" cy="20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r"/>
            <a:r>
              <a:rPr lang="es-ES" altLang="es-CO" sz="800" b="1" dirty="0">
                <a:latin typeface="Bookman Old Style" panose="02050604050505020204" pitchFamily="18" charset="0"/>
                <a:cs typeface="Tahoma" pitchFamily="34" charset="0"/>
              </a:rPr>
              <a:t>Fuente: </a:t>
            </a:r>
            <a:r>
              <a:rPr lang="es-CO" altLang="es-CO" sz="800" dirty="0">
                <a:latin typeface="Bookman Old Style" panose="02050604050505020204" pitchFamily="18" charset="0"/>
                <a:cs typeface="Tahoma" pitchFamily="34" charset="0"/>
              </a:rPr>
              <a:t>Ministerio de Defensa Nacional.</a:t>
            </a:r>
            <a:endParaRPr lang="es-ES" altLang="es-CO" sz="800" dirty="0">
              <a:latin typeface="Bookman Old Style" panose="02050604050505020204" pitchFamily="18" charset="0"/>
              <a:cs typeface="Tahoma" pitchFamily="34" charset="0"/>
            </a:endParaRPr>
          </a:p>
        </p:txBody>
      </p:sp>
      <p:sp>
        <p:nvSpPr>
          <p:cNvPr id="25" name="Text Box 3"/>
          <p:cNvSpPr txBox="1">
            <a:spLocks noChangeArrowheads="1"/>
          </p:cNvSpPr>
          <p:nvPr/>
        </p:nvSpPr>
        <p:spPr bwMode="auto">
          <a:xfrm>
            <a:off x="128123" y="6259336"/>
            <a:ext cx="8032444" cy="40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just"/>
            <a:r>
              <a:rPr lang="es-CO" altLang="es-CO" sz="700" b="1" dirty="0">
                <a:latin typeface="Bookman Old Style" panose="02050604050505020204" pitchFamily="18" charset="0"/>
                <a:cs typeface="Tahoma" pitchFamily="34" charset="0"/>
              </a:rPr>
              <a:t>INMOVILIZACIÓN:</a:t>
            </a:r>
            <a:r>
              <a:rPr lang="es-CO" altLang="es-CO" sz="700" dirty="0">
                <a:latin typeface="Bookman Old Style" panose="02050604050505020204" pitchFamily="18" charset="0"/>
                <a:cs typeface="Tahoma" pitchFamily="34" charset="0"/>
              </a:rPr>
              <a:t> Medida administrativa preventiva, ejecutada por parte de autoridad competente, cuando durante la práctica de una inspección, se presentan sospechas sobre la legalidad de un bien. </a:t>
            </a:r>
            <a:r>
              <a:rPr lang="es-CO" altLang="es-CO" sz="700" b="1" dirty="0">
                <a:latin typeface="Bookman Old Style" panose="02050604050505020204" pitchFamily="18" charset="0"/>
                <a:cs typeface="Tahoma" pitchFamily="34" charset="0"/>
              </a:rPr>
              <a:t>INCAUTACIÓN:</a:t>
            </a:r>
            <a:r>
              <a:rPr lang="es-CO" altLang="es-CO" sz="700" dirty="0">
                <a:latin typeface="Bookman Old Style" panose="02050604050505020204" pitchFamily="18" charset="0"/>
                <a:cs typeface="Tahoma" pitchFamily="34" charset="0"/>
              </a:rPr>
              <a:t> Es la prohibición temporal de transferir, convertir, enajenar o mover bienes, o la custodia o el control temporal de bienes que se han comprado con dinero producto de una actividad ilegal o han sido utilizados para realizar actividades delincuenciales y/o por orden expedida por una autoridad competente.</a:t>
            </a:r>
          </a:p>
        </p:txBody>
      </p:sp>
      <p:graphicFrame>
        <p:nvGraphicFramePr>
          <p:cNvPr id="3" name="2 Objeto"/>
          <p:cNvGraphicFramePr>
            <a:graphicFrameLocks noChangeAspect="1"/>
          </p:cNvGraphicFramePr>
          <p:nvPr>
            <p:extLst>
              <p:ext uri="{D42A27DB-BD31-4B8C-83A1-F6EECF244321}">
                <p14:modId xmlns:p14="http://schemas.microsoft.com/office/powerpoint/2010/main" val="2851920103"/>
              </p:ext>
            </p:extLst>
          </p:nvPr>
        </p:nvGraphicFramePr>
        <p:xfrm>
          <a:off x="5305425" y="4916488"/>
          <a:ext cx="3492500" cy="400050"/>
        </p:xfrm>
        <a:graphic>
          <a:graphicData uri="http://schemas.openxmlformats.org/presentationml/2006/ole">
            <mc:AlternateContent xmlns:mc="http://schemas.openxmlformats.org/markup-compatibility/2006">
              <mc:Choice xmlns:v="urn:schemas-microsoft-com:vml" Requires="v">
                <p:oleObj name="Worksheet" r:id="rId6" imgW="3492586" imgH="399948" progId="Excel.Sheet.12">
                  <p:link updateAutomatic="1"/>
                </p:oleObj>
              </mc:Choice>
              <mc:Fallback>
                <p:oleObj name="Worksheet" r:id="rId6" imgW="3492586" imgH="399948" progId="Excel.Sheet.12">
                  <p:link updateAutomatic="1"/>
                  <p:pic>
                    <p:nvPicPr>
                      <p:cNvPr id="3" name="2 Objeto"/>
                      <p:cNvPicPr/>
                      <p:nvPr/>
                    </p:nvPicPr>
                    <p:blipFill>
                      <a:blip r:embed="rId7"/>
                      <a:stretch>
                        <a:fillRect/>
                      </a:stretch>
                    </p:blipFill>
                    <p:spPr>
                      <a:xfrm>
                        <a:off x="5305425" y="4916488"/>
                        <a:ext cx="3492500" cy="400050"/>
                      </a:xfrm>
                      <a:prstGeom prst="rect">
                        <a:avLst/>
                      </a:prstGeom>
                    </p:spPr>
                  </p:pic>
                </p:oleObj>
              </mc:Fallback>
            </mc:AlternateContent>
          </a:graphicData>
        </a:graphic>
      </p:graphicFrame>
      <p:graphicFrame>
        <p:nvGraphicFramePr>
          <p:cNvPr id="4" name="3 Objeto"/>
          <p:cNvGraphicFramePr>
            <a:graphicFrameLocks noChangeAspect="1"/>
          </p:cNvGraphicFramePr>
          <p:nvPr>
            <p:extLst>
              <p:ext uri="{D42A27DB-BD31-4B8C-83A1-F6EECF244321}">
                <p14:modId xmlns:p14="http://schemas.microsoft.com/office/powerpoint/2010/main" val="2119895361"/>
              </p:ext>
            </p:extLst>
          </p:nvPr>
        </p:nvGraphicFramePr>
        <p:xfrm>
          <a:off x="4789638" y="1288663"/>
          <a:ext cx="4248444" cy="2428369"/>
        </p:xfrm>
        <a:graphic>
          <a:graphicData uri="http://schemas.openxmlformats.org/presentationml/2006/ole">
            <mc:AlternateContent xmlns:mc="http://schemas.openxmlformats.org/markup-compatibility/2006">
              <mc:Choice xmlns:v="urn:schemas-microsoft-com:vml" Requires="v">
                <p:oleObj name="Worksheet" r:id="rId8" imgW="3048038" imgH="1739811" progId="Excel.Sheet.12">
                  <p:link updateAutomatic="1"/>
                </p:oleObj>
              </mc:Choice>
              <mc:Fallback>
                <p:oleObj name="Worksheet" r:id="rId8" imgW="3048038" imgH="1739811" progId="Excel.Sheet.12">
                  <p:link updateAutomatic="1"/>
                  <p:pic>
                    <p:nvPicPr>
                      <p:cNvPr id="4" name="3 Objeto"/>
                      <p:cNvPicPr/>
                      <p:nvPr/>
                    </p:nvPicPr>
                    <p:blipFill>
                      <a:blip r:embed="rId9"/>
                      <a:stretch>
                        <a:fillRect/>
                      </a:stretch>
                    </p:blipFill>
                    <p:spPr>
                      <a:xfrm>
                        <a:off x="4789638" y="1288663"/>
                        <a:ext cx="4248444" cy="2428369"/>
                      </a:xfrm>
                      <a:prstGeom prst="rect">
                        <a:avLst/>
                      </a:prstGeom>
                    </p:spPr>
                  </p:pic>
                </p:oleObj>
              </mc:Fallback>
            </mc:AlternateContent>
          </a:graphicData>
        </a:graphic>
      </p:graphicFrame>
    </p:spTree>
    <p:extLst>
      <p:ext uri="{BB962C8B-B14F-4D97-AF65-F5344CB8AC3E}">
        <p14:creationId xmlns:p14="http://schemas.microsoft.com/office/powerpoint/2010/main" val="9299664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27D207C-76C6-5559-109E-638954D09FA5}"/>
              </a:ext>
            </a:extLst>
          </p:cNvPr>
          <p:cNvPicPr>
            <a:picLocks noChangeAspect="1"/>
          </p:cNvPicPr>
          <p:nvPr/>
        </p:nvPicPr>
        <p:blipFill>
          <a:blip r:embed="rId2"/>
          <a:stretch>
            <a:fillRect/>
          </a:stretch>
        </p:blipFill>
        <p:spPr>
          <a:xfrm>
            <a:off x="-7545" y="-6332"/>
            <a:ext cx="9144000" cy="6864331"/>
          </a:xfrm>
          <a:prstGeom prst="rect">
            <a:avLst/>
          </a:prstGeom>
        </p:spPr>
      </p:pic>
      <p:sp>
        <p:nvSpPr>
          <p:cNvPr id="9" name="Rectángulo 14">
            <a:extLst>
              <a:ext uri="{FF2B5EF4-FFF2-40B4-BE49-F238E27FC236}">
                <a16:creationId xmlns:a16="http://schemas.microsoft.com/office/drawing/2014/main" id="{7A0F47DC-4D96-5B43-820F-FB760FB0B44B}"/>
              </a:ext>
            </a:extLst>
          </p:cNvPr>
          <p:cNvSpPr/>
          <p:nvPr/>
        </p:nvSpPr>
        <p:spPr>
          <a:xfrm flipV="1">
            <a:off x="329972" y="-2"/>
            <a:ext cx="3465695" cy="4077073"/>
          </a:xfrm>
          <a:prstGeom prst="rect">
            <a:avLst/>
          </a:prstGeom>
          <a:solidFill>
            <a:srgbClr val="F2AE3C">
              <a:alpha val="6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6" name="3 Marcador de texto"/>
          <p:cNvSpPr txBox="1">
            <a:spLocks/>
          </p:cNvSpPr>
          <p:nvPr/>
        </p:nvSpPr>
        <p:spPr>
          <a:xfrm>
            <a:off x="323528" y="1556792"/>
            <a:ext cx="3465694" cy="183260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es-MX" sz="2500" b="1" dirty="0">
                <a:solidFill>
                  <a:schemeClr val="bg1"/>
                </a:solidFill>
                <a:latin typeface="Montserrat-Regular"/>
                <a:cs typeface="Corbel"/>
              </a:rPr>
              <a:t>DESMOVILIZACIÓN INDIVIDUAL Y SOMETIMIENTO INDIVIDUAL</a:t>
            </a:r>
            <a:endParaRPr lang="es-CO" sz="2500" b="1" dirty="0">
              <a:solidFill>
                <a:schemeClr val="bg1"/>
              </a:solidFill>
              <a:latin typeface="Montserrat-Regular"/>
              <a:cs typeface="Corbel"/>
            </a:endParaRPr>
          </a:p>
        </p:txBody>
      </p:sp>
      <p:sp>
        <p:nvSpPr>
          <p:cNvPr id="27" name="5 Marcador de texto"/>
          <p:cNvSpPr txBox="1">
            <a:spLocks/>
          </p:cNvSpPr>
          <p:nvPr/>
        </p:nvSpPr>
        <p:spPr>
          <a:xfrm>
            <a:off x="507252" y="620688"/>
            <a:ext cx="1112420" cy="86726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es-CO" sz="6000" b="1" dirty="0">
                <a:solidFill>
                  <a:srgbClr val="3366CC"/>
                </a:solidFill>
                <a:latin typeface="Montserrat-Regular"/>
                <a:cs typeface="Corbel"/>
              </a:rPr>
              <a:t>10</a:t>
            </a:r>
          </a:p>
        </p:txBody>
      </p:sp>
      <p:cxnSp>
        <p:nvCxnSpPr>
          <p:cNvPr id="5" name="Conector recto 4"/>
          <p:cNvCxnSpPr/>
          <p:nvPr/>
        </p:nvCxnSpPr>
        <p:spPr>
          <a:xfrm>
            <a:off x="507253" y="3389396"/>
            <a:ext cx="30566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Imagen 2">
            <a:extLst>
              <a:ext uri="{FF2B5EF4-FFF2-40B4-BE49-F238E27FC236}">
                <a16:creationId xmlns:a16="http://schemas.microsoft.com/office/drawing/2014/main" id="{6973C45B-59A9-0F78-2917-35D20E100C08}"/>
              </a:ext>
            </a:extLst>
          </p:cNvPr>
          <p:cNvPicPr>
            <a:picLocks noChangeAspect="1"/>
          </p:cNvPicPr>
          <p:nvPr/>
        </p:nvPicPr>
        <p:blipFill rotWithShape="1">
          <a:blip r:embed="rId3">
            <a:extLst>
              <a:ext uri="{28A0092B-C50C-407E-A947-70E740481C1C}">
                <a14:useLocalDpi xmlns:a14="http://schemas.microsoft.com/office/drawing/2010/main" val="0"/>
              </a:ext>
            </a:extLst>
          </a:blip>
          <a:srcRect l="1153" t="2110" r="83288" b="87286"/>
          <a:stretch/>
        </p:blipFill>
        <p:spPr>
          <a:xfrm>
            <a:off x="514004" y="-6331"/>
            <a:ext cx="1668207" cy="698568"/>
          </a:xfrm>
          <a:prstGeom prst="rect">
            <a:avLst/>
          </a:prstGeom>
        </p:spPr>
      </p:pic>
      <p:pic>
        <p:nvPicPr>
          <p:cNvPr id="4" name="Imagen 3" descr="Forma&#10;&#10;Descripción generada automáticamente con confianza media">
            <a:extLst>
              <a:ext uri="{FF2B5EF4-FFF2-40B4-BE49-F238E27FC236}">
                <a16:creationId xmlns:a16="http://schemas.microsoft.com/office/drawing/2014/main" id="{F70674E2-3B4A-32B5-B294-F9EB32428C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9628" y="143756"/>
            <a:ext cx="1374260" cy="475621"/>
          </a:xfrm>
          <a:prstGeom prst="rect">
            <a:avLst/>
          </a:prstGeom>
        </p:spPr>
      </p:pic>
    </p:spTree>
    <p:extLst>
      <p:ext uri="{BB962C8B-B14F-4D97-AF65-F5344CB8AC3E}">
        <p14:creationId xmlns:p14="http://schemas.microsoft.com/office/powerpoint/2010/main" val="34414511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o 4">
            <a:extLst>
              <a:ext uri="{FF2B5EF4-FFF2-40B4-BE49-F238E27FC236}">
                <a16:creationId xmlns:a16="http://schemas.microsoft.com/office/drawing/2014/main" id="{42D836A5-1C57-BF99-7A3A-CD913D7CE41C}"/>
              </a:ext>
            </a:extLst>
          </p:cNvPr>
          <p:cNvGraphicFramePr>
            <a:graphicFrameLocks noChangeAspect="1"/>
          </p:cNvGraphicFramePr>
          <p:nvPr>
            <p:extLst>
              <p:ext uri="{D42A27DB-BD31-4B8C-83A1-F6EECF244321}">
                <p14:modId xmlns:p14="http://schemas.microsoft.com/office/powerpoint/2010/main" val="2662403599"/>
              </p:ext>
            </p:extLst>
          </p:nvPr>
        </p:nvGraphicFramePr>
        <p:xfrm>
          <a:off x="153187" y="3841627"/>
          <a:ext cx="4261098" cy="2462608"/>
        </p:xfrm>
        <a:graphic>
          <a:graphicData uri="http://schemas.openxmlformats.org/presentationml/2006/ole">
            <mc:AlternateContent xmlns:mc="http://schemas.openxmlformats.org/markup-compatibility/2006">
              <mc:Choice xmlns:v="urn:schemas-microsoft-com:vml" Requires="v">
                <p:oleObj name="Worksheet" r:id="rId2" imgW="4425808" imgH="1797126" progId="Excel.Sheet.12">
                  <p:link updateAutomatic="1"/>
                </p:oleObj>
              </mc:Choice>
              <mc:Fallback>
                <p:oleObj name="Worksheet" r:id="rId2" imgW="4425808" imgH="1797126" progId="Excel.Sheet.12">
                  <p:link updateAutomatic="1"/>
                  <p:pic>
                    <p:nvPicPr>
                      <p:cNvPr id="0" name=""/>
                      <p:cNvPicPr/>
                      <p:nvPr/>
                    </p:nvPicPr>
                    <p:blipFill>
                      <a:blip r:embed="rId3"/>
                      <a:stretch>
                        <a:fillRect/>
                      </a:stretch>
                    </p:blipFill>
                    <p:spPr>
                      <a:xfrm>
                        <a:off x="153187" y="3841627"/>
                        <a:ext cx="4261098" cy="2462608"/>
                      </a:xfrm>
                      <a:prstGeom prst="rect">
                        <a:avLst/>
                      </a:prstGeom>
                    </p:spPr>
                  </p:pic>
                </p:oleObj>
              </mc:Fallback>
            </mc:AlternateContent>
          </a:graphicData>
        </a:graphic>
      </p:graphicFrame>
      <p:sp>
        <p:nvSpPr>
          <p:cNvPr id="21" name="Rectángulo 14">
            <a:extLst>
              <a:ext uri="{FF2B5EF4-FFF2-40B4-BE49-F238E27FC236}">
                <a16:creationId xmlns:a16="http://schemas.microsoft.com/office/drawing/2014/main" id="{7A0F47DC-4D96-5B43-820F-FB760FB0B44B}"/>
              </a:ext>
            </a:extLst>
          </p:cNvPr>
          <p:cNvSpPr/>
          <p:nvPr/>
        </p:nvSpPr>
        <p:spPr>
          <a:xfrm flipV="1">
            <a:off x="119763" y="6257931"/>
            <a:ext cx="8844726" cy="436110"/>
          </a:xfrm>
          <a:prstGeom prst="rect">
            <a:avLst/>
          </a:prstGeom>
          <a:noFill/>
          <a:ln>
            <a:solidFill>
              <a:srgbClr val="0030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solidFill>
                <a:schemeClr val="tx1"/>
              </a:solidFill>
              <a:latin typeface="Bookman Old Style" panose="02050604050505020204" pitchFamily="18" charset="0"/>
            </a:endParaRPr>
          </a:p>
        </p:txBody>
      </p:sp>
      <p:sp>
        <p:nvSpPr>
          <p:cNvPr id="32" name="12 CuadroTexto"/>
          <p:cNvSpPr txBox="1"/>
          <p:nvPr/>
        </p:nvSpPr>
        <p:spPr>
          <a:xfrm>
            <a:off x="128123" y="1065400"/>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Histórico nacional</a:t>
            </a:r>
          </a:p>
        </p:txBody>
      </p:sp>
      <p:sp>
        <p:nvSpPr>
          <p:cNvPr id="37" name="15 CuadroTexto"/>
          <p:cNvSpPr txBox="1">
            <a:spLocks noChangeArrowheads="1"/>
          </p:cNvSpPr>
          <p:nvPr/>
        </p:nvSpPr>
        <p:spPr bwMode="auto">
          <a:xfrm>
            <a:off x="4932040" y="1062045"/>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6986" eaLnBrk="1" hangingPunct="1">
              <a:defRPr/>
            </a:pPr>
            <a:r>
              <a:rPr lang="es-CO" sz="1200" b="1" dirty="0">
                <a:solidFill>
                  <a:srgbClr val="3366CC"/>
                </a:solidFill>
                <a:latin typeface="Bookman Old Style" panose="02050604050505020204" pitchFamily="18" charset="0"/>
                <a:cs typeface="Arial Narrow"/>
              </a:rPr>
              <a:t>Corrido del año</a:t>
            </a:r>
            <a:endParaRPr lang="es-ES" sz="1200" b="1" dirty="0">
              <a:solidFill>
                <a:srgbClr val="3366CC"/>
              </a:solidFill>
              <a:latin typeface="Bookman Old Style" panose="02050604050505020204" pitchFamily="18" charset="0"/>
              <a:cs typeface="Arial Narrow"/>
            </a:endParaRPr>
          </a:p>
        </p:txBody>
      </p:sp>
      <p:sp>
        <p:nvSpPr>
          <p:cNvPr id="38" name="5 CuadroTexto"/>
          <p:cNvSpPr txBox="1"/>
          <p:nvPr/>
        </p:nvSpPr>
        <p:spPr>
          <a:xfrm>
            <a:off x="117418" y="3749229"/>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Comparativo mensual</a:t>
            </a:r>
          </a:p>
        </p:txBody>
      </p:sp>
      <p:sp>
        <p:nvSpPr>
          <p:cNvPr id="39" name="15 CuadroTexto"/>
          <p:cNvSpPr txBox="1">
            <a:spLocks noChangeArrowheads="1"/>
          </p:cNvSpPr>
          <p:nvPr/>
        </p:nvSpPr>
        <p:spPr bwMode="auto">
          <a:xfrm>
            <a:off x="4729716" y="4464697"/>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456986" eaLnBrk="1" hangingPunct="1">
              <a:defRPr/>
            </a:pPr>
            <a:r>
              <a:rPr lang="es-CO" sz="1200" b="1" dirty="0">
                <a:solidFill>
                  <a:srgbClr val="3366CC"/>
                </a:solidFill>
                <a:latin typeface="Bookman Old Style" panose="02050604050505020204" pitchFamily="18" charset="0"/>
                <a:cs typeface="Arial Narrow"/>
              </a:rPr>
              <a:t>Variación corrido del año</a:t>
            </a:r>
          </a:p>
        </p:txBody>
      </p:sp>
      <p:sp>
        <p:nvSpPr>
          <p:cNvPr id="30" name="2 Marcador de número de diapositiva"/>
          <p:cNvSpPr txBox="1">
            <a:spLocks/>
          </p:cNvSpPr>
          <p:nvPr/>
        </p:nvSpPr>
        <p:spPr bwMode="auto">
          <a:xfrm>
            <a:off x="8244408" y="6304235"/>
            <a:ext cx="67136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ctr" anchorCtr="0" compatLnSpc="1">
            <a:prstTxWarp prst="textNoShape">
              <a:avLst/>
            </a:prstTxWarp>
          </a:bodyPr>
          <a:lstStyle>
            <a:defPPr>
              <a:defRPr lang="es-ES"/>
            </a:defPPr>
            <a:lvl1pPr marL="0" algn="l" defTabSz="457200" rtl="0" eaLnBrk="1" latinLnBrk="0" hangingPunct="1">
              <a:defRPr sz="1800" kern="1200">
                <a:solidFill>
                  <a:schemeClr val="tx1"/>
                </a:solidFill>
                <a:latin typeface="Arial" charset="0"/>
                <a:ea typeface="+mn-ea"/>
                <a:cs typeface="+mn-cs"/>
              </a:defRPr>
            </a:lvl1pPr>
            <a:lvl2pPr marL="666723" indent="-256432" algn="l" defTabSz="457200" rtl="0" eaLnBrk="1" latinLnBrk="0" hangingPunct="1">
              <a:defRPr sz="1800" kern="1200">
                <a:solidFill>
                  <a:schemeClr val="tx1"/>
                </a:solidFill>
                <a:latin typeface="Arial" charset="0"/>
                <a:ea typeface="+mn-ea"/>
                <a:cs typeface="+mn-cs"/>
              </a:defRPr>
            </a:lvl2pPr>
            <a:lvl3pPr marL="1025728" indent="-205146" algn="l" defTabSz="457200" rtl="0" eaLnBrk="1" latinLnBrk="0" hangingPunct="1">
              <a:defRPr sz="1800" kern="1200">
                <a:solidFill>
                  <a:schemeClr val="tx1"/>
                </a:solidFill>
                <a:latin typeface="Arial" charset="0"/>
                <a:ea typeface="+mn-ea"/>
                <a:cs typeface="+mn-cs"/>
              </a:defRPr>
            </a:lvl3pPr>
            <a:lvl4pPr marL="1436019" indent="-205146" algn="l" defTabSz="457200" rtl="0" eaLnBrk="1" latinLnBrk="0" hangingPunct="1">
              <a:defRPr sz="1800" kern="1200">
                <a:solidFill>
                  <a:schemeClr val="tx1"/>
                </a:solidFill>
                <a:latin typeface="Arial" charset="0"/>
                <a:ea typeface="+mn-ea"/>
                <a:cs typeface="+mn-cs"/>
              </a:defRPr>
            </a:lvl4pPr>
            <a:lvl5pPr marL="1846311" indent="-205146" algn="l" defTabSz="457200" rtl="0" eaLnBrk="1" latinLnBrk="0" hangingPunct="1">
              <a:defRPr sz="1800" kern="1200">
                <a:solidFill>
                  <a:schemeClr val="tx1"/>
                </a:solidFill>
                <a:latin typeface="Arial" charset="0"/>
                <a:ea typeface="+mn-ea"/>
                <a:cs typeface="+mn-cs"/>
              </a:defRPr>
            </a:lvl5pPr>
            <a:lvl6pPr marL="2256602"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6pPr>
            <a:lvl7pPr marL="2666893"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7pPr>
            <a:lvl8pPr marL="3077185"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8pPr>
            <a:lvl9pPr marL="3487476"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9pPr>
          </a:lstStyle>
          <a:p>
            <a:pPr algn="r" defTabSz="820583" fontAlgn="base">
              <a:spcBef>
                <a:spcPct val="0"/>
              </a:spcBef>
              <a:spcAft>
                <a:spcPct val="0"/>
              </a:spcAft>
              <a:defRPr/>
            </a:pPr>
            <a:r>
              <a:rPr lang="es-CO" sz="1100" b="1" dirty="0">
                <a:latin typeface="Bookman Old Style" panose="02050604050505020204" pitchFamily="18" charset="0"/>
              </a:rPr>
              <a:t>51</a:t>
            </a:r>
          </a:p>
        </p:txBody>
      </p:sp>
      <p:sp>
        <p:nvSpPr>
          <p:cNvPr id="15" name="1 Marcador de texto"/>
          <p:cNvSpPr txBox="1">
            <a:spLocks/>
          </p:cNvSpPr>
          <p:nvPr/>
        </p:nvSpPr>
        <p:spPr>
          <a:xfrm>
            <a:off x="4644008" y="364371"/>
            <a:ext cx="4464496" cy="616357"/>
          </a:xfrm>
          <a:prstGeom prst="rect">
            <a:avLst/>
          </a:prstGeom>
        </p:spPr>
        <p:txBody>
          <a:bodyPr vert="horz" lIns="91440" tIns="45720" rIns="91440" bIns="45720" rtlCol="0" anchor="ctr"/>
          <a:lstStyle>
            <a:defPPr>
              <a:defRPr lang="es-C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CO" sz="1500" b="1" dirty="0">
                <a:solidFill>
                  <a:srgbClr val="3366CC"/>
                </a:solidFill>
                <a:latin typeface="Bookman Old Style" panose="02050604050505020204" pitchFamily="18" charset="0"/>
              </a:rPr>
              <a:t>DESMOVILIZADOS ELN</a:t>
            </a:r>
          </a:p>
        </p:txBody>
      </p:sp>
      <p:sp>
        <p:nvSpPr>
          <p:cNvPr id="16" name="Text Box 4"/>
          <p:cNvSpPr txBox="1">
            <a:spLocks noChangeArrowheads="1"/>
          </p:cNvSpPr>
          <p:nvPr/>
        </p:nvSpPr>
        <p:spPr bwMode="auto">
          <a:xfrm>
            <a:off x="7305898" y="862155"/>
            <a:ext cx="1885741"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r>
              <a:rPr lang="es-ES" altLang="es-CO" sz="700" dirty="0">
                <a:latin typeface="Bookman Old Style" panose="02050604050505020204" pitchFamily="18" charset="0"/>
                <a:cs typeface="Tahoma" pitchFamily="34" charset="0"/>
              </a:rPr>
              <a:t>Cifras preliminares sujetas a variación.</a:t>
            </a:r>
          </a:p>
        </p:txBody>
      </p:sp>
      <p:sp>
        <p:nvSpPr>
          <p:cNvPr id="17" name="Text Box 3"/>
          <p:cNvSpPr txBox="1">
            <a:spLocks noChangeArrowheads="1"/>
          </p:cNvSpPr>
          <p:nvPr/>
        </p:nvSpPr>
        <p:spPr bwMode="auto">
          <a:xfrm>
            <a:off x="163251" y="6295408"/>
            <a:ext cx="8032444" cy="40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just"/>
            <a:r>
              <a:rPr lang="es-MX" altLang="es-CO" sz="700" b="1" dirty="0">
                <a:latin typeface="Bookman Old Style" panose="02050604050505020204" pitchFamily="18" charset="0"/>
                <a:cs typeface="Tahoma" pitchFamily="34" charset="0"/>
              </a:rPr>
              <a:t>DESMOVILIZACIÓN: </a:t>
            </a:r>
            <a:r>
              <a:rPr lang="es-MX" altLang="es-CO" sz="700" dirty="0">
                <a:latin typeface="Bookman Old Style" panose="02050604050505020204" pitchFamily="18" charset="0"/>
                <a:cs typeface="Tahoma" pitchFamily="34" charset="0"/>
              </a:rPr>
              <a:t>el Artículo 1 del Decreto 128 de 2003, define como </a:t>
            </a:r>
            <a:r>
              <a:rPr lang="es-MX" altLang="es-CO" sz="700" b="1" dirty="0">
                <a:latin typeface="Bookman Old Style" panose="02050604050505020204" pitchFamily="18" charset="0"/>
                <a:cs typeface="Tahoma" pitchFamily="34" charset="0"/>
              </a:rPr>
              <a:t>desmovilizado </a:t>
            </a:r>
            <a:r>
              <a:rPr lang="es-MX" altLang="es-CO" sz="700" dirty="0">
                <a:latin typeface="Bookman Old Style" panose="02050604050505020204" pitchFamily="18" charset="0"/>
                <a:cs typeface="Tahoma" pitchFamily="34" charset="0"/>
              </a:rPr>
              <a:t>a aquel que por decisión individual abandone voluntariamente sus actividades como miembro de organizaciones armadas al margen de la ley, esto es, grupos guerrilleros y grupos de autodefensa, y se entregue a las autoridades de la República. Se incluyen únicamente los mayores de edad</a:t>
            </a:r>
          </a:p>
        </p:txBody>
      </p:sp>
      <p:sp>
        <p:nvSpPr>
          <p:cNvPr id="20" name="Text Box 4"/>
          <p:cNvSpPr txBox="1">
            <a:spLocks noChangeArrowheads="1"/>
          </p:cNvSpPr>
          <p:nvPr/>
        </p:nvSpPr>
        <p:spPr bwMode="auto">
          <a:xfrm>
            <a:off x="5004048" y="6046731"/>
            <a:ext cx="3960441"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r"/>
            <a:r>
              <a:rPr lang="es-ES" altLang="es-CO" sz="700" b="1" dirty="0">
                <a:latin typeface="Bookman Old Style" panose="02050604050505020204" pitchFamily="18" charset="0"/>
                <a:cs typeface="Tahoma" pitchFamily="34" charset="0"/>
              </a:rPr>
              <a:t>Fuente:</a:t>
            </a:r>
            <a:r>
              <a:rPr lang="es-MX" altLang="es-CO" sz="700" dirty="0">
                <a:latin typeface="Bookman Old Style" panose="02050604050505020204" pitchFamily="18" charset="0"/>
                <a:cs typeface="Tahoma" pitchFamily="34" charset="0"/>
              </a:rPr>
              <a:t>Grupo de Atención Humanitaria al Desmovilizado (GAHD)</a:t>
            </a:r>
            <a:r>
              <a:rPr lang="es-CO" altLang="es-CO" sz="700" dirty="0">
                <a:latin typeface="Bookman Old Style" panose="02050604050505020204" pitchFamily="18" charset="0"/>
                <a:cs typeface="Tahoma" pitchFamily="34" charset="0"/>
              </a:rPr>
              <a:t>.</a:t>
            </a:r>
            <a:endParaRPr lang="es-ES" altLang="es-CO" sz="700" dirty="0">
              <a:latin typeface="Bookman Old Style" panose="02050604050505020204" pitchFamily="18" charset="0"/>
              <a:cs typeface="Tahoma" pitchFamily="34" charset="0"/>
            </a:endParaRPr>
          </a:p>
        </p:txBody>
      </p:sp>
      <p:graphicFrame>
        <p:nvGraphicFramePr>
          <p:cNvPr id="3" name="Objeto 2">
            <a:extLst>
              <a:ext uri="{FF2B5EF4-FFF2-40B4-BE49-F238E27FC236}">
                <a16:creationId xmlns:a16="http://schemas.microsoft.com/office/drawing/2014/main" id="{358DFB3E-DBDB-F9FC-AA19-E55733794998}"/>
              </a:ext>
            </a:extLst>
          </p:cNvPr>
          <p:cNvGraphicFramePr>
            <a:graphicFrameLocks noChangeAspect="1"/>
          </p:cNvGraphicFramePr>
          <p:nvPr>
            <p:extLst>
              <p:ext uri="{D42A27DB-BD31-4B8C-83A1-F6EECF244321}">
                <p14:modId xmlns:p14="http://schemas.microsoft.com/office/powerpoint/2010/main" val="1616635811"/>
              </p:ext>
            </p:extLst>
          </p:nvPr>
        </p:nvGraphicFramePr>
        <p:xfrm>
          <a:off x="269302" y="1329570"/>
          <a:ext cx="4086674" cy="2419659"/>
        </p:xfrm>
        <a:graphic>
          <a:graphicData uri="http://schemas.openxmlformats.org/presentationml/2006/ole">
            <mc:AlternateContent xmlns:mc="http://schemas.openxmlformats.org/markup-compatibility/2006">
              <mc:Choice xmlns:v="urn:schemas-microsoft-com:vml" Requires="v">
                <p:oleObj name="Worksheet" r:id="rId4" imgW="3416183" imgH="1797126" progId="Excel.Sheet.12">
                  <p:link updateAutomatic="1"/>
                </p:oleObj>
              </mc:Choice>
              <mc:Fallback>
                <p:oleObj name="Worksheet" r:id="rId4" imgW="3416183" imgH="1797126" progId="Excel.Sheet.12">
                  <p:link updateAutomatic="1"/>
                  <p:pic>
                    <p:nvPicPr>
                      <p:cNvPr id="0" name=""/>
                      <p:cNvPicPr/>
                      <p:nvPr/>
                    </p:nvPicPr>
                    <p:blipFill>
                      <a:blip r:embed="rId5"/>
                      <a:stretch>
                        <a:fillRect/>
                      </a:stretch>
                    </p:blipFill>
                    <p:spPr>
                      <a:xfrm>
                        <a:off x="269302" y="1329570"/>
                        <a:ext cx="4086674" cy="2419659"/>
                      </a:xfrm>
                      <a:prstGeom prst="rect">
                        <a:avLst/>
                      </a:prstGeom>
                    </p:spPr>
                  </p:pic>
                </p:oleObj>
              </mc:Fallback>
            </mc:AlternateContent>
          </a:graphicData>
        </a:graphic>
      </p:graphicFrame>
      <p:graphicFrame>
        <p:nvGraphicFramePr>
          <p:cNvPr id="4" name="Objeto 3">
            <a:extLst>
              <a:ext uri="{FF2B5EF4-FFF2-40B4-BE49-F238E27FC236}">
                <a16:creationId xmlns:a16="http://schemas.microsoft.com/office/drawing/2014/main" id="{51ADC46E-EB7D-1F17-2EEB-053831F6F090}"/>
              </a:ext>
            </a:extLst>
          </p:cNvPr>
          <p:cNvGraphicFramePr>
            <a:graphicFrameLocks noChangeAspect="1"/>
          </p:cNvGraphicFramePr>
          <p:nvPr>
            <p:extLst>
              <p:ext uri="{D42A27DB-BD31-4B8C-83A1-F6EECF244321}">
                <p14:modId xmlns:p14="http://schemas.microsoft.com/office/powerpoint/2010/main" val="2681908270"/>
              </p:ext>
            </p:extLst>
          </p:nvPr>
        </p:nvGraphicFramePr>
        <p:xfrm>
          <a:off x="4955335" y="1338879"/>
          <a:ext cx="3960441" cy="2474999"/>
        </p:xfrm>
        <a:graphic>
          <a:graphicData uri="http://schemas.openxmlformats.org/presentationml/2006/ole">
            <mc:AlternateContent xmlns:mc="http://schemas.openxmlformats.org/markup-compatibility/2006">
              <mc:Choice xmlns:v="urn:schemas-microsoft-com:vml" Requires="v">
                <p:oleObj name="Worksheet" r:id="rId6" imgW="3048038" imgH="1790590" progId="Excel.Sheet.12">
                  <p:link updateAutomatic="1"/>
                </p:oleObj>
              </mc:Choice>
              <mc:Fallback>
                <p:oleObj name="Worksheet" r:id="rId6" imgW="3048038" imgH="1790590" progId="Excel.Sheet.12">
                  <p:link updateAutomatic="1"/>
                  <p:pic>
                    <p:nvPicPr>
                      <p:cNvPr id="0" name=""/>
                      <p:cNvPicPr/>
                      <p:nvPr/>
                    </p:nvPicPr>
                    <p:blipFill>
                      <a:blip r:embed="rId7"/>
                      <a:stretch>
                        <a:fillRect/>
                      </a:stretch>
                    </p:blipFill>
                    <p:spPr>
                      <a:xfrm>
                        <a:off x="4955335" y="1338879"/>
                        <a:ext cx="3960441" cy="2474999"/>
                      </a:xfrm>
                      <a:prstGeom prst="rect">
                        <a:avLst/>
                      </a:prstGeom>
                    </p:spPr>
                  </p:pic>
                </p:oleObj>
              </mc:Fallback>
            </mc:AlternateContent>
          </a:graphicData>
        </a:graphic>
      </p:graphicFrame>
      <p:graphicFrame>
        <p:nvGraphicFramePr>
          <p:cNvPr id="6" name="Objeto 5">
            <a:extLst>
              <a:ext uri="{FF2B5EF4-FFF2-40B4-BE49-F238E27FC236}">
                <a16:creationId xmlns:a16="http://schemas.microsoft.com/office/drawing/2014/main" id="{94B5ABBB-E33D-1F94-700E-9CD4E25882FE}"/>
              </a:ext>
            </a:extLst>
          </p:cNvPr>
          <p:cNvGraphicFramePr>
            <a:graphicFrameLocks noChangeAspect="1"/>
          </p:cNvGraphicFramePr>
          <p:nvPr>
            <p:extLst>
              <p:ext uri="{D42A27DB-BD31-4B8C-83A1-F6EECF244321}">
                <p14:modId xmlns:p14="http://schemas.microsoft.com/office/powerpoint/2010/main" val="2692558727"/>
              </p:ext>
            </p:extLst>
          </p:nvPr>
        </p:nvGraphicFramePr>
        <p:xfrm>
          <a:off x="5129213" y="4995863"/>
          <a:ext cx="3492500" cy="400050"/>
        </p:xfrm>
        <a:graphic>
          <a:graphicData uri="http://schemas.openxmlformats.org/presentationml/2006/ole">
            <mc:AlternateContent xmlns:mc="http://schemas.openxmlformats.org/markup-compatibility/2006">
              <mc:Choice xmlns:v="urn:schemas-microsoft-com:vml" Requires="v">
                <p:oleObj name="Worksheet" r:id="rId8" imgW="3492586" imgH="399948" progId="Excel.Sheet.12">
                  <p:link updateAutomatic="1"/>
                </p:oleObj>
              </mc:Choice>
              <mc:Fallback>
                <p:oleObj name="Worksheet" r:id="rId8" imgW="3492586" imgH="399948" progId="Excel.Sheet.12">
                  <p:link updateAutomatic="1"/>
                  <p:pic>
                    <p:nvPicPr>
                      <p:cNvPr id="0" name=""/>
                      <p:cNvPicPr/>
                      <p:nvPr/>
                    </p:nvPicPr>
                    <p:blipFill>
                      <a:blip r:embed="rId9"/>
                      <a:stretch>
                        <a:fillRect/>
                      </a:stretch>
                    </p:blipFill>
                    <p:spPr>
                      <a:xfrm>
                        <a:off x="5129213" y="4995863"/>
                        <a:ext cx="3492500" cy="400050"/>
                      </a:xfrm>
                      <a:prstGeom prst="rect">
                        <a:avLst/>
                      </a:prstGeom>
                    </p:spPr>
                  </p:pic>
                </p:oleObj>
              </mc:Fallback>
            </mc:AlternateContent>
          </a:graphicData>
        </a:graphic>
      </p:graphicFrame>
    </p:spTree>
    <p:extLst>
      <p:ext uri="{BB962C8B-B14F-4D97-AF65-F5344CB8AC3E}">
        <p14:creationId xmlns:p14="http://schemas.microsoft.com/office/powerpoint/2010/main" val="37564389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ángulo 14">
            <a:extLst>
              <a:ext uri="{FF2B5EF4-FFF2-40B4-BE49-F238E27FC236}">
                <a16:creationId xmlns:a16="http://schemas.microsoft.com/office/drawing/2014/main" id="{7A0F47DC-4D96-5B43-820F-FB760FB0B44B}"/>
              </a:ext>
            </a:extLst>
          </p:cNvPr>
          <p:cNvSpPr/>
          <p:nvPr/>
        </p:nvSpPr>
        <p:spPr>
          <a:xfrm flipV="1">
            <a:off x="119763" y="6257931"/>
            <a:ext cx="8844726" cy="436110"/>
          </a:xfrm>
          <a:prstGeom prst="rect">
            <a:avLst/>
          </a:prstGeom>
          <a:noFill/>
          <a:ln>
            <a:solidFill>
              <a:srgbClr val="0030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solidFill>
                <a:schemeClr val="tx1"/>
              </a:solidFill>
              <a:latin typeface="Bookman Old Style" panose="02050604050505020204" pitchFamily="18" charset="0"/>
            </a:endParaRPr>
          </a:p>
        </p:txBody>
      </p:sp>
      <p:sp>
        <p:nvSpPr>
          <p:cNvPr id="32" name="12 CuadroTexto"/>
          <p:cNvSpPr txBox="1"/>
          <p:nvPr/>
        </p:nvSpPr>
        <p:spPr>
          <a:xfrm>
            <a:off x="128123" y="1065400"/>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Histórico nacional</a:t>
            </a:r>
          </a:p>
        </p:txBody>
      </p:sp>
      <p:sp>
        <p:nvSpPr>
          <p:cNvPr id="37" name="15 CuadroTexto"/>
          <p:cNvSpPr txBox="1">
            <a:spLocks noChangeArrowheads="1"/>
          </p:cNvSpPr>
          <p:nvPr/>
        </p:nvSpPr>
        <p:spPr bwMode="auto">
          <a:xfrm>
            <a:off x="4932040" y="1062045"/>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6986" eaLnBrk="1" hangingPunct="1">
              <a:defRPr/>
            </a:pPr>
            <a:r>
              <a:rPr lang="es-CO" sz="1200" b="1" dirty="0">
                <a:solidFill>
                  <a:srgbClr val="3366CC"/>
                </a:solidFill>
                <a:latin typeface="Bookman Old Style" panose="02050604050505020204" pitchFamily="18" charset="0"/>
                <a:cs typeface="Arial Narrow"/>
              </a:rPr>
              <a:t>Corrido del año</a:t>
            </a:r>
            <a:endParaRPr lang="es-ES" sz="1200" b="1" dirty="0">
              <a:solidFill>
                <a:srgbClr val="3366CC"/>
              </a:solidFill>
              <a:latin typeface="Bookman Old Style" panose="02050604050505020204" pitchFamily="18" charset="0"/>
              <a:cs typeface="Arial Narrow"/>
            </a:endParaRPr>
          </a:p>
        </p:txBody>
      </p:sp>
      <p:sp>
        <p:nvSpPr>
          <p:cNvPr id="38" name="5 CuadroTexto"/>
          <p:cNvSpPr txBox="1"/>
          <p:nvPr/>
        </p:nvSpPr>
        <p:spPr>
          <a:xfrm>
            <a:off x="417250" y="3901591"/>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Total por grupo</a:t>
            </a:r>
          </a:p>
        </p:txBody>
      </p:sp>
      <p:sp>
        <p:nvSpPr>
          <p:cNvPr id="39" name="15 CuadroTexto"/>
          <p:cNvSpPr txBox="1">
            <a:spLocks noChangeArrowheads="1"/>
          </p:cNvSpPr>
          <p:nvPr/>
        </p:nvSpPr>
        <p:spPr bwMode="auto">
          <a:xfrm>
            <a:off x="4729716" y="4464697"/>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456986" eaLnBrk="1" hangingPunct="1">
              <a:defRPr/>
            </a:pPr>
            <a:r>
              <a:rPr lang="es-CO" sz="1200" b="1" dirty="0">
                <a:solidFill>
                  <a:srgbClr val="3366CC"/>
                </a:solidFill>
                <a:latin typeface="Bookman Old Style" panose="02050604050505020204" pitchFamily="18" charset="0"/>
                <a:cs typeface="Arial Narrow"/>
              </a:rPr>
              <a:t>Variación corrido del año</a:t>
            </a:r>
          </a:p>
        </p:txBody>
      </p:sp>
      <p:sp>
        <p:nvSpPr>
          <p:cNvPr id="30" name="2 Marcador de número de diapositiva"/>
          <p:cNvSpPr txBox="1">
            <a:spLocks/>
          </p:cNvSpPr>
          <p:nvPr/>
        </p:nvSpPr>
        <p:spPr bwMode="auto">
          <a:xfrm>
            <a:off x="8244408" y="6304235"/>
            <a:ext cx="67136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ctr" anchorCtr="0" compatLnSpc="1">
            <a:prstTxWarp prst="textNoShape">
              <a:avLst/>
            </a:prstTxWarp>
          </a:bodyPr>
          <a:lstStyle>
            <a:defPPr>
              <a:defRPr lang="es-ES"/>
            </a:defPPr>
            <a:lvl1pPr marL="0" algn="l" defTabSz="457200" rtl="0" eaLnBrk="1" latinLnBrk="0" hangingPunct="1">
              <a:defRPr sz="1800" kern="1200">
                <a:solidFill>
                  <a:schemeClr val="tx1"/>
                </a:solidFill>
                <a:latin typeface="Arial" charset="0"/>
                <a:ea typeface="+mn-ea"/>
                <a:cs typeface="+mn-cs"/>
              </a:defRPr>
            </a:lvl1pPr>
            <a:lvl2pPr marL="666723" indent="-256432" algn="l" defTabSz="457200" rtl="0" eaLnBrk="1" latinLnBrk="0" hangingPunct="1">
              <a:defRPr sz="1800" kern="1200">
                <a:solidFill>
                  <a:schemeClr val="tx1"/>
                </a:solidFill>
                <a:latin typeface="Arial" charset="0"/>
                <a:ea typeface="+mn-ea"/>
                <a:cs typeface="+mn-cs"/>
              </a:defRPr>
            </a:lvl2pPr>
            <a:lvl3pPr marL="1025728" indent="-205146" algn="l" defTabSz="457200" rtl="0" eaLnBrk="1" latinLnBrk="0" hangingPunct="1">
              <a:defRPr sz="1800" kern="1200">
                <a:solidFill>
                  <a:schemeClr val="tx1"/>
                </a:solidFill>
                <a:latin typeface="Arial" charset="0"/>
                <a:ea typeface="+mn-ea"/>
                <a:cs typeface="+mn-cs"/>
              </a:defRPr>
            </a:lvl3pPr>
            <a:lvl4pPr marL="1436019" indent="-205146" algn="l" defTabSz="457200" rtl="0" eaLnBrk="1" latinLnBrk="0" hangingPunct="1">
              <a:defRPr sz="1800" kern="1200">
                <a:solidFill>
                  <a:schemeClr val="tx1"/>
                </a:solidFill>
                <a:latin typeface="Arial" charset="0"/>
                <a:ea typeface="+mn-ea"/>
                <a:cs typeface="+mn-cs"/>
              </a:defRPr>
            </a:lvl4pPr>
            <a:lvl5pPr marL="1846311" indent="-205146" algn="l" defTabSz="457200" rtl="0" eaLnBrk="1" latinLnBrk="0" hangingPunct="1">
              <a:defRPr sz="1800" kern="1200">
                <a:solidFill>
                  <a:schemeClr val="tx1"/>
                </a:solidFill>
                <a:latin typeface="Arial" charset="0"/>
                <a:ea typeface="+mn-ea"/>
                <a:cs typeface="+mn-cs"/>
              </a:defRPr>
            </a:lvl5pPr>
            <a:lvl6pPr marL="2256602"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6pPr>
            <a:lvl7pPr marL="2666893"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7pPr>
            <a:lvl8pPr marL="3077185"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8pPr>
            <a:lvl9pPr marL="3487476"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9pPr>
          </a:lstStyle>
          <a:p>
            <a:pPr algn="r" defTabSz="820583" fontAlgn="base">
              <a:spcBef>
                <a:spcPct val="0"/>
              </a:spcBef>
              <a:spcAft>
                <a:spcPct val="0"/>
              </a:spcAft>
              <a:defRPr/>
            </a:pPr>
            <a:r>
              <a:rPr lang="es-CO" sz="1100" b="1" dirty="0">
                <a:latin typeface="Bookman Old Style" panose="02050604050505020204" pitchFamily="18" charset="0"/>
              </a:rPr>
              <a:t>52</a:t>
            </a:r>
          </a:p>
        </p:txBody>
      </p:sp>
      <p:sp>
        <p:nvSpPr>
          <p:cNvPr id="15" name="1 Marcador de texto"/>
          <p:cNvSpPr txBox="1">
            <a:spLocks/>
          </p:cNvSpPr>
          <p:nvPr/>
        </p:nvSpPr>
        <p:spPr>
          <a:xfrm>
            <a:off x="4644008" y="364371"/>
            <a:ext cx="4464496" cy="616357"/>
          </a:xfrm>
          <a:prstGeom prst="rect">
            <a:avLst/>
          </a:prstGeom>
        </p:spPr>
        <p:txBody>
          <a:bodyPr vert="horz" lIns="91440" tIns="45720" rIns="91440" bIns="45720" rtlCol="0" anchor="ctr"/>
          <a:lstStyle>
            <a:defPPr>
              <a:defRPr lang="es-C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CO" sz="1500" b="1" dirty="0">
                <a:solidFill>
                  <a:srgbClr val="3366CC"/>
                </a:solidFill>
                <a:latin typeface="Bookman Old Style" panose="02050604050505020204" pitchFamily="18" charset="0"/>
              </a:rPr>
              <a:t>SOMETIMIENTO INDIVIDUAL</a:t>
            </a:r>
          </a:p>
        </p:txBody>
      </p:sp>
      <p:sp>
        <p:nvSpPr>
          <p:cNvPr id="16" name="Text Box 4"/>
          <p:cNvSpPr txBox="1">
            <a:spLocks noChangeArrowheads="1"/>
          </p:cNvSpPr>
          <p:nvPr/>
        </p:nvSpPr>
        <p:spPr bwMode="auto">
          <a:xfrm>
            <a:off x="7305898" y="862155"/>
            <a:ext cx="1885741"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r>
              <a:rPr lang="es-ES" altLang="es-CO" sz="700" dirty="0">
                <a:latin typeface="Bookman Old Style" panose="02050604050505020204" pitchFamily="18" charset="0"/>
                <a:cs typeface="Tahoma" pitchFamily="34" charset="0"/>
              </a:rPr>
              <a:t>Cifras preliminares sujetas a variación.</a:t>
            </a:r>
          </a:p>
        </p:txBody>
      </p:sp>
      <p:sp>
        <p:nvSpPr>
          <p:cNvPr id="17" name="Text Box 3"/>
          <p:cNvSpPr txBox="1">
            <a:spLocks noChangeArrowheads="1"/>
          </p:cNvSpPr>
          <p:nvPr/>
        </p:nvSpPr>
        <p:spPr bwMode="auto">
          <a:xfrm>
            <a:off x="163251" y="6295408"/>
            <a:ext cx="8032444" cy="298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just"/>
            <a:r>
              <a:rPr lang="es-MX" altLang="es-CO" sz="700" b="1" dirty="0">
                <a:latin typeface="Bookman Old Style" panose="02050604050505020204" pitchFamily="18" charset="0"/>
                <a:cs typeface="Tahoma" pitchFamily="34" charset="0"/>
              </a:rPr>
              <a:t>SOMETIDO A LA JUSTICIA: </a:t>
            </a:r>
            <a:r>
              <a:rPr lang="es-MX" altLang="es-CO" sz="700" dirty="0">
                <a:latin typeface="Bookman Old Style" panose="02050604050505020204" pitchFamily="18" charset="0"/>
                <a:cs typeface="Tahoma" pitchFamily="34" charset="0"/>
              </a:rPr>
              <a:t>Persona que voluntariamente abandone sus actividades como integrante de algún grupo armado organizado, la criminalidad e ilegalidad; se presente ante autoridades militares, de policía, administrativas o judiciales y colaborar eficazmente con la administración de justicia.</a:t>
            </a:r>
            <a:endParaRPr lang="es-CO" altLang="es-CO" sz="700" dirty="0">
              <a:latin typeface="Bookman Old Style" panose="02050604050505020204" pitchFamily="18" charset="0"/>
              <a:cs typeface="Tahoma" pitchFamily="34" charset="0"/>
            </a:endParaRPr>
          </a:p>
        </p:txBody>
      </p:sp>
      <p:sp>
        <p:nvSpPr>
          <p:cNvPr id="20" name="Text Box 4"/>
          <p:cNvSpPr txBox="1">
            <a:spLocks noChangeArrowheads="1"/>
          </p:cNvSpPr>
          <p:nvPr/>
        </p:nvSpPr>
        <p:spPr bwMode="auto">
          <a:xfrm>
            <a:off x="5004048" y="6046731"/>
            <a:ext cx="3960441"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r"/>
            <a:r>
              <a:rPr lang="es-ES" altLang="es-CO" sz="700" b="1" dirty="0">
                <a:latin typeface="Bookman Old Style" panose="02050604050505020204" pitchFamily="18" charset="0"/>
                <a:cs typeface="Tahoma" pitchFamily="34" charset="0"/>
              </a:rPr>
              <a:t>Fuente:</a:t>
            </a:r>
            <a:r>
              <a:rPr lang="es-MX" altLang="es-CO" sz="700" dirty="0">
                <a:latin typeface="Bookman Old Style" panose="02050604050505020204" pitchFamily="18" charset="0"/>
                <a:cs typeface="Tahoma" pitchFamily="34" charset="0"/>
              </a:rPr>
              <a:t>Grupo de Atención Humanitaria al Desmovilizado (GAHD)</a:t>
            </a:r>
            <a:r>
              <a:rPr lang="es-CO" altLang="es-CO" sz="700" dirty="0">
                <a:latin typeface="Bookman Old Style" panose="02050604050505020204" pitchFamily="18" charset="0"/>
                <a:cs typeface="Tahoma" pitchFamily="34" charset="0"/>
              </a:rPr>
              <a:t>.</a:t>
            </a:r>
            <a:endParaRPr lang="es-ES" altLang="es-CO" sz="700" dirty="0">
              <a:latin typeface="Bookman Old Style" panose="02050604050505020204" pitchFamily="18" charset="0"/>
              <a:cs typeface="Tahoma" pitchFamily="34" charset="0"/>
            </a:endParaRPr>
          </a:p>
        </p:txBody>
      </p:sp>
      <p:graphicFrame>
        <p:nvGraphicFramePr>
          <p:cNvPr id="2" name="Objeto 1">
            <a:extLst>
              <a:ext uri="{FF2B5EF4-FFF2-40B4-BE49-F238E27FC236}">
                <a16:creationId xmlns:a16="http://schemas.microsoft.com/office/drawing/2014/main" id="{0A75249A-CA91-BB90-6A38-E702C17EBB9A}"/>
              </a:ext>
            </a:extLst>
          </p:cNvPr>
          <p:cNvGraphicFramePr>
            <a:graphicFrameLocks noChangeAspect="1"/>
          </p:cNvGraphicFramePr>
          <p:nvPr>
            <p:extLst>
              <p:ext uri="{D42A27DB-BD31-4B8C-83A1-F6EECF244321}">
                <p14:modId xmlns:p14="http://schemas.microsoft.com/office/powerpoint/2010/main" val="1796319048"/>
              </p:ext>
            </p:extLst>
          </p:nvPr>
        </p:nvGraphicFramePr>
        <p:xfrm>
          <a:off x="266189" y="1384755"/>
          <a:ext cx="4089787" cy="2416505"/>
        </p:xfrm>
        <a:graphic>
          <a:graphicData uri="http://schemas.openxmlformats.org/presentationml/2006/ole">
            <mc:AlternateContent xmlns:mc="http://schemas.openxmlformats.org/markup-compatibility/2006">
              <mc:Choice xmlns:v="urn:schemas-microsoft-com:vml" Requires="v">
                <p:oleObj name="Worksheet" r:id="rId2" imgW="2851106" imgH="1600043" progId="Excel.Sheet.12">
                  <p:link updateAutomatic="1"/>
                </p:oleObj>
              </mc:Choice>
              <mc:Fallback>
                <p:oleObj name="Worksheet" r:id="rId2" imgW="2851106" imgH="1600043" progId="Excel.Sheet.12">
                  <p:link updateAutomatic="1"/>
                  <p:pic>
                    <p:nvPicPr>
                      <p:cNvPr id="0" name=""/>
                      <p:cNvPicPr/>
                      <p:nvPr/>
                    </p:nvPicPr>
                    <p:blipFill>
                      <a:blip r:embed="rId3"/>
                      <a:stretch>
                        <a:fillRect/>
                      </a:stretch>
                    </p:blipFill>
                    <p:spPr>
                      <a:xfrm>
                        <a:off x="266189" y="1384755"/>
                        <a:ext cx="4089787" cy="2416505"/>
                      </a:xfrm>
                      <a:prstGeom prst="rect">
                        <a:avLst/>
                      </a:prstGeom>
                    </p:spPr>
                  </p:pic>
                </p:oleObj>
              </mc:Fallback>
            </mc:AlternateContent>
          </a:graphicData>
        </a:graphic>
      </p:graphicFrame>
      <p:graphicFrame>
        <p:nvGraphicFramePr>
          <p:cNvPr id="3" name="Objeto 2">
            <a:extLst>
              <a:ext uri="{FF2B5EF4-FFF2-40B4-BE49-F238E27FC236}">
                <a16:creationId xmlns:a16="http://schemas.microsoft.com/office/drawing/2014/main" id="{2E37C63F-91E0-018A-1CC9-518F1AC48CD7}"/>
              </a:ext>
            </a:extLst>
          </p:cNvPr>
          <p:cNvGraphicFramePr>
            <a:graphicFrameLocks noChangeAspect="1"/>
          </p:cNvGraphicFramePr>
          <p:nvPr>
            <p:extLst>
              <p:ext uri="{D42A27DB-BD31-4B8C-83A1-F6EECF244321}">
                <p14:modId xmlns:p14="http://schemas.microsoft.com/office/powerpoint/2010/main" val="896069259"/>
              </p:ext>
            </p:extLst>
          </p:nvPr>
        </p:nvGraphicFramePr>
        <p:xfrm>
          <a:off x="4813551" y="1483294"/>
          <a:ext cx="3952373" cy="2427919"/>
        </p:xfrm>
        <a:graphic>
          <a:graphicData uri="http://schemas.openxmlformats.org/presentationml/2006/ole">
            <mc:AlternateContent xmlns:mc="http://schemas.openxmlformats.org/markup-compatibility/2006">
              <mc:Choice xmlns:v="urn:schemas-microsoft-com:vml" Requires="v">
                <p:oleObj name="Worksheet" r:id="rId4" imgW="3048038" imgH="1873295" progId="Excel.Sheet.12">
                  <p:link updateAutomatic="1"/>
                </p:oleObj>
              </mc:Choice>
              <mc:Fallback>
                <p:oleObj name="Worksheet" r:id="rId4" imgW="3048038" imgH="1873295" progId="Excel.Sheet.12">
                  <p:link updateAutomatic="1"/>
                  <p:pic>
                    <p:nvPicPr>
                      <p:cNvPr id="0" name=""/>
                      <p:cNvPicPr/>
                      <p:nvPr/>
                    </p:nvPicPr>
                    <p:blipFill>
                      <a:blip r:embed="rId5"/>
                      <a:stretch>
                        <a:fillRect/>
                      </a:stretch>
                    </p:blipFill>
                    <p:spPr>
                      <a:xfrm>
                        <a:off x="4813551" y="1483294"/>
                        <a:ext cx="3952373" cy="2427919"/>
                      </a:xfrm>
                      <a:prstGeom prst="rect">
                        <a:avLst/>
                      </a:prstGeom>
                    </p:spPr>
                  </p:pic>
                </p:oleObj>
              </mc:Fallback>
            </mc:AlternateContent>
          </a:graphicData>
        </a:graphic>
      </p:graphicFrame>
      <p:graphicFrame>
        <p:nvGraphicFramePr>
          <p:cNvPr id="4" name="Objeto 3">
            <a:extLst>
              <a:ext uri="{FF2B5EF4-FFF2-40B4-BE49-F238E27FC236}">
                <a16:creationId xmlns:a16="http://schemas.microsoft.com/office/drawing/2014/main" id="{95CF0CB0-2083-6B6E-7BBB-5A9FBF2A42D9}"/>
              </a:ext>
            </a:extLst>
          </p:cNvPr>
          <p:cNvGraphicFramePr>
            <a:graphicFrameLocks noChangeAspect="1"/>
          </p:cNvGraphicFramePr>
          <p:nvPr>
            <p:extLst>
              <p:ext uri="{D42A27DB-BD31-4B8C-83A1-F6EECF244321}">
                <p14:modId xmlns:p14="http://schemas.microsoft.com/office/powerpoint/2010/main" val="2070450937"/>
              </p:ext>
            </p:extLst>
          </p:nvPr>
        </p:nvGraphicFramePr>
        <p:xfrm>
          <a:off x="5043488" y="4946650"/>
          <a:ext cx="3492500" cy="420688"/>
        </p:xfrm>
        <a:graphic>
          <a:graphicData uri="http://schemas.openxmlformats.org/presentationml/2006/ole">
            <mc:AlternateContent xmlns:mc="http://schemas.openxmlformats.org/markup-compatibility/2006">
              <mc:Choice xmlns:v="urn:schemas-microsoft-com:vml" Requires="v">
                <p:oleObj name="Worksheet" r:id="rId6" imgW="3492586" imgH="399948" progId="Excel.Sheet.12">
                  <p:link updateAutomatic="1"/>
                </p:oleObj>
              </mc:Choice>
              <mc:Fallback>
                <p:oleObj name="Worksheet" r:id="rId6" imgW="3492586" imgH="399948" progId="Excel.Sheet.12">
                  <p:link updateAutomatic="1"/>
                  <p:pic>
                    <p:nvPicPr>
                      <p:cNvPr id="0" name=""/>
                      <p:cNvPicPr/>
                      <p:nvPr/>
                    </p:nvPicPr>
                    <p:blipFill>
                      <a:blip r:embed="rId7"/>
                      <a:stretch>
                        <a:fillRect/>
                      </a:stretch>
                    </p:blipFill>
                    <p:spPr>
                      <a:xfrm>
                        <a:off x="5043488" y="4946650"/>
                        <a:ext cx="3492500" cy="420688"/>
                      </a:xfrm>
                      <a:prstGeom prst="rect">
                        <a:avLst/>
                      </a:prstGeom>
                    </p:spPr>
                  </p:pic>
                </p:oleObj>
              </mc:Fallback>
            </mc:AlternateContent>
          </a:graphicData>
        </a:graphic>
      </p:graphicFrame>
      <p:graphicFrame>
        <p:nvGraphicFramePr>
          <p:cNvPr id="5" name="Objeto 4">
            <a:extLst>
              <a:ext uri="{FF2B5EF4-FFF2-40B4-BE49-F238E27FC236}">
                <a16:creationId xmlns:a16="http://schemas.microsoft.com/office/drawing/2014/main" id="{1F0BDD6C-7A22-CD74-9998-F7349EB646C3}"/>
              </a:ext>
            </a:extLst>
          </p:cNvPr>
          <p:cNvGraphicFramePr>
            <a:graphicFrameLocks noChangeAspect="1"/>
          </p:cNvGraphicFramePr>
          <p:nvPr>
            <p:extLst>
              <p:ext uri="{D42A27DB-BD31-4B8C-83A1-F6EECF244321}">
                <p14:modId xmlns:p14="http://schemas.microsoft.com/office/powerpoint/2010/main" val="1519549516"/>
              </p:ext>
            </p:extLst>
          </p:nvPr>
        </p:nvGraphicFramePr>
        <p:xfrm>
          <a:off x="354013" y="4495800"/>
          <a:ext cx="3962400" cy="1185863"/>
        </p:xfrm>
        <a:graphic>
          <a:graphicData uri="http://schemas.openxmlformats.org/presentationml/2006/ole">
            <mc:AlternateContent xmlns:mc="http://schemas.openxmlformats.org/markup-compatibility/2006">
              <mc:Choice xmlns:v="urn:schemas-microsoft-com:vml" Requires="v">
                <p:oleObj name="Worksheet" r:id="rId8" imgW="5892841" imgH="1187526" progId="Excel.Sheet.12">
                  <p:link updateAutomatic="1"/>
                </p:oleObj>
              </mc:Choice>
              <mc:Fallback>
                <p:oleObj name="Worksheet" r:id="rId8" imgW="5892841" imgH="1187526" progId="Excel.Sheet.12">
                  <p:link updateAutomatic="1"/>
                  <p:pic>
                    <p:nvPicPr>
                      <p:cNvPr id="0" name=""/>
                      <p:cNvPicPr/>
                      <p:nvPr/>
                    </p:nvPicPr>
                    <p:blipFill>
                      <a:blip r:embed="rId9"/>
                      <a:stretch>
                        <a:fillRect/>
                      </a:stretch>
                    </p:blipFill>
                    <p:spPr>
                      <a:xfrm>
                        <a:off x="354013" y="4495800"/>
                        <a:ext cx="3962400" cy="1185863"/>
                      </a:xfrm>
                      <a:prstGeom prst="rect">
                        <a:avLst/>
                      </a:prstGeom>
                    </p:spPr>
                  </p:pic>
                </p:oleObj>
              </mc:Fallback>
            </mc:AlternateContent>
          </a:graphicData>
        </a:graphic>
      </p:graphicFrame>
    </p:spTree>
    <p:extLst>
      <p:ext uri="{BB962C8B-B14F-4D97-AF65-F5344CB8AC3E}">
        <p14:creationId xmlns:p14="http://schemas.microsoft.com/office/powerpoint/2010/main" val="6897720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ángulo 14">
            <a:extLst>
              <a:ext uri="{FF2B5EF4-FFF2-40B4-BE49-F238E27FC236}">
                <a16:creationId xmlns:a16="http://schemas.microsoft.com/office/drawing/2014/main" id="{7A0F47DC-4D96-5B43-820F-FB760FB0B44B}"/>
              </a:ext>
            </a:extLst>
          </p:cNvPr>
          <p:cNvSpPr/>
          <p:nvPr/>
        </p:nvSpPr>
        <p:spPr>
          <a:xfrm flipV="1">
            <a:off x="119763" y="6257931"/>
            <a:ext cx="8844726" cy="436110"/>
          </a:xfrm>
          <a:prstGeom prst="rect">
            <a:avLst/>
          </a:prstGeom>
          <a:noFill/>
          <a:ln>
            <a:solidFill>
              <a:srgbClr val="0030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solidFill>
                <a:schemeClr val="tx1"/>
              </a:solidFill>
              <a:latin typeface="Bookman Old Style" panose="02050604050505020204" pitchFamily="18" charset="0"/>
            </a:endParaRPr>
          </a:p>
        </p:txBody>
      </p:sp>
      <p:sp>
        <p:nvSpPr>
          <p:cNvPr id="32" name="12 CuadroTexto"/>
          <p:cNvSpPr txBox="1"/>
          <p:nvPr/>
        </p:nvSpPr>
        <p:spPr>
          <a:xfrm>
            <a:off x="128123" y="1065400"/>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Histórico nacional</a:t>
            </a:r>
          </a:p>
        </p:txBody>
      </p:sp>
      <p:sp>
        <p:nvSpPr>
          <p:cNvPr id="37" name="15 CuadroTexto"/>
          <p:cNvSpPr txBox="1">
            <a:spLocks noChangeArrowheads="1"/>
          </p:cNvSpPr>
          <p:nvPr/>
        </p:nvSpPr>
        <p:spPr bwMode="auto">
          <a:xfrm>
            <a:off x="4932040" y="1062045"/>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6986" eaLnBrk="1" hangingPunct="1">
              <a:defRPr/>
            </a:pPr>
            <a:r>
              <a:rPr lang="es-CO" sz="1200" b="1" dirty="0">
                <a:solidFill>
                  <a:srgbClr val="3366CC"/>
                </a:solidFill>
                <a:latin typeface="Bookman Old Style" panose="02050604050505020204" pitchFamily="18" charset="0"/>
                <a:cs typeface="Arial Narrow"/>
              </a:rPr>
              <a:t>Corrido del año</a:t>
            </a:r>
            <a:endParaRPr lang="es-ES" sz="1200" b="1" dirty="0">
              <a:solidFill>
                <a:srgbClr val="3366CC"/>
              </a:solidFill>
              <a:latin typeface="Bookman Old Style" panose="02050604050505020204" pitchFamily="18" charset="0"/>
              <a:cs typeface="Arial Narrow"/>
            </a:endParaRPr>
          </a:p>
        </p:txBody>
      </p:sp>
      <p:sp>
        <p:nvSpPr>
          <p:cNvPr id="38" name="5 CuadroTexto"/>
          <p:cNvSpPr txBox="1"/>
          <p:nvPr/>
        </p:nvSpPr>
        <p:spPr>
          <a:xfrm>
            <a:off x="417250" y="3901591"/>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Total por grupo</a:t>
            </a:r>
          </a:p>
        </p:txBody>
      </p:sp>
      <p:sp>
        <p:nvSpPr>
          <p:cNvPr id="39" name="15 CuadroTexto"/>
          <p:cNvSpPr txBox="1">
            <a:spLocks noChangeArrowheads="1"/>
          </p:cNvSpPr>
          <p:nvPr/>
        </p:nvSpPr>
        <p:spPr bwMode="auto">
          <a:xfrm>
            <a:off x="4729716" y="4464697"/>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456986" eaLnBrk="1" hangingPunct="1">
              <a:defRPr/>
            </a:pPr>
            <a:r>
              <a:rPr lang="es-CO" sz="1200" b="1" dirty="0">
                <a:solidFill>
                  <a:srgbClr val="3366CC"/>
                </a:solidFill>
                <a:latin typeface="Bookman Old Style" panose="02050604050505020204" pitchFamily="18" charset="0"/>
                <a:cs typeface="Arial Narrow"/>
              </a:rPr>
              <a:t>Variación corrido del año</a:t>
            </a:r>
          </a:p>
        </p:txBody>
      </p:sp>
      <p:sp>
        <p:nvSpPr>
          <p:cNvPr id="30" name="2 Marcador de número de diapositiva"/>
          <p:cNvSpPr txBox="1">
            <a:spLocks/>
          </p:cNvSpPr>
          <p:nvPr/>
        </p:nvSpPr>
        <p:spPr bwMode="auto">
          <a:xfrm>
            <a:off x="8244408" y="6304235"/>
            <a:ext cx="67136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ctr" anchorCtr="0" compatLnSpc="1">
            <a:prstTxWarp prst="textNoShape">
              <a:avLst/>
            </a:prstTxWarp>
          </a:bodyPr>
          <a:lstStyle>
            <a:defPPr>
              <a:defRPr lang="es-ES"/>
            </a:defPPr>
            <a:lvl1pPr marL="0" algn="l" defTabSz="457200" rtl="0" eaLnBrk="1" latinLnBrk="0" hangingPunct="1">
              <a:defRPr sz="1800" kern="1200">
                <a:solidFill>
                  <a:schemeClr val="tx1"/>
                </a:solidFill>
                <a:latin typeface="Arial" charset="0"/>
                <a:ea typeface="+mn-ea"/>
                <a:cs typeface="+mn-cs"/>
              </a:defRPr>
            </a:lvl1pPr>
            <a:lvl2pPr marL="666723" indent="-256432" algn="l" defTabSz="457200" rtl="0" eaLnBrk="1" latinLnBrk="0" hangingPunct="1">
              <a:defRPr sz="1800" kern="1200">
                <a:solidFill>
                  <a:schemeClr val="tx1"/>
                </a:solidFill>
                <a:latin typeface="Arial" charset="0"/>
                <a:ea typeface="+mn-ea"/>
                <a:cs typeface="+mn-cs"/>
              </a:defRPr>
            </a:lvl2pPr>
            <a:lvl3pPr marL="1025728" indent="-205146" algn="l" defTabSz="457200" rtl="0" eaLnBrk="1" latinLnBrk="0" hangingPunct="1">
              <a:defRPr sz="1800" kern="1200">
                <a:solidFill>
                  <a:schemeClr val="tx1"/>
                </a:solidFill>
                <a:latin typeface="Arial" charset="0"/>
                <a:ea typeface="+mn-ea"/>
                <a:cs typeface="+mn-cs"/>
              </a:defRPr>
            </a:lvl3pPr>
            <a:lvl4pPr marL="1436019" indent="-205146" algn="l" defTabSz="457200" rtl="0" eaLnBrk="1" latinLnBrk="0" hangingPunct="1">
              <a:defRPr sz="1800" kern="1200">
                <a:solidFill>
                  <a:schemeClr val="tx1"/>
                </a:solidFill>
                <a:latin typeface="Arial" charset="0"/>
                <a:ea typeface="+mn-ea"/>
                <a:cs typeface="+mn-cs"/>
              </a:defRPr>
            </a:lvl4pPr>
            <a:lvl5pPr marL="1846311" indent="-205146" algn="l" defTabSz="457200" rtl="0" eaLnBrk="1" latinLnBrk="0" hangingPunct="1">
              <a:defRPr sz="1800" kern="1200">
                <a:solidFill>
                  <a:schemeClr val="tx1"/>
                </a:solidFill>
                <a:latin typeface="Arial" charset="0"/>
                <a:ea typeface="+mn-ea"/>
                <a:cs typeface="+mn-cs"/>
              </a:defRPr>
            </a:lvl5pPr>
            <a:lvl6pPr marL="2256602"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6pPr>
            <a:lvl7pPr marL="2666893"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7pPr>
            <a:lvl8pPr marL="3077185"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8pPr>
            <a:lvl9pPr marL="3487476"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9pPr>
          </a:lstStyle>
          <a:p>
            <a:pPr algn="r" defTabSz="820583" fontAlgn="base">
              <a:spcBef>
                <a:spcPct val="0"/>
              </a:spcBef>
              <a:spcAft>
                <a:spcPct val="0"/>
              </a:spcAft>
              <a:defRPr/>
            </a:pPr>
            <a:r>
              <a:rPr lang="es-CO" sz="1100" b="1" dirty="0">
                <a:latin typeface="Bookman Old Style" panose="02050604050505020204" pitchFamily="18" charset="0"/>
              </a:rPr>
              <a:t>53</a:t>
            </a:r>
          </a:p>
        </p:txBody>
      </p:sp>
      <p:sp>
        <p:nvSpPr>
          <p:cNvPr id="15" name="1 Marcador de texto"/>
          <p:cNvSpPr txBox="1">
            <a:spLocks/>
          </p:cNvSpPr>
          <p:nvPr/>
        </p:nvSpPr>
        <p:spPr>
          <a:xfrm>
            <a:off x="4644008" y="364371"/>
            <a:ext cx="4464496" cy="616357"/>
          </a:xfrm>
          <a:prstGeom prst="rect">
            <a:avLst/>
          </a:prstGeom>
        </p:spPr>
        <p:txBody>
          <a:bodyPr vert="horz" lIns="91440" tIns="45720" rIns="91440" bIns="45720" rtlCol="0" anchor="ctr"/>
          <a:lstStyle>
            <a:defPPr>
              <a:defRPr lang="es-C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MX" sz="1500" b="1" dirty="0">
                <a:solidFill>
                  <a:srgbClr val="3366CC"/>
                </a:solidFill>
                <a:latin typeface="Bookman Old Style" panose="02050604050505020204" pitchFamily="18" charset="0"/>
              </a:rPr>
              <a:t>D</a:t>
            </a:r>
            <a:r>
              <a:rPr lang="es-CO" sz="1500" b="1" dirty="0">
                <a:solidFill>
                  <a:srgbClr val="3366CC"/>
                </a:solidFill>
                <a:latin typeface="Bookman Old Style" panose="02050604050505020204" pitchFamily="18" charset="0"/>
              </a:rPr>
              <a:t>ESVINCULACIÓN DE MENORES DE EDAD</a:t>
            </a:r>
          </a:p>
        </p:txBody>
      </p:sp>
      <p:sp>
        <p:nvSpPr>
          <p:cNvPr id="16" name="Text Box 4"/>
          <p:cNvSpPr txBox="1">
            <a:spLocks noChangeArrowheads="1"/>
          </p:cNvSpPr>
          <p:nvPr/>
        </p:nvSpPr>
        <p:spPr bwMode="auto">
          <a:xfrm>
            <a:off x="7305898" y="862155"/>
            <a:ext cx="1885741"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r>
              <a:rPr lang="es-ES" altLang="es-CO" sz="700" dirty="0">
                <a:latin typeface="Bookman Old Style" panose="02050604050505020204" pitchFamily="18" charset="0"/>
                <a:cs typeface="Tahoma" pitchFamily="34" charset="0"/>
              </a:rPr>
              <a:t>Cifras preliminares sujetas a variación.</a:t>
            </a:r>
          </a:p>
        </p:txBody>
      </p:sp>
      <p:sp>
        <p:nvSpPr>
          <p:cNvPr id="17" name="Text Box 3"/>
          <p:cNvSpPr txBox="1">
            <a:spLocks noChangeArrowheads="1"/>
          </p:cNvSpPr>
          <p:nvPr/>
        </p:nvSpPr>
        <p:spPr bwMode="auto">
          <a:xfrm>
            <a:off x="97184" y="6296216"/>
            <a:ext cx="8032444" cy="298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just"/>
            <a:r>
              <a:rPr lang="es-MX" altLang="es-CO" sz="700" b="1" dirty="0">
                <a:latin typeface="Bookman Old Style" panose="02050604050505020204" pitchFamily="18" charset="0"/>
                <a:cs typeface="Tahoma" pitchFamily="34" charset="0"/>
              </a:rPr>
              <a:t>DESVINCULACIÓN DE MENORES DE EDAD: </a:t>
            </a:r>
            <a:r>
              <a:rPr lang="es-MX" altLang="es-CO" sz="700" dirty="0">
                <a:latin typeface="Bookman Old Style" panose="02050604050505020204" pitchFamily="18" charset="0"/>
                <a:cs typeface="Tahoma" pitchFamily="34" charset="0"/>
              </a:rPr>
              <a:t>Se refiere a las personas menores de edad que por decisión individual se presentan voluntariamente para abandonar sus actividades como miembros de un grupo armado organizado o al margen de la ley. Incluye los menores de edad que son atendidos mediante la ruta de desvinculación individual del GAHD.</a:t>
            </a:r>
            <a:endParaRPr lang="es-CO" altLang="es-CO" sz="700" dirty="0">
              <a:latin typeface="Bookman Old Style" panose="02050604050505020204" pitchFamily="18" charset="0"/>
              <a:cs typeface="Tahoma" pitchFamily="34" charset="0"/>
            </a:endParaRPr>
          </a:p>
        </p:txBody>
      </p:sp>
      <p:sp>
        <p:nvSpPr>
          <p:cNvPr id="20" name="Text Box 4"/>
          <p:cNvSpPr txBox="1">
            <a:spLocks noChangeArrowheads="1"/>
          </p:cNvSpPr>
          <p:nvPr/>
        </p:nvSpPr>
        <p:spPr bwMode="auto">
          <a:xfrm>
            <a:off x="5004048" y="6046731"/>
            <a:ext cx="3960441"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r"/>
            <a:r>
              <a:rPr lang="es-ES" altLang="es-CO" sz="700" b="1" dirty="0">
                <a:latin typeface="Bookman Old Style" panose="02050604050505020204" pitchFamily="18" charset="0"/>
                <a:cs typeface="Tahoma" pitchFamily="34" charset="0"/>
              </a:rPr>
              <a:t>Fuente:</a:t>
            </a:r>
            <a:r>
              <a:rPr lang="es-MX" altLang="es-CO" sz="700" dirty="0">
                <a:latin typeface="Bookman Old Style" panose="02050604050505020204" pitchFamily="18" charset="0"/>
                <a:cs typeface="Tahoma" pitchFamily="34" charset="0"/>
              </a:rPr>
              <a:t>Grupo de Atención Humanitaria al Desmovilizado (GAHD)</a:t>
            </a:r>
            <a:r>
              <a:rPr lang="es-CO" altLang="es-CO" sz="700" dirty="0">
                <a:latin typeface="Bookman Old Style" panose="02050604050505020204" pitchFamily="18" charset="0"/>
                <a:cs typeface="Tahoma" pitchFamily="34" charset="0"/>
              </a:rPr>
              <a:t>.</a:t>
            </a:r>
            <a:endParaRPr lang="es-ES" altLang="es-CO" sz="700" dirty="0">
              <a:latin typeface="Bookman Old Style" panose="02050604050505020204" pitchFamily="18" charset="0"/>
              <a:cs typeface="Tahoma" pitchFamily="34" charset="0"/>
            </a:endParaRPr>
          </a:p>
        </p:txBody>
      </p:sp>
      <p:graphicFrame>
        <p:nvGraphicFramePr>
          <p:cNvPr id="6" name="Objeto 5">
            <a:extLst>
              <a:ext uri="{FF2B5EF4-FFF2-40B4-BE49-F238E27FC236}">
                <a16:creationId xmlns:a16="http://schemas.microsoft.com/office/drawing/2014/main" id="{B615DA6E-EA3D-788B-01C5-D100D5A7C488}"/>
              </a:ext>
            </a:extLst>
          </p:cNvPr>
          <p:cNvGraphicFramePr>
            <a:graphicFrameLocks noChangeAspect="1"/>
          </p:cNvGraphicFramePr>
          <p:nvPr>
            <p:extLst>
              <p:ext uri="{D42A27DB-BD31-4B8C-83A1-F6EECF244321}">
                <p14:modId xmlns:p14="http://schemas.microsoft.com/office/powerpoint/2010/main" val="1781928228"/>
              </p:ext>
            </p:extLst>
          </p:nvPr>
        </p:nvGraphicFramePr>
        <p:xfrm>
          <a:off x="5257800" y="5035550"/>
          <a:ext cx="3492500" cy="400050"/>
        </p:xfrm>
        <a:graphic>
          <a:graphicData uri="http://schemas.openxmlformats.org/presentationml/2006/ole">
            <mc:AlternateContent xmlns:mc="http://schemas.openxmlformats.org/markup-compatibility/2006">
              <mc:Choice xmlns:v="urn:schemas-microsoft-com:vml" Requires="v">
                <p:oleObj name="Worksheet" r:id="rId2" imgW="3492586" imgH="399948" progId="Excel.Sheet.12">
                  <p:link updateAutomatic="1"/>
                </p:oleObj>
              </mc:Choice>
              <mc:Fallback>
                <p:oleObj name="Worksheet" r:id="rId2" imgW="3492586" imgH="399948" progId="Excel.Sheet.12">
                  <p:link updateAutomatic="1"/>
                  <p:pic>
                    <p:nvPicPr>
                      <p:cNvPr id="0" name=""/>
                      <p:cNvPicPr/>
                      <p:nvPr/>
                    </p:nvPicPr>
                    <p:blipFill>
                      <a:blip r:embed="rId3"/>
                      <a:stretch>
                        <a:fillRect/>
                      </a:stretch>
                    </p:blipFill>
                    <p:spPr>
                      <a:xfrm>
                        <a:off x="5257800" y="5035550"/>
                        <a:ext cx="3492500" cy="400050"/>
                      </a:xfrm>
                      <a:prstGeom prst="rect">
                        <a:avLst/>
                      </a:prstGeom>
                    </p:spPr>
                  </p:pic>
                </p:oleObj>
              </mc:Fallback>
            </mc:AlternateContent>
          </a:graphicData>
        </a:graphic>
      </p:graphicFrame>
      <p:graphicFrame>
        <p:nvGraphicFramePr>
          <p:cNvPr id="7" name="Objeto 6">
            <a:extLst>
              <a:ext uri="{FF2B5EF4-FFF2-40B4-BE49-F238E27FC236}">
                <a16:creationId xmlns:a16="http://schemas.microsoft.com/office/drawing/2014/main" id="{710F83B5-BA34-1AEA-EB37-F1FAB092A501}"/>
              </a:ext>
            </a:extLst>
          </p:cNvPr>
          <p:cNvGraphicFramePr>
            <a:graphicFrameLocks noChangeAspect="1"/>
          </p:cNvGraphicFramePr>
          <p:nvPr>
            <p:extLst>
              <p:ext uri="{D42A27DB-BD31-4B8C-83A1-F6EECF244321}">
                <p14:modId xmlns:p14="http://schemas.microsoft.com/office/powerpoint/2010/main" val="1968652016"/>
              </p:ext>
            </p:extLst>
          </p:nvPr>
        </p:nvGraphicFramePr>
        <p:xfrm>
          <a:off x="251520" y="1371209"/>
          <a:ext cx="4001518" cy="2430859"/>
        </p:xfrm>
        <a:graphic>
          <a:graphicData uri="http://schemas.openxmlformats.org/presentationml/2006/ole">
            <mc:AlternateContent xmlns:mc="http://schemas.openxmlformats.org/markup-compatibility/2006">
              <mc:Choice xmlns:v="urn:schemas-microsoft-com:vml" Requires="v">
                <p:oleObj name="Worksheet" r:id="rId4" imgW="3416183" imgH="1701852" progId="Excel.Sheet.12">
                  <p:link updateAutomatic="1"/>
                </p:oleObj>
              </mc:Choice>
              <mc:Fallback>
                <p:oleObj name="Worksheet" r:id="rId4" imgW="3416183" imgH="1701852" progId="Excel.Sheet.12">
                  <p:link updateAutomatic="1"/>
                  <p:pic>
                    <p:nvPicPr>
                      <p:cNvPr id="0" name=""/>
                      <p:cNvPicPr/>
                      <p:nvPr/>
                    </p:nvPicPr>
                    <p:blipFill>
                      <a:blip r:embed="rId5"/>
                      <a:stretch>
                        <a:fillRect/>
                      </a:stretch>
                    </p:blipFill>
                    <p:spPr>
                      <a:xfrm>
                        <a:off x="251520" y="1371209"/>
                        <a:ext cx="4001518" cy="2430859"/>
                      </a:xfrm>
                      <a:prstGeom prst="rect">
                        <a:avLst/>
                      </a:prstGeom>
                    </p:spPr>
                  </p:pic>
                </p:oleObj>
              </mc:Fallback>
            </mc:AlternateContent>
          </a:graphicData>
        </a:graphic>
      </p:graphicFrame>
      <p:graphicFrame>
        <p:nvGraphicFramePr>
          <p:cNvPr id="8" name="Objeto 7">
            <a:extLst>
              <a:ext uri="{FF2B5EF4-FFF2-40B4-BE49-F238E27FC236}">
                <a16:creationId xmlns:a16="http://schemas.microsoft.com/office/drawing/2014/main" id="{9361A3E8-0094-0BEA-07C3-5EF7B0397DFB}"/>
              </a:ext>
            </a:extLst>
          </p:cNvPr>
          <p:cNvGraphicFramePr>
            <a:graphicFrameLocks noChangeAspect="1"/>
          </p:cNvGraphicFramePr>
          <p:nvPr>
            <p:extLst>
              <p:ext uri="{D42A27DB-BD31-4B8C-83A1-F6EECF244321}">
                <p14:modId xmlns:p14="http://schemas.microsoft.com/office/powerpoint/2010/main" val="2920773873"/>
              </p:ext>
            </p:extLst>
          </p:nvPr>
        </p:nvGraphicFramePr>
        <p:xfrm>
          <a:off x="4855553" y="1329570"/>
          <a:ext cx="4108935" cy="2472498"/>
        </p:xfrm>
        <a:graphic>
          <a:graphicData uri="http://schemas.openxmlformats.org/presentationml/2006/ole">
            <mc:AlternateContent xmlns:mc="http://schemas.openxmlformats.org/markup-compatibility/2006">
              <mc:Choice xmlns:v="urn:schemas-microsoft-com:vml" Requires="v">
                <p:oleObj name="Worksheet" r:id="rId6" imgW="3048038" imgH="1695316" progId="Excel.Sheet.12">
                  <p:link updateAutomatic="1"/>
                </p:oleObj>
              </mc:Choice>
              <mc:Fallback>
                <p:oleObj name="Worksheet" r:id="rId6" imgW="3048038" imgH="1695316" progId="Excel.Sheet.12">
                  <p:link updateAutomatic="1"/>
                  <p:pic>
                    <p:nvPicPr>
                      <p:cNvPr id="0" name=""/>
                      <p:cNvPicPr/>
                      <p:nvPr/>
                    </p:nvPicPr>
                    <p:blipFill>
                      <a:blip r:embed="rId7"/>
                      <a:stretch>
                        <a:fillRect/>
                      </a:stretch>
                    </p:blipFill>
                    <p:spPr>
                      <a:xfrm>
                        <a:off x="4855553" y="1329570"/>
                        <a:ext cx="4108935" cy="2472498"/>
                      </a:xfrm>
                      <a:prstGeom prst="rect">
                        <a:avLst/>
                      </a:prstGeom>
                    </p:spPr>
                  </p:pic>
                </p:oleObj>
              </mc:Fallback>
            </mc:AlternateContent>
          </a:graphicData>
        </a:graphic>
      </p:graphicFrame>
      <p:graphicFrame>
        <p:nvGraphicFramePr>
          <p:cNvPr id="9" name="Objeto 8">
            <a:extLst>
              <a:ext uri="{FF2B5EF4-FFF2-40B4-BE49-F238E27FC236}">
                <a16:creationId xmlns:a16="http://schemas.microsoft.com/office/drawing/2014/main" id="{2E68288B-F9B8-2B29-9A9C-D8F5017C5475}"/>
              </a:ext>
            </a:extLst>
          </p:cNvPr>
          <p:cNvGraphicFramePr>
            <a:graphicFrameLocks noChangeAspect="1"/>
          </p:cNvGraphicFramePr>
          <p:nvPr>
            <p:extLst>
              <p:ext uri="{D42A27DB-BD31-4B8C-83A1-F6EECF244321}">
                <p14:modId xmlns:p14="http://schemas.microsoft.com/office/powerpoint/2010/main" val="1450732108"/>
              </p:ext>
            </p:extLst>
          </p:nvPr>
        </p:nvGraphicFramePr>
        <p:xfrm>
          <a:off x="417250" y="4562475"/>
          <a:ext cx="3997035" cy="1328408"/>
        </p:xfrm>
        <a:graphic>
          <a:graphicData uri="http://schemas.openxmlformats.org/presentationml/2006/ole">
            <mc:AlternateContent xmlns:mc="http://schemas.openxmlformats.org/markup-compatibility/2006">
              <mc:Choice xmlns:v="urn:schemas-microsoft-com:vml" Requires="v">
                <p:oleObj name="Worksheet" r:id="rId8" imgW="5892841" imgH="1187526" progId="Excel.Sheet.12">
                  <p:link updateAutomatic="1"/>
                </p:oleObj>
              </mc:Choice>
              <mc:Fallback>
                <p:oleObj name="Worksheet" r:id="rId8" imgW="5892841" imgH="1187526" progId="Excel.Sheet.12">
                  <p:link updateAutomatic="1"/>
                  <p:pic>
                    <p:nvPicPr>
                      <p:cNvPr id="0" name=""/>
                      <p:cNvPicPr/>
                      <p:nvPr/>
                    </p:nvPicPr>
                    <p:blipFill>
                      <a:blip r:embed="rId9"/>
                      <a:stretch>
                        <a:fillRect/>
                      </a:stretch>
                    </p:blipFill>
                    <p:spPr>
                      <a:xfrm>
                        <a:off x="417250" y="4562475"/>
                        <a:ext cx="3997035" cy="1328408"/>
                      </a:xfrm>
                      <a:prstGeom prst="rect">
                        <a:avLst/>
                      </a:prstGeom>
                    </p:spPr>
                  </p:pic>
                </p:oleObj>
              </mc:Fallback>
            </mc:AlternateContent>
          </a:graphicData>
        </a:graphic>
      </p:graphicFrame>
    </p:spTree>
    <p:extLst>
      <p:ext uri="{BB962C8B-B14F-4D97-AF65-F5344CB8AC3E}">
        <p14:creationId xmlns:p14="http://schemas.microsoft.com/office/powerpoint/2010/main" val="38069626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1"/>
          <p:cNvPicPr>
            <a:picLocks noChangeAspect="1"/>
          </p:cNvPicPr>
          <p:nvPr/>
        </p:nvPicPr>
        <p:blipFill rotWithShape="1">
          <a:blip r:embed="rId2" cstate="print">
            <a:extLst>
              <a:ext uri="{28A0092B-C50C-407E-A947-70E740481C1C}">
                <a14:useLocalDpi xmlns:a14="http://schemas.microsoft.com/office/drawing/2010/main" val="0"/>
              </a:ext>
            </a:extLst>
          </a:blip>
          <a:srcRect l="10047" r="9960" b="12519"/>
          <a:stretch/>
        </p:blipFill>
        <p:spPr>
          <a:xfrm>
            <a:off x="1" y="-87610"/>
            <a:ext cx="9144000" cy="7045002"/>
          </a:xfrm>
          <a:prstGeom prst="rect">
            <a:avLst/>
          </a:prstGeom>
        </p:spPr>
      </p:pic>
      <p:sp>
        <p:nvSpPr>
          <p:cNvPr id="9" name="Rectángulo 14">
            <a:extLst>
              <a:ext uri="{FF2B5EF4-FFF2-40B4-BE49-F238E27FC236}">
                <a16:creationId xmlns:a16="http://schemas.microsoft.com/office/drawing/2014/main" id="{7A0F47DC-4D96-5B43-820F-FB760FB0B44B}"/>
              </a:ext>
            </a:extLst>
          </p:cNvPr>
          <p:cNvSpPr/>
          <p:nvPr/>
        </p:nvSpPr>
        <p:spPr>
          <a:xfrm flipV="1">
            <a:off x="329972" y="-2"/>
            <a:ext cx="3465695" cy="4077073"/>
          </a:xfrm>
          <a:prstGeom prst="rect">
            <a:avLst/>
          </a:prstGeom>
          <a:solidFill>
            <a:srgbClr val="F2AE3C">
              <a:alpha val="6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6" name="3 Marcador de texto"/>
          <p:cNvSpPr txBox="1">
            <a:spLocks/>
          </p:cNvSpPr>
          <p:nvPr/>
        </p:nvSpPr>
        <p:spPr>
          <a:xfrm>
            <a:off x="507253" y="1556792"/>
            <a:ext cx="3288414" cy="183260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es-CO" sz="2500" b="1" dirty="0">
                <a:solidFill>
                  <a:schemeClr val="bg1"/>
                </a:solidFill>
                <a:latin typeface="Montserrat-Regular"/>
                <a:cs typeface="Corbel"/>
              </a:rPr>
              <a:t>RESULTADOS OPERACIONALES DE LA FUERZA PÚBLICA</a:t>
            </a:r>
          </a:p>
        </p:txBody>
      </p:sp>
      <p:sp>
        <p:nvSpPr>
          <p:cNvPr id="27" name="5 Marcador de texto"/>
          <p:cNvSpPr txBox="1">
            <a:spLocks/>
          </p:cNvSpPr>
          <p:nvPr/>
        </p:nvSpPr>
        <p:spPr>
          <a:xfrm>
            <a:off x="507252" y="620688"/>
            <a:ext cx="1112420" cy="86726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es-CO" sz="6000" b="1" dirty="0">
                <a:solidFill>
                  <a:srgbClr val="3366CC"/>
                </a:solidFill>
                <a:latin typeface="Montserrat-Regular"/>
                <a:cs typeface="Corbel"/>
              </a:rPr>
              <a:t>10</a:t>
            </a:r>
          </a:p>
        </p:txBody>
      </p:sp>
      <p:cxnSp>
        <p:nvCxnSpPr>
          <p:cNvPr id="5" name="Conector recto 4"/>
          <p:cNvCxnSpPr/>
          <p:nvPr/>
        </p:nvCxnSpPr>
        <p:spPr>
          <a:xfrm>
            <a:off x="507253" y="3389396"/>
            <a:ext cx="30566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Imagen 2">
            <a:extLst>
              <a:ext uri="{FF2B5EF4-FFF2-40B4-BE49-F238E27FC236}">
                <a16:creationId xmlns:a16="http://schemas.microsoft.com/office/drawing/2014/main" id="{6973C45B-59A9-0F78-2917-35D20E100C08}"/>
              </a:ext>
            </a:extLst>
          </p:cNvPr>
          <p:cNvPicPr>
            <a:picLocks noChangeAspect="1"/>
          </p:cNvPicPr>
          <p:nvPr/>
        </p:nvPicPr>
        <p:blipFill rotWithShape="1">
          <a:blip r:embed="rId3">
            <a:extLst>
              <a:ext uri="{28A0092B-C50C-407E-A947-70E740481C1C}">
                <a14:useLocalDpi xmlns:a14="http://schemas.microsoft.com/office/drawing/2010/main" val="0"/>
              </a:ext>
            </a:extLst>
          </a:blip>
          <a:srcRect l="1153" t="2110" r="83288" b="87286"/>
          <a:stretch/>
        </p:blipFill>
        <p:spPr>
          <a:xfrm>
            <a:off x="514004" y="-6331"/>
            <a:ext cx="1668207" cy="698568"/>
          </a:xfrm>
          <a:prstGeom prst="rect">
            <a:avLst/>
          </a:prstGeom>
        </p:spPr>
      </p:pic>
      <p:pic>
        <p:nvPicPr>
          <p:cNvPr id="4" name="Imagen 3" descr="Forma&#10;&#10;Descripción generada automáticamente con confianza media">
            <a:extLst>
              <a:ext uri="{FF2B5EF4-FFF2-40B4-BE49-F238E27FC236}">
                <a16:creationId xmlns:a16="http://schemas.microsoft.com/office/drawing/2014/main" id="{F70674E2-3B4A-32B5-B294-F9EB32428C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9628" y="143756"/>
            <a:ext cx="1374260" cy="475621"/>
          </a:xfrm>
          <a:prstGeom prst="rect">
            <a:avLst/>
          </a:prstGeom>
        </p:spPr>
      </p:pic>
    </p:spTree>
    <p:extLst>
      <p:ext uri="{BB962C8B-B14F-4D97-AF65-F5344CB8AC3E}">
        <p14:creationId xmlns:p14="http://schemas.microsoft.com/office/powerpoint/2010/main" val="30877070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Objeto"/>
          <p:cNvGraphicFramePr>
            <a:graphicFrameLocks noChangeAspect="1"/>
          </p:cNvGraphicFramePr>
          <p:nvPr>
            <p:extLst>
              <p:ext uri="{D42A27DB-BD31-4B8C-83A1-F6EECF244321}">
                <p14:modId xmlns:p14="http://schemas.microsoft.com/office/powerpoint/2010/main" val="879523060"/>
              </p:ext>
            </p:extLst>
          </p:nvPr>
        </p:nvGraphicFramePr>
        <p:xfrm>
          <a:off x="167376" y="3898246"/>
          <a:ext cx="4116591" cy="2411074"/>
        </p:xfrm>
        <a:graphic>
          <a:graphicData uri="http://schemas.openxmlformats.org/presentationml/2006/ole">
            <mc:AlternateContent xmlns:mc="http://schemas.openxmlformats.org/markup-compatibility/2006">
              <mc:Choice xmlns:v="urn:schemas-microsoft-com:vml" Requires="v">
                <p:oleObj name="Worksheet" r:id="rId2" imgW="4254596" imgH="1746096" progId="Excel.Sheet.12">
                  <p:link updateAutomatic="1"/>
                </p:oleObj>
              </mc:Choice>
              <mc:Fallback>
                <p:oleObj name="Worksheet" r:id="rId2" imgW="4254596" imgH="1746096" progId="Excel.Sheet.12">
                  <p:link updateAutomatic="1"/>
                  <p:pic>
                    <p:nvPicPr>
                      <p:cNvPr id="6" name="5 Objeto"/>
                      <p:cNvPicPr/>
                      <p:nvPr/>
                    </p:nvPicPr>
                    <p:blipFill>
                      <a:blip r:embed="rId3"/>
                      <a:stretch>
                        <a:fillRect/>
                      </a:stretch>
                    </p:blipFill>
                    <p:spPr>
                      <a:xfrm>
                        <a:off x="167376" y="3898246"/>
                        <a:ext cx="4116591" cy="2411074"/>
                      </a:xfrm>
                      <a:prstGeom prst="rect">
                        <a:avLst/>
                      </a:prstGeom>
                    </p:spPr>
                  </p:pic>
                </p:oleObj>
              </mc:Fallback>
            </mc:AlternateContent>
          </a:graphicData>
        </a:graphic>
      </p:graphicFrame>
      <p:sp>
        <p:nvSpPr>
          <p:cNvPr id="18" name="Rectángulo 14">
            <a:extLst>
              <a:ext uri="{FF2B5EF4-FFF2-40B4-BE49-F238E27FC236}">
                <a16:creationId xmlns:a16="http://schemas.microsoft.com/office/drawing/2014/main" id="{7A0F47DC-4D96-5B43-820F-FB760FB0B44B}"/>
              </a:ext>
            </a:extLst>
          </p:cNvPr>
          <p:cNvSpPr/>
          <p:nvPr/>
        </p:nvSpPr>
        <p:spPr>
          <a:xfrm flipV="1">
            <a:off x="119763" y="6257931"/>
            <a:ext cx="8844726" cy="436110"/>
          </a:xfrm>
          <a:prstGeom prst="rect">
            <a:avLst/>
          </a:prstGeom>
          <a:noFill/>
          <a:ln>
            <a:solidFill>
              <a:srgbClr val="0030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solidFill>
                <a:schemeClr val="tx1"/>
              </a:solidFill>
              <a:latin typeface="Bookman Old Style" panose="02050604050505020204" pitchFamily="18" charset="0"/>
            </a:endParaRPr>
          </a:p>
        </p:txBody>
      </p:sp>
      <p:sp>
        <p:nvSpPr>
          <p:cNvPr id="32" name="12 CuadroTexto"/>
          <p:cNvSpPr txBox="1"/>
          <p:nvPr/>
        </p:nvSpPr>
        <p:spPr>
          <a:xfrm>
            <a:off x="128123" y="1065400"/>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Histórico nacional</a:t>
            </a:r>
          </a:p>
        </p:txBody>
      </p:sp>
      <p:sp>
        <p:nvSpPr>
          <p:cNvPr id="37" name="15 CuadroTexto"/>
          <p:cNvSpPr txBox="1">
            <a:spLocks noChangeArrowheads="1"/>
          </p:cNvSpPr>
          <p:nvPr/>
        </p:nvSpPr>
        <p:spPr bwMode="auto">
          <a:xfrm>
            <a:off x="4932040" y="1062045"/>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6986" eaLnBrk="1" hangingPunct="1">
              <a:defRPr/>
            </a:pPr>
            <a:r>
              <a:rPr lang="es-CO" sz="1200" b="1" dirty="0">
                <a:solidFill>
                  <a:srgbClr val="3366CC"/>
                </a:solidFill>
                <a:latin typeface="Bookman Old Style" panose="02050604050505020204" pitchFamily="18" charset="0"/>
                <a:cs typeface="Arial Narrow"/>
              </a:rPr>
              <a:t>Corrido del año</a:t>
            </a:r>
            <a:endParaRPr lang="es-ES" sz="1200" b="1" dirty="0">
              <a:solidFill>
                <a:srgbClr val="3366CC"/>
              </a:solidFill>
              <a:latin typeface="Bookman Old Style" panose="02050604050505020204" pitchFamily="18" charset="0"/>
              <a:cs typeface="Arial Narrow"/>
            </a:endParaRPr>
          </a:p>
        </p:txBody>
      </p:sp>
      <p:sp>
        <p:nvSpPr>
          <p:cNvPr id="39" name="15 CuadroTexto"/>
          <p:cNvSpPr txBox="1">
            <a:spLocks noChangeArrowheads="1"/>
          </p:cNvSpPr>
          <p:nvPr/>
        </p:nvSpPr>
        <p:spPr bwMode="auto">
          <a:xfrm>
            <a:off x="4729716" y="4385611"/>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456986" eaLnBrk="1" hangingPunct="1">
              <a:defRPr/>
            </a:pPr>
            <a:r>
              <a:rPr lang="es-CO" sz="1200" b="1" dirty="0">
                <a:solidFill>
                  <a:srgbClr val="3366CC"/>
                </a:solidFill>
                <a:latin typeface="Bookman Old Style" panose="02050604050505020204" pitchFamily="18" charset="0"/>
                <a:cs typeface="Arial Narrow"/>
              </a:rPr>
              <a:t>Variación corrido del año</a:t>
            </a:r>
          </a:p>
        </p:txBody>
      </p:sp>
      <p:sp>
        <p:nvSpPr>
          <p:cNvPr id="46" name="Text Box 4"/>
          <p:cNvSpPr txBox="1">
            <a:spLocks noChangeArrowheads="1"/>
          </p:cNvSpPr>
          <p:nvPr/>
        </p:nvSpPr>
        <p:spPr bwMode="auto">
          <a:xfrm>
            <a:off x="7532398" y="6046731"/>
            <a:ext cx="1432091" cy="20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r"/>
            <a:r>
              <a:rPr lang="es-ES" altLang="es-CO" sz="800" b="1" dirty="0">
                <a:latin typeface="Bookman Old Style" panose="02050604050505020204" pitchFamily="18" charset="0"/>
                <a:cs typeface="Tahoma" pitchFamily="34" charset="0"/>
              </a:rPr>
              <a:t>Fuente: </a:t>
            </a:r>
            <a:r>
              <a:rPr lang="es-CO" altLang="es-CO" sz="800" dirty="0">
                <a:latin typeface="Bookman Old Style" panose="02050604050505020204" pitchFamily="18" charset="0"/>
                <a:cs typeface="Tahoma" pitchFamily="34" charset="0"/>
              </a:rPr>
              <a:t>Policía Nacional.</a:t>
            </a:r>
          </a:p>
        </p:txBody>
      </p:sp>
      <p:sp>
        <p:nvSpPr>
          <p:cNvPr id="30" name="2 Marcador de número de diapositiva"/>
          <p:cNvSpPr txBox="1">
            <a:spLocks/>
          </p:cNvSpPr>
          <p:nvPr/>
        </p:nvSpPr>
        <p:spPr bwMode="auto">
          <a:xfrm>
            <a:off x="8244408" y="6304235"/>
            <a:ext cx="67136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ctr" anchorCtr="0" compatLnSpc="1">
            <a:prstTxWarp prst="textNoShape">
              <a:avLst/>
            </a:prstTxWarp>
          </a:bodyPr>
          <a:lstStyle>
            <a:defPPr>
              <a:defRPr lang="es-ES"/>
            </a:defPPr>
            <a:lvl1pPr marL="0" algn="l" defTabSz="457200" rtl="0" eaLnBrk="1" latinLnBrk="0" hangingPunct="1">
              <a:defRPr sz="1800" kern="1200">
                <a:solidFill>
                  <a:schemeClr val="tx1"/>
                </a:solidFill>
                <a:latin typeface="Arial" charset="0"/>
                <a:ea typeface="+mn-ea"/>
                <a:cs typeface="+mn-cs"/>
              </a:defRPr>
            </a:lvl1pPr>
            <a:lvl2pPr marL="666723" indent="-256432" algn="l" defTabSz="457200" rtl="0" eaLnBrk="1" latinLnBrk="0" hangingPunct="1">
              <a:defRPr sz="1800" kern="1200">
                <a:solidFill>
                  <a:schemeClr val="tx1"/>
                </a:solidFill>
                <a:latin typeface="Arial" charset="0"/>
                <a:ea typeface="+mn-ea"/>
                <a:cs typeface="+mn-cs"/>
              </a:defRPr>
            </a:lvl2pPr>
            <a:lvl3pPr marL="1025728" indent="-205146" algn="l" defTabSz="457200" rtl="0" eaLnBrk="1" latinLnBrk="0" hangingPunct="1">
              <a:defRPr sz="1800" kern="1200">
                <a:solidFill>
                  <a:schemeClr val="tx1"/>
                </a:solidFill>
                <a:latin typeface="Arial" charset="0"/>
                <a:ea typeface="+mn-ea"/>
                <a:cs typeface="+mn-cs"/>
              </a:defRPr>
            </a:lvl3pPr>
            <a:lvl4pPr marL="1436019" indent="-205146" algn="l" defTabSz="457200" rtl="0" eaLnBrk="1" latinLnBrk="0" hangingPunct="1">
              <a:defRPr sz="1800" kern="1200">
                <a:solidFill>
                  <a:schemeClr val="tx1"/>
                </a:solidFill>
                <a:latin typeface="Arial" charset="0"/>
                <a:ea typeface="+mn-ea"/>
                <a:cs typeface="+mn-cs"/>
              </a:defRPr>
            </a:lvl4pPr>
            <a:lvl5pPr marL="1846311" indent="-205146" algn="l" defTabSz="457200" rtl="0" eaLnBrk="1" latinLnBrk="0" hangingPunct="1">
              <a:defRPr sz="1800" kern="1200">
                <a:solidFill>
                  <a:schemeClr val="tx1"/>
                </a:solidFill>
                <a:latin typeface="Arial" charset="0"/>
                <a:ea typeface="+mn-ea"/>
                <a:cs typeface="+mn-cs"/>
              </a:defRPr>
            </a:lvl5pPr>
            <a:lvl6pPr marL="2256602"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6pPr>
            <a:lvl7pPr marL="2666893"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7pPr>
            <a:lvl8pPr marL="3077185"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8pPr>
            <a:lvl9pPr marL="3487476"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9pPr>
          </a:lstStyle>
          <a:p>
            <a:pPr algn="r" defTabSz="820583" fontAlgn="base">
              <a:spcBef>
                <a:spcPct val="0"/>
              </a:spcBef>
              <a:spcAft>
                <a:spcPct val="0"/>
              </a:spcAft>
              <a:defRPr/>
            </a:pPr>
            <a:r>
              <a:rPr lang="es-CO" sz="1100" b="1" dirty="0">
                <a:latin typeface="Bookman Old Style" panose="02050604050505020204" pitchFamily="18" charset="0"/>
              </a:rPr>
              <a:t>55</a:t>
            </a:r>
          </a:p>
        </p:txBody>
      </p:sp>
      <p:sp>
        <p:nvSpPr>
          <p:cNvPr id="15" name="1 Marcador de texto"/>
          <p:cNvSpPr txBox="1">
            <a:spLocks/>
          </p:cNvSpPr>
          <p:nvPr/>
        </p:nvSpPr>
        <p:spPr>
          <a:xfrm>
            <a:off x="5277976" y="292363"/>
            <a:ext cx="3830528" cy="616357"/>
          </a:xfrm>
          <a:prstGeom prst="rect">
            <a:avLst/>
          </a:prstGeom>
        </p:spPr>
        <p:txBody>
          <a:bodyPr vert="horz" lIns="91440" tIns="45720" rIns="91440" bIns="45720" rtlCol="0" anchor="ctr"/>
          <a:lstStyle>
            <a:defPPr>
              <a:defRPr lang="es-C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CO" sz="1600" b="1" dirty="0">
                <a:solidFill>
                  <a:srgbClr val="3366CC"/>
                </a:solidFill>
                <a:latin typeface="Bookman Old Style" panose="02050604050505020204" pitchFamily="18" charset="0"/>
              </a:rPr>
              <a:t>MINAS INTERVENIDAS</a:t>
            </a:r>
          </a:p>
        </p:txBody>
      </p:sp>
      <p:sp>
        <p:nvSpPr>
          <p:cNvPr id="16" name="Text Box 4"/>
          <p:cNvSpPr txBox="1">
            <a:spLocks noChangeArrowheads="1"/>
          </p:cNvSpPr>
          <p:nvPr/>
        </p:nvSpPr>
        <p:spPr bwMode="auto">
          <a:xfrm>
            <a:off x="7305898" y="692696"/>
            <a:ext cx="1885741"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r>
              <a:rPr lang="es-ES" altLang="es-CO" sz="700" dirty="0">
                <a:latin typeface="Bookman Old Style" panose="02050604050505020204" pitchFamily="18" charset="0"/>
                <a:cs typeface="Tahoma" pitchFamily="34" charset="0"/>
              </a:rPr>
              <a:t>Cifras preliminares sujetas a variación.</a:t>
            </a:r>
          </a:p>
        </p:txBody>
      </p:sp>
      <p:sp>
        <p:nvSpPr>
          <p:cNvPr id="17" name="Text Box 3"/>
          <p:cNvSpPr txBox="1">
            <a:spLocks noChangeArrowheads="1"/>
          </p:cNvSpPr>
          <p:nvPr/>
        </p:nvSpPr>
        <p:spPr bwMode="auto">
          <a:xfrm>
            <a:off x="139957" y="6309320"/>
            <a:ext cx="8104452" cy="32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just"/>
            <a:r>
              <a:rPr lang="es-CO" altLang="es-CO" sz="800" b="1" dirty="0">
                <a:latin typeface="Bookman Old Style" panose="02050604050505020204" pitchFamily="18" charset="0"/>
                <a:cs typeface="Tahoma" pitchFamily="34" charset="0"/>
              </a:rPr>
              <a:t>Minas Intervenidas: </a:t>
            </a:r>
            <a:r>
              <a:rPr lang="es-CO" altLang="es-CO" sz="800" dirty="0">
                <a:latin typeface="Bookman Old Style" panose="02050604050505020204" pitchFamily="18" charset="0"/>
                <a:cs typeface="Tahoma" pitchFamily="34" charset="0"/>
              </a:rPr>
              <a:t>Son operativos de control que realiza la Policía Nacional a las actividades relacionadas con extracción ilícita minerales que no se encuentre regularizada por la ley. </a:t>
            </a:r>
          </a:p>
        </p:txBody>
      </p:sp>
      <p:sp>
        <p:nvSpPr>
          <p:cNvPr id="38" name="5 CuadroTexto"/>
          <p:cNvSpPr txBox="1"/>
          <p:nvPr/>
        </p:nvSpPr>
        <p:spPr>
          <a:xfrm>
            <a:off x="117418" y="3749229"/>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Comparativo mensual</a:t>
            </a:r>
          </a:p>
        </p:txBody>
      </p:sp>
      <p:graphicFrame>
        <p:nvGraphicFramePr>
          <p:cNvPr id="3" name="2 Objeto"/>
          <p:cNvGraphicFramePr>
            <a:graphicFrameLocks noChangeAspect="1"/>
          </p:cNvGraphicFramePr>
          <p:nvPr>
            <p:extLst>
              <p:ext uri="{D42A27DB-BD31-4B8C-83A1-F6EECF244321}">
                <p14:modId xmlns:p14="http://schemas.microsoft.com/office/powerpoint/2010/main" val="1178494808"/>
              </p:ext>
            </p:extLst>
          </p:nvPr>
        </p:nvGraphicFramePr>
        <p:xfrm>
          <a:off x="251520" y="1329570"/>
          <a:ext cx="4032448" cy="2419659"/>
        </p:xfrm>
        <a:graphic>
          <a:graphicData uri="http://schemas.openxmlformats.org/presentationml/2006/ole">
            <mc:AlternateContent xmlns:mc="http://schemas.openxmlformats.org/markup-compatibility/2006">
              <mc:Choice xmlns:v="urn:schemas-microsoft-com:vml" Requires="v">
                <p:oleObj name="Worksheet" r:id="rId4" imgW="3416183" imgH="1739811" progId="Excel.Sheet.12">
                  <p:link updateAutomatic="1"/>
                </p:oleObj>
              </mc:Choice>
              <mc:Fallback>
                <p:oleObj name="Worksheet" r:id="rId4" imgW="3416183" imgH="1739811" progId="Excel.Sheet.12">
                  <p:link updateAutomatic="1"/>
                  <p:pic>
                    <p:nvPicPr>
                      <p:cNvPr id="3" name="2 Objeto"/>
                      <p:cNvPicPr/>
                      <p:nvPr/>
                    </p:nvPicPr>
                    <p:blipFill>
                      <a:blip r:embed="rId5"/>
                      <a:stretch>
                        <a:fillRect/>
                      </a:stretch>
                    </p:blipFill>
                    <p:spPr>
                      <a:xfrm>
                        <a:off x="251520" y="1329570"/>
                        <a:ext cx="4032448" cy="2419659"/>
                      </a:xfrm>
                      <a:prstGeom prst="rect">
                        <a:avLst/>
                      </a:prstGeom>
                    </p:spPr>
                  </p:pic>
                </p:oleObj>
              </mc:Fallback>
            </mc:AlternateContent>
          </a:graphicData>
        </a:graphic>
      </p:graphicFrame>
      <p:graphicFrame>
        <p:nvGraphicFramePr>
          <p:cNvPr id="5" name="4 Objeto"/>
          <p:cNvGraphicFramePr>
            <a:graphicFrameLocks noChangeAspect="1"/>
          </p:cNvGraphicFramePr>
          <p:nvPr>
            <p:extLst>
              <p:ext uri="{D42A27DB-BD31-4B8C-83A1-F6EECF244321}">
                <p14:modId xmlns:p14="http://schemas.microsoft.com/office/powerpoint/2010/main" val="851763927"/>
              </p:ext>
            </p:extLst>
          </p:nvPr>
        </p:nvGraphicFramePr>
        <p:xfrm>
          <a:off x="4860032" y="1329570"/>
          <a:ext cx="4032448" cy="2419659"/>
        </p:xfrm>
        <a:graphic>
          <a:graphicData uri="http://schemas.openxmlformats.org/presentationml/2006/ole">
            <mc:AlternateContent xmlns:mc="http://schemas.openxmlformats.org/markup-compatibility/2006">
              <mc:Choice xmlns:v="urn:schemas-microsoft-com:vml" Requires="v">
                <p:oleObj name="Worksheet" r:id="rId6" imgW="3048038" imgH="1739811" progId="Excel.Sheet.12">
                  <p:link updateAutomatic="1"/>
                </p:oleObj>
              </mc:Choice>
              <mc:Fallback>
                <p:oleObj name="Worksheet" r:id="rId6" imgW="3048038" imgH="1739811" progId="Excel.Sheet.12">
                  <p:link updateAutomatic="1"/>
                  <p:pic>
                    <p:nvPicPr>
                      <p:cNvPr id="5" name="4 Objeto"/>
                      <p:cNvPicPr/>
                      <p:nvPr/>
                    </p:nvPicPr>
                    <p:blipFill>
                      <a:blip r:embed="rId7"/>
                      <a:stretch>
                        <a:fillRect/>
                      </a:stretch>
                    </p:blipFill>
                    <p:spPr>
                      <a:xfrm>
                        <a:off x="4860032" y="1329570"/>
                        <a:ext cx="4032448" cy="2419659"/>
                      </a:xfrm>
                      <a:prstGeom prst="rect">
                        <a:avLst/>
                      </a:prstGeom>
                    </p:spPr>
                  </p:pic>
                </p:oleObj>
              </mc:Fallback>
            </mc:AlternateContent>
          </a:graphicData>
        </a:graphic>
      </p:graphicFrame>
      <p:graphicFrame>
        <p:nvGraphicFramePr>
          <p:cNvPr id="2" name="Objeto 1">
            <a:extLst>
              <a:ext uri="{FF2B5EF4-FFF2-40B4-BE49-F238E27FC236}">
                <a16:creationId xmlns:a16="http://schemas.microsoft.com/office/drawing/2014/main" id="{13EC1754-C4A4-4AA9-0A05-F93728E5BDF9}"/>
              </a:ext>
            </a:extLst>
          </p:cNvPr>
          <p:cNvGraphicFramePr>
            <a:graphicFrameLocks noChangeAspect="1"/>
          </p:cNvGraphicFramePr>
          <p:nvPr>
            <p:extLst>
              <p:ext uri="{D42A27DB-BD31-4B8C-83A1-F6EECF244321}">
                <p14:modId xmlns:p14="http://schemas.microsoft.com/office/powerpoint/2010/main" val="3209309043"/>
              </p:ext>
            </p:extLst>
          </p:nvPr>
        </p:nvGraphicFramePr>
        <p:xfrm>
          <a:off x="5162550" y="4829175"/>
          <a:ext cx="3492500" cy="400050"/>
        </p:xfrm>
        <a:graphic>
          <a:graphicData uri="http://schemas.openxmlformats.org/presentationml/2006/ole">
            <mc:AlternateContent xmlns:mc="http://schemas.openxmlformats.org/markup-compatibility/2006">
              <mc:Choice xmlns:v="urn:schemas-microsoft-com:vml" Requires="v">
                <p:oleObj name="Worksheet" r:id="rId8" imgW="3492586" imgH="399948" progId="Excel.Sheet.12">
                  <p:link updateAutomatic="1"/>
                </p:oleObj>
              </mc:Choice>
              <mc:Fallback>
                <p:oleObj name="Worksheet" r:id="rId8" imgW="3492586" imgH="399948" progId="Excel.Sheet.12">
                  <p:link updateAutomatic="1"/>
                  <p:pic>
                    <p:nvPicPr>
                      <p:cNvPr id="0" name=""/>
                      <p:cNvPicPr/>
                      <p:nvPr/>
                    </p:nvPicPr>
                    <p:blipFill>
                      <a:blip r:embed="rId9"/>
                      <a:stretch>
                        <a:fillRect/>
                      </a:stretch>
                    </p:blipFill>
                    <p:spPr>
                      <a:xfrm>
                        <a:off x="5162550" y="4829175"/>
                        <a:ext cx="3492500" cy="400050"/>
                      </a:xfrm>
                      <a:prstGeom prst="rect">
                        <a:avLst/>
                      </a:prstGeom>
                    </p:spPr>
                  </p:pic>
                </p:oleObj>
              </mc:Fallback>
            </mc:AlternateContent>
          </a:graphicData>
        </a:graphic>
      </p:graphicFrame>
    </p:spTree>
    <p:extLst>
      <p:ext uri="{BB962C8B-B14F-4D97-AF65-F5344CB8AC3E}">
        <p14:creationId xmlns:p14="http://schemas.microsoft.com/office/powerpoint/2010/main" val="16699934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ChangeAspect="1"/>
          </p:cNvGraphicFramePr>
          <p:nvPr>
            <p:extLst>
              <p:ext uri="{D42A27DB-BD31-4B8C-83A1-F6EECF244321}">
                <p14:modId xmlns:p14="http://schemas.microsoft.com/office/powerpoint/2010/main" val="4221879758"/>
              </p:ext>
            </p:extLst>
          </p:nvPr>
        </p:nvGraphicFramePr>
        <p:xfrm>
          <a:off x="224574" y="3774794"/>
          <a:ext cx="4059394" cy="2464300"/>
        </p:xfrm>
        <a:graphic>
          <a:graphicData uri="http://schemas.openxmlformats.org/presentationml/2006/ole">
            <mc:AlternateContent xmlns:mc="http://schemas.openxmlformats.org/markup-compatibility/2006">
              <mc:Choice xmlns:v="urn:schemas-microsoft-com:vml" Requires="v">
                <p:oleObj name="Worksheet" r:id="rId2" imgW="4254596" imgH="1746096" progId="Excel.Sheet.12">
                  <p:link updateAutomatic="1"/>
                </p:oleObj>
              </mc:Choice>
              <mc:Fallback>
                <p:oleObj name="Worksheet" r:id="rId2" imgW="4254596" imgH="1746096" progId="Excel.Sheet.12">
                  <p:link updateAutomatic="1"/>
                  <p:pic>
                    <p:nvPicPr>
                      <p:cNvPr id="5" name="4 Objeto"/>
                      <p:cNvPicPr/>
                      <p:nvPr/>
                    </p:nvPicPr>
                    <p:blipFill>
                      <a:blip r:embed="rId3"/>
                      <a:stretch>
                        <a:fillRect/>
                      </a:stretch>
                    </p:blipFill>
                    <p:spPr>
                      <a:xfrm>
                        <a:off x="224574" y="3774794"/>
                        <a:ext cx="4059394" cy="2464300"/>
                      </a:xfrm>
                      <a:prstGeom prst="rect">
                        <a:avLst/>
                      </a:prstGeom>
                    </p:spPr>
                  </p:pic>
                </p:oleObj>
              </mc:Fallback>
            </mc:AlternateContent>
          </a:graphicData>
        </a:graphic>
      </p:graphicFrame>
      <p:graphicFrame>
        <p:nvGraphicFramePr>
          <p:cNvPr id="2" name="1 Objeto"/>
          <p:cNvGraphicFramePr>
            <a:graphicFrameLocks noChangeAspect="1"/>
          </p:cNvGraphicFramePr>
          <p:nvPr>
            <p:extLst>
              <p:ext uri="{D42A27DB-BD31-4B8C-83A1-F6EECF244321}">
                <p14:modId xmlns:p14="http://schemas.microsoft.com/office/powerpoint/2010/main" val="3975817431"/>
              </p:ext>
            </p:extLst>
          </p:nvPr>
        </p:nvGraphicFramePr>
        <p:xfrm>
          <a:off x="217372" y="1252733"/>
          <a:ext cx="3994589" cy="2464300"/>
        </p:xfrm>
        <a:graphic>
          <a:graphicData uri="http://schemas.openxmlformats.org/presentationml/2006/ole">
            <mc:AlternateContent xmlns:mc="http://schemas.openxmlformats.org/markup-compatibility/2006">
              <mc:Choice xmlns:v="urn:schemas-microsoft-com:vml" Requires="v">
                <p:oleObj name="Worksheet" r:id="rId4" imgW="3416183" imgH="1739811" progId="Excel.Sheet.12">
                  <p:link updateAutomatic="1"/>
                </p:oleObj>
              </mc:Choice>
              <mc:Fallback>
                <p:oleObj name="Worksheet" r:id="rId4" imgW="3416183" imgH="1739811" progId="Excel.Sheet.12">
                  <p:link updateAutomatic="1"/>
                  <p:pic>
                    <p:nvPicPr>
                      <p:cNvPr id="2" name="1 Objeto"/>
                      <p:cNvPicPr/>
                      <p:nvPr/>
                    </p:nvPicPr>
                    <p:blipFill>
                      <a:blip r:embed="rId5"/>
                      <a:stretch>
                        <a:fillRect/>
                      </a:stretch>
                    </p:blipFill>
                    <p:spPr>
                      <a:xfrm>
                        <a:off x="217372" y="1252733"/>
                        <a:ext cx="3994589" cy="2464300"/>
                      </a:xfrm>
                      <a:prstGeom prst="rect">
                        <a:avLst/>
                      </a:prstGeom>
                    </p:spPr>
                  </p:pic>
                </p:oleObj>
              </mc:Fallback>
            </mc:AlternateContent>
          </a:graphicData>
        </a:graphic>
      </p:graphicFrame>
      <p:sp>
        <p:nvSpPr>
          <p:cNvPr id="18" name="Rectángulo 14">
            <a:extLst>
              <a:ext uri="{FF2B5EF4-FFF2-40B4-BE49-F238E27FC236}">
                <a16:creationId xmlns:a16="http://schemas.microsoft.com/office/drawing/2014/main" id="{7A0F47DC-4D96-5B43-820F-FB760FB0B44B}"/>
              </a:ext>
            </a:extLst>
          </p:cNvPr>
          <p:cNvSpPr/>
          <p:nvPr/>
        </p:nvSpPr>
        <p:spPr>
          <a:xfrm flipV="1">
            <a:off x="119763" y="6257931"/>
            <a:ext cx="8844726" cy="436110"/>
          </a:xfrm>
          <a:prstGeom prst="rect">
            <a:avLst/>
          </a:prstGeom>
          <a:noFill/>
          <a:ln>
            <a:solidFill>
              <a:srgbClr val="0030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solidFill>
                <a:schemeClr val="tx1"/>
              </a:solidFill>
              <a:latin typeface="Bookman Old Style" panose="02050604050505020204" pitchFamily="18" charset="0"/>
            </a:endParaRPr>
          </a:p>
        </p:txBody>
      </p:sp>
      <p:sp>
        <p:nvSpPr>
          <p:cNvPr id="32" name="12 CuadroTexto"/>
          <p:cNvSpPr txBox="1"/>
          <p:nvPr/>
        </p:nvSpPr>
        <p:spPr>
          <a:xfrm>
            <a:off x="128123" y="1065400"/>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Histórico nacional</a:t>
            </a:r>
          </a:p>
        </p:txBody>
      </p:sp>
      <p:sp>
        <p:nvSpPr>
          <p:cNvPr id="37" name="15 CuadroTexto"/>
          <p:cNvSpPr txBox="1">
            <a:spLocks noChangeArrowheads="1"/>
          </p:cNvSpPr>
          <p:nvPr/>
        </p:nvSpPr>
        <p:spPr bwMode="auto">
          <a:xfrm>
            <a:off x="4932040" y="1062045"/>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6986" eaLnBrk="1" hangingPunct="1">
              <a:defRPr/>
            </a:pPr>
            <a:r>
              <a:rPr lang="es-CO" sz="1200" b="1" dirty="0">
                <a:solidFill>
                  <a:srgbClr val="3366CC"/>
                </a:solidFill>
                <a:latin typeface="Bookman Old Style" panose="02050604050505020204" pitchFamily="18" charset="0"/>
                <a:cs typeface="Arial Narrow"/>
              </a:rPr>
              <a:t>Corrido del año</a:t>
            </a:r>
            <a:endParaRPr lang="es-ES" sz="1200" b="1" dirty="0">
              <a:solidFill>
                <a:srgbClr val="3366CC"/>
              </a:solidFill>
              <a:latin typeface="Bookman Old Style" panose="02050604050505020204" pitchFamily="18" charset="0"/>
              <a:cs typeface="Arial Narrow"/>
            </a:endParaRPr>
          </a:p>
        </p:txBody>
      </p:sp>
      <p:sp>
        <p:nvSpPr>
          <p:cNvPr id="30" name="2 Marcador de número de diapositiva"/>
          <p:cNvSpPr txBox="1">
            <a:spLocks/>
          </p:cNvSpPr>
          <p:nvPr/>
        </p:nvSpPr>
        <p:spPr bwMode="auto">
          <a:xfrm>
            <a:off x="8244408" y="6304235"/>
            <a:ext cx="67136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ctr" anchorCtr="0" compatLnSpc="1">
            <a:prstTxWarp prst="textNoShape">
              <a:avLst/>
            </a:prstTxWarp>
          </a:bodyPr>
          <a:lstStyle>
            <a:defPPr>
              <a:defRPr lang="es-ES"/>
            </a:defPPr>
            <a:lvl1pPr marL="0" algn="l" defTabSz="457200" rtl="0" eaLnBrk="1" latinLnBrk="0" hangingPunct="1">
              <a:defRPr sz="1800" kern="1200">
                <a:solidFill>
                  <a:schemeClr val="tx1"/>
                </a:solidFill>
                <a:latin typeface="Arial" charset="0"/>
                <a:ea typeface="+mn-ea"/>
                <a:cs typeface="+mn-cs"/>
              </a:defRPr>
            </a:lvl1pPr>
            <a:lvl2pPr marL="666723" indent="-256432" algn="l" defTabSz="457200" rtl="0" eaLnBrk="1" latinLnBrk="0" hangingPunct="1">
              <a:defRPr sz="1800" kern="1200">
                <a:solidFill>
                  <a:schemeClr val="tx1"/>
                </a:solidFill>
                <a:latin typeface="Arial" charset="0"/>
                <a:ea typeface="+mn-ea"/>
                <a:cs typeface="+mn-cs"/>
              </a:defRPr>
            </a:lvl2pPr>
            <a:lvl3pPr marL="1025728" indent="-205146" algn="l" defTabSz="457200" rtl="0" eaLnBrk="1" latinLnBrk="0" hangingPunct="1">
              <a:defRPr sz="1800" kern="1200">
                <a:solidFill>
                  <a:schemeClr val="tx1"/>
                </a:solidFill>
                <a:latin typeface="Arial" charset="0"/>
                <a:ea typeface="+mn-ea"/>
                <a:cs typeface="+mn-cs"/>
              </a:defRPr>
            </a:lvl3pPr>
            <a:lvl4pPr marL="1436019" indent="-205146" algn="l" defTabSz="457200" rtl="0" eaLnBrk="1" latinLnBrk="0" hangingPunct="1">
              <a:defRPr sz="1800" kern="1200">
                <a:solidFill>
                  <a:schemeClr val="tx1"/>
                </a:solidFill>
                <a:latin typeface="Arial" charset="0"/>
                <a:ea typeface="+mn-ea"/>
                <a:cs typeface="+mn-cs"/>
              </a:defRPr>
            </a:lvl4pPr>
            <a:lvl5pPr marL="1846311" indent="-205146" algn="l" defTabSz="457200" rtl="0" eaLnBrk="1" latinLnBrk="0" hangingPunct="1">
              <a:defRPr sz="1800" kern="1200">
                <a:solidFill>
                  <a:schemeClr val="tx1"/>
                </a:solidFill>
                <a:latin typeface="Arial" charset="0"/>
                <a:ea typeface="+mn-ea"/>
                <a:cs typeface="+mn-cs"/>
              </a:defRPr>
            </a:lvl5pPr>
            <a:lvl6pPr marL="2256602"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6pPr>
            <a:lvl7pPr marL="2666893"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7pPr>
            <a:lvl8pPr marL="3077185"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8pPr>
            <a:lvl9pPr marL="3487476"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9pPr>
          </a:lstStyle>
          <a:p>
            <a:pPr algn="r" defTabSz="820583" fontAlgn="base">
              <a:spcBef>
                <a:spcPct val="0"/>
              </a:spcBef>
              <a:spcAft>
                <a:spcPct val="0"/>
              </a:spcAft>
              <a:defRPr/>
            </a:pPr>
            <a:r>
              <a:rPr lang="es-CO" sz="1100" b="1" dirty="0">
                <a:latin typeface="Bookman Old Style" panose="02050604050505020204" pitchFamily="18" charset="0"/>
              </a:rPr>
              <a:t>56</a:t>
            </a:r>
          </a:p>
        </p:txBody>
      </p:sp>
      <p:sp>
        <p:nvSpPr>
          <p:cNvPr id="15" name="1 Marcador de texto"/>
          <p:cNvSpPr txBox="1">
            <a:spLocks/>
          </p:cNvSpPr>
          <p:nvPr/>
        </p:nvSpPr>
        <p:spPr>
          <a:xfrm>
            <a:off x="5277976" y="292363"/>
            <a:ext cx="3830528" cy="616357"/>
          </a:xfrm>
          <a:prstGeom prst="rect">
            <a:avLst/>
          </a:prstGeom>
        </p:spPr>
        <p:txBody>
          <a:bodyPr vert="horz" lIns="91440" tIns="45720" rIns="91440" bIns="45720" rtlCol="0" anchor="ctr"/>
          <a:lstStyle>
            <a:defPPr>
              <a:defRPr lang="es-C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CO" sz="1600" b="1" dirty="0">
                <a:solidFill>
                  <a:srgbClr val="3366CC"/>
                </a:solidFill>
                <a:latin typeface="Bookman Old Style" panose="02050604050505020204" pitchFamily="18" charset="0"/>
              </a:rPr>
              <a:t>CAPTURAS POR EXTRACCIÓN ILÍCITA DE MINERALES</a:t>
            </a:r>
          </a:p>
        </p:txBody>
      </p:sp>
      <p:sp>
        <p:nvSpPr>
          <p:cNvPr id="16" name="Text Box 4"/>
          <p:cNvSpPr txBox="1">
            <a:spLocks noChangeArrowheads="1"/>
          </p:cNvSpPr>
          <p:nvPr/>
        </p:nvSpPr>
        <p:spPr bwMode="auto">
          <a:xfrm>
            <a:off x="7164288" y="790147"/>
            <a:ext cx="1885741"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r>
              <a:rPr lang="es-ES" altLang="es-CO" sz="700" dirty="0">
                <a:latin typeface="Bookman Old Style" panose="02050604050505020204" pitchFamily="18" charset="0"/>
                <a:cs typeface="Tahoma" pitchFamily="34" charset="0"/>
              </a:rPr>
              <a:t>Cifras preliminares sujetas a variación.</a:t>
            </a:r>
          </a:p>
        </p:txBody>
      </p:sp>
      <p:sp>
        <p:nvSpPr>
          <p:cNvPr id="17" name="Text Box 3"/>
          <p:cNvSpPr txBox="1">
            <a:spLocks noChangeArrowheads="1"/>
          </p:cNvSpPr>
          <p:nvPr/>
        </p:nvSpPr>
        <p:spPr bwMode="auto">
          <a:xfrm>
            <a:off x="151710" y="6269180"/>
            <a:ext cx="8248467" cy="40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just"/>
            <a:r>
              <a:rPr lang="es-CO" altLang="es-CO" sz="700" b="1" dirty="0">
                <a:latin typeface="Bookman Old Style" panose="02050604050505020204" pitchFamily="18" charset="0"/>
                <a:cs typeface="Tahoma" pitchFamily="34" charset="0"/>
              </a:rPr>
              <a:t>CAPTURAS POR EXTRACCIÓN ILÍCITA DE MINERALES: </a:t>
            </a:r>
            <a:r>
              <a:rPr lang="es-CO" altLang="es-CO" sz="700" dirty="0">
                <a:latin typeface="Bookman Old Style" panose="02050604050505020204" pitchFamily="18" charset="0"/>
                <a:cs typeface="Tahoma" pitchFamily="34" charset="0"/>
              </a:rPr>
              <a:t>Es la restricción al derecho constitucional de libertad de locomoción, que se materializa con la aprehensión física de una persona cuando es sorprendida en flagrancia o se encuentra comprometida en una u otra forma en la investigación penal o existe sobre ella una orden judicial, por la actividad de explotación ilícita de yacimiento minero y delitos contra el medio ambiente. </a:t>
            </a:r>
          </a:p>
        </p:txBody>
      </p:sp>
      <p:sp>
        <p:nvSpPr>
          <p:cNvPr id="38" name="5 CuadroTexto"/>
          <p:cNvSpPr txBox="1"/>
          <p:nvPr/>
        </p:nvSpPr>
        <p:spPr>
          <a:xfrm>
            <a:off x="117418" y="3665531"/>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Comparativo mensual</a:t>
            </a:r>
          </a:p>
        </p:txBody>
      </p:sp>
      <p:sp>
        <p:nvSpPr>
          <p:cNvPr id="39" name="15 CuadroTexto"/>
          <p:cNvSpPr txBox="1">
            <a:spLocks noChangeArrowheads="1"/>
          </p:cNvSpPr>
          <p:nvPr/>
        </p:nvSpPr>
        <p:spPr bwMode="auto">
          <a:xfrm>
            <a:off x="4729716" y="4365104"/>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456986" eaLnBrk="1" hangingPunct="1">
              <a:defRPr/>
            </a:pPr>
            <a:r>
              <a:rPr lang="es-CO" sz="1200" b="1" dirty="0">
                <a:solidFill>
                  <a:srgbClr val="3366CC"/>
                </a:solidFill>
                <a:latin typeface="Bookman Old Style" panose="02050604050505020204" pitchFamily="18" charset="0"/>
                <a:cs typeface="Arial Narrow"/>
              </a:rPr>
              <a:t>Variación corrido del año</a:t>
            </a:r>
          </a:p>
        </p:txBody>
      </p:sp>
      <p:sp>
        <p:nvSpPr>
          <p:cNvPr id="46" name="Text Box 4"/>
          <p:cNvSpPr txBox="1">
            <a:spLocks noChangeArrowheads="1"/>
          </p:cNvSpPr>
          <p:nvPr/>
        </p:nvSpPr>
        <p:spPr bwMode="auto">
          <a:xfrm>
            <a:off x="151710" y="6061505"/>
            <a:ext cx="8847071"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r"/>
            <a:r>
              <a:rPr lang="es-ES" altLang="es-CO" sz="700" b="1" dirty="0">
                <a:latin typeface="Bookman Old Style" panose="02050604050505020204" pitchFamily="18" charset="0"/>
                <a:cs typeface="Tahoma" pitchFamily="34" charset="0"/>
              </a:rPr>
              <a:t>Fuente: </a:t>
            </a:r>
            <a:r>
              <a:rPr lang="es-CO" altLang="es-CO" sz="700" dirty="0">
                <a:latin typeface="Bookman Old Style" panose="02050604050505020204" pitchFamily="18" charset="0"/>
                <a:cs typeface="Tahoma" pitchFamily="34" charset="0"/>
              </a:rPr>
              <a:t>Hasta el año 2015 Policía Nacional y a partir del año 2016 Ministerio de Defensa Nacional.</a:t>
            </a:r>
          </a:p>
        </p:txBody>
      </p:sp>
      <p:graphicFrame>
        <p:nvGraphicFramePr>
          <p:cNvPr id="4" name="3 Objeto"/>
          <p:cNvGraphicFramePr>
            <a:graphicFrameLocks noChangeAspect="1"/>
          </p:cNvGraphicFramePr>
          <p:nvPr>
            <p:extLst>
              <p:ext uri="{D42A27DB-BD31-4B8C-83A1-F6EECF244321}">
                <p14:modId xmlns:p14="http://schemas.microsoft.com/office/powerpoint/2010/main" val="3545984941"/>
              </p:ext>
            </p:extLst>
          </p:nvPr>
        </p:nvGraphicFramePr>
        <p:xfrm>
          <a:off x="4911995" y="1252732"/>
          <a:ext cx="3994589" cy="2421309"/>
        </p:xfrm>
        <a:graphic>
          <a:graphicData uri="http://schemas.openxmlformats.org/presentationml/2006/ole">
            <mc:AlternateContent xmlns:mc="http://schemas.openxmlformats.org/markup-compatibility/2006">
              <mc:Choice xmlns:v="urn:schemas-microsoft-com:vml" Requires="v">
                <p:oleObj name="Worksheet" r:id="rId6" imgW="3048038" imgH="1739811" progId="Excel.Sheet.12">
                  <p:link updateAutomatic="1"/>
                </p:oleObj>
              </mc:Choice>
              <mc:Fallback>
                <p:oleObj name="Worksheet" r:id="rId6" imgW="3048038" imgH="1739811" progId="Excel.Sheet.12">
                  <p:link updateAutomatic="1"/>
                  <p:pic>
                    <p:nvPicPr>
                      <p:cNvPr id="4" name="3 Objeto"/>
                      <p:cNvPicPr/>
                      <p:nvPr/>
                    </p:nvPicPr>
                    <p:blipFill>
                      <a:blip r:embed="rId7"/>
                      <a:stretch>
                        <a:fillRect/>
                      </a:stretch>
                    </p:blipFill>
                    <p:spPr>
                      <a:xfrm>
                        <a:off x="4911995" y="1252732"/>
                        <a:ext cx="3994589" cy="2421309"/>
                      </a:xfrm>
                      <a:prstGeom prst="rect">
                        <a:avLst/>
                      </a:prstGeom>
                    </p:spPr>
                  </p:pic>
                </p:oleObj>
              </mc:Fallback>
            </mc:AlternateContent>
          </a:graphicData>
        </a:graphic>
      </p:graphicFrame>
      <p:graphicFrame>
        <p:nvGraphicFramePr>
          <p:cNvPr id="6" name="Objeto 5">
            <a:extLst>
              <a:ext uri="{FF2B5EF4-FFF2-40B4-BE49-F238E27FC236}">
                <a16:creationId xmlns:a16="http://schemas.microsoft.com/office/drawing/2014/main" id="{EBA24483-029C-6523-8AE1-097A80ABB18D}"/>
              </a:ext>
            </a:extLst>
          </p:cNvPr>
          <p:cNvGraphicFramePr>
            <a:graphicFrameLocks noChangeAspect="1"/>
          </p:cNvGraphicFramePr>
          <p:nvPr>
            <p:extLst>
              <p:ext uri="{D42A27DB-BD31-4B8C-83A1-F6EECF244321}">
                <p14:modId xmlns:p14="http://schemas.microsoft.com/office/powerpoint/2010/main" val="3291009886"/>
              </p:ext>
            </p:extLst>
          </p:nvPr>
        </p:nvGraphicFramePr>
        <p:xfrm>
          <a:off x="5124450" y="5013325"/>
          <a:ext cx="3492500" cy="400050"/>
        </p:xfrm>
        <a:graphic>
          <a:graphicData uri="http://schemas.openxmlformats.org/presentationml/2006/ole">
            <mc:AlternateContent xmlns:mc="http://schemas.openxmlformats.org/markup-compatibility/2006">
              <mc:Choice xmlns:v="urn:schemas-microsoft-com:vml" Requires="v">
                <p:oleObj name="Worksheet" r:id="rId8" imgW="3492586" imgH="399948" progId="Excel.Sheet.12">
                  <p:link updateAutomatic="1"/>
                </p:oleObj>
              </mc:Choice>
              <mc:Fallback>
                <p:oleObj name="Worksheet" r:id="rId8" imgW="3492586" imgH="399948" progId="Excel.Sheet.12">
                  <p:link updateAutomatic="1"/>
                  <p:pic>
                    <p:nvPicPr>
                      <p:cNvPr id="0" name=""/>
                      <p:cNvPicPr/>
                      <p:nvPr/>
                    </p:nvPicPr>
                    <p:blipFill>
                      <a:blip r:embed="rId9"/>
                      <a:stretch>
                        <a:fillRect/>
                      </a:stretch>
                    </p:blipFill>
                    <p:spPr>
                      <a:xfrm>
                        <a:off x="5124450" y="5013325"/>
                        <a:ext cx="3492500" cy="400050"/>
                      </a:xfrm>
                      <a:prstGeom prst="rect">
                        <a:avLst/>
                      </a:prstGeom>
                    </p:spPr>
                  </p:pic>
                </p:oleObj>
              </mc:Fallback>
            </mc:AlternateContent>
          </a:graphicData>
        </a:graphic>
      </p:graphicFrame>
    </p:spTree>
    <p:extLst>
      <p:ext uri="{BB962C8B-B14F-4D97-AF65-F5344CB8AC3E}">
        <p14:creationId xmlns:p14="http://schemas.microsoft.com/office/powerpoint/2010/main" val="5094546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ChangeAspect="1"/>
          </p:cNvGraphicFramePr>
          <p:nvPr>
            <p:extLst>
              <p:ext uri="{D42A27DB-BD31-4B8C-83A1-F6EECF244321}">
                <p14:modId xmlns:p14="http://schemas.microsoft.com/office/powerpoint/2010/main" val="4127600107"/>
              </p:ext>
            </p:extLst>
          </p:nvPr>
        </p:nvGraphicFramePr>
        <p:xfrm>
          <a:off x="221883" y="3889662"/>
          <a:ext cx="4059590" cy="2419658"/>
        </p:xfrm>
        <a:graphic>
          <a:graphicData uri="http://schemas.openxmlformats.org/presentationml/2006/ole">
            <mc:AlternateContent xmlns:mc="http://schemas.openxmlformats.org/markup-compatibility/2006">
              <mc:Choice xmlns:v="urn:schemas-microsoft-com:vml" Requires="v">
                <p:oleObj name="Worksheet" r:id="rId2" imgW="4254596" imgH="1739811" progId="Excel.Sheet.12">
                  <p:link updateAutomatic="1"/>
                </p:oleObj>
              </mc:Choice>
              <mc:Fallback>
                <p:oleObj name="Worksheet" r:id="rId2" imgW="4254596" imgH="1739811" progId="Excel.Sheet.12">
                  <p:link updateAutomatic="1"/>
                  <p:pic>
                    <p:nvPicPr>
                      <p:cNvPr id="5" name="4 Objeto"/>
                      <p:cNvPicPr/>
                      <p:nvPr/>
                    </p:nvPicPr>
                    <p:blipFill>
                      <a:blip r:embed="rId3"/>
                      <a:stretch>
                        <a:fillRect/>
                      </a:stretch>
                    </p:blipFill>
                    <p:spPr>
                      <a:xfrm>
                        <a:off x="221883" y="3889662"/>
                        <a:ext cx="4059590" cy="2419658"/>
                      </a:xfrm>
                      <a:prstGeom prst="rect">
                        <a:avLst/>
                      </a:prstGeom>
                    </p:spPr>
                  </p:pic>
                </p:oleObj>
              </mc:Fallback>
            </mc:AlternateContent>
          </a:graphicData>
        </a:graphic>
      </p:graphicFrame>
      <p:sp>
        <p:nvSpPr>
          <p:cNvPr id="18" name="Rectángulo 14">
            <a:extLst>
              <a:ext uri="{FF2B5EF4-FFF2-40B4-BE49-F238E27FC236}">
                <a16:creationId xmlns:a16="http://schemas.microsoft.com/office/drawing/2014/main" id="{7A0F47DC-4D96-5B43-820F-FB760FB0B44B}"/>
              </a:ext>
            </a:extLst>
          </p:cNvPr>
          <p:cNvSpPr/>
          <p:nvPr/>
        </p:nvSpPr>
        <p:spPr>
          <a:xfrm flipV="1">
            <a:off x="119763" y="6257931"/>
            <a:ext cx="8844726" cy="436110"/>
          </a:xfrm>
          <a:prstGeom prst="rect">
            <a:avLst/>
          </a:prstGeom>
          <a:noFill/>
          <a:ln>
            <a:solidFill>
              <a:srgbClr val="0030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solidFill>
                <a:schemeClr val="tx1"/>
              </a:solidFill>
              <a:latin typeface="Bookman Old Style" panose="02050604050505020204" pitchFamily="18" charset="0"/>
            </a:endParaRPr>
          </a:p>
        </p:txBody>
      </p:sp>
      <p:sp>
        <p:nvSpPr>
          <p:cNvPr id="15" name="1 Marcador de texto"/>
          <p:cNvSpPr txBox="1">
            <a:spLocks/>
          </p:cNvSpPr>
          <p:nvPr/>
        </p:nvSpPr>
        <p:spPr>
          <a:xfrm>
            <a:off x="4568825" y="292363"/>
            <a:ext cx="4539679" cy="616357"/>
          </a:xfrm>
          <a:prstGeom prst="rect">
            <a:avLst/>
          </a:prstGeom>
        </p:spPr>
        <p:txBody>
          <a:bodyPr vert="horz" lIns="91440" tIns="45720" rIns="91440" bIns="45720" rtlCol="0" anchor="ctr"/>
          <a:lstStyle>
            <a:defPPr>
              <a:defRPr lang="es-C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CO" sz="1500" b="1" dirty="0">
                <a:solidFill>
                  <a:srgbClr val="3366CC"/>
                </a:solidFill>
                <a:latin typeface="Bookman Old Style" panose="02050604050505020204" pitchFamily="18" charset="0"/>
              </a:rPr>
              <a:t>INCAUTACIÓN DE MAQUINARIA AMARILLA POR EXTRACCIÓN ILÍCITA DE MINERALES</a:t>
            </a:r>
          </a:p>
        </p:txBody>
      </p:sp>
      <p:sp>
        <p:nvSpPr>
          <p:cNvPr id="32" name="12 CuadroTexto"/>
          <p:cNvSpPr txBox="1"/>
          <p:nvPr/>
        </p:nvSpPr>
        <p:spPr>
          <a:xfrm>
            <a:off x="128123" y="1065400"/>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Histórico nacional</a:t>
            </a:r>
          </a:p>
        </p:txBody>
      </p:sp>
      <p:sp>
        <p:nvSpPr>
          <p:cNvPr id="37" name="15 CuadroTexto"/>
          <p:cNvSpPr txBox="1">
            <a:spLocks noChangeArrowheads="1"/>
          </p:cNvSpPr>
          <p:nvPr/>
        </p:nvSpPr>
        <p:spPr bwMode="auto">
          <a:xfrm>
            <a:off x="4932040" y="1062045"/>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6986" eaLnBrk="1" hangingPunct="1">
              <a:defRPr/>
            </a:pPr>
            <a:r>
              <a:rPr lang="es-CO" sz="1200" b="1" dirty="0">
                <a:solidFill>
                  <a:srgbClr val="3366CC"/>
                </a:solidFill>
                <a:latin typeface="Bookman Old Style" panose="02050604050505020204" pitchFamily="18" charset="0"/>
                <a:cs typeface="Arial Narrow"/>
              </a:rPr>
              <a:t>Corrido del año</a:t>
            </a:r>
            <a:endParaRPr lang="es-ES" sz="1200" b="1" dirty="0">
              <a:solidFill>
                <a:srgbClr val="3366CC"/>
              </a:solidFill>
              <a:latin typeface="Bookman Old Style" panose="02050604050505020204" pitchFamily="18" charset="0"/>
              <a:cs typeface="Arial Narrow"/>
            </a:endParaRPr>
          </a:p>
        </p:txBody>
      </p:sp>
      <p:sp>
        <p:nvSpPr>
          <p:cNvPr id="38" name="5 CuadroTexto"/>
          <p:cNvSpPr txBox="1"/>
          <p:nvPr/>
        </p:nvSpPr>
        <p:spPr>
          <a:xfrm>
            <a:off x="117418" y="3749229"/>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Comparativo mensual</a:t>
            </a:r>
          </a:p>
        </p:txBody>
      </p:sp>
      <p:sp>
        <p:nvSpPr>
          <p:cNvPr id="39" name="15 CuadroTexto"/>
          <p:cNvSpPr txBox="1">
            <a:spLocks noChangeArrowheads="1"/>
          </p:cNvSpPr>
          <p:nvPr/>
        </p:nvSpPr>
        <p:spPr bwMode="auto">
          <a:xfrm>
            <a:off x="4889585" y="4482098"/>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456986" eaLnBrk="1" hangingPunct="1">
              <a:defRPr/>
            </a:pPr>
            <a:r>
              <a:rPr lang="es-CO" sz="1200" b="1" dirty="0">
                <a:solidFill>
                  <a:srgbClr val="3366CC"/>
                </a:solidFill>
                <a:latin typeface="Bookman Old Style" panose="02050604050505020204" pitchFamily="18" charset="0"/>
                <a:cs typeface="Arial Narrow"/>
              </a:rPr>
              <a:t>Variación corrido del año</a:t>
            </a:r>
          </a:p>
        </p:txBody>
      </p:sp>
      <p:sp>
        <p:nvSpPr>
          <p:cNvPr id="30" name="2 Marcador de número de diapositiva"/>
          <p:cNvSpPr txBox="1">
            <a:spLocks/>
          </p:cNvSpPr>
          <p:nvPr/>
        </p:nvSpPr>
        <p:spPr bwMode="auto">
          <a:xfrm>
            <a:off x="8244408" y="6304235"/>
            <a:ext cx="67136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ctr" anchorCtr="0" compatLnSpc="1">
            <a:prstTxWarp prst="textNoShape">
              <a:avLst/>
            </a:prstTxWarp>
          </a:bodyPr>
          <a:lstStyle>
            <a:defPPr>
              <a:defRPr lang="es-ES"/>
            </a:defPPr>
            <a:lvl1pPr marL="0" algn="l" defTabSz="457200" rtl="0" eaLnBrk="1" latinLnBrk="0" hangingPunct="1">
              <a:defRPr sz="1800" kern="1200">
                <a:solidFill>
                  <a:schemeClr val="tx1"/>
                </a:solidFill>
                <a:latin typeface="Arial" charset="0"/>
                <a:ea typeface="+mn-ea"/>
                <a:cs typeface="+mn-cs"/>
              </a:defRPr>
            </a:lvl1pPr>
            <a:lvl2pPr marL="666723" indent="-256432" algn="l" defTabSz="457200" rtl="0" eaLnBrk="1" latinLnBrk="0" hangingPunct="1">
              <a:defRPr sz="1800" kern="1200">
                <a:solidFill>
                  <a:schemeClr val="tx1"/>
                </a:solidFill>
                <a:latin typeface="Arial" charset="0"/>
                <a:ea typeface="+mn-ea"/>
                <a:cs typeface="+mn-cs"/>
              </a:defRPr>
            </a:lvl2pPr>
            <a:lvl3pPr marL="1025728" indent="-205146" algn="l" defTabSz="457200" rtl="0" eaLnBrk="1" latinLnBrk="0" hangingPunct="1">
              <a:defRPr sz="1800" kern="1200">
                <a:solidFill>
                  <a:schemeClr val="tx1"/>
                </a:solidFill>
                <a:latin typeface="Arial" charset="0"/>
                <a:ea typeface="+mn-ea"/>
                <a:cs typeface="+mn-cs"/>
              </a:defRPr>
            </a:lvl3pPr>
            <a:lvl4pPr marL="1436019" indent="-205146" algn="l" defTabSz="457200" rtl="0" eaLnBrk="1" latinLnBrk="0" hangingPunct="1">
              <a:defRPr sz="1800" kern="1200">
                <a:solidFill>
                  <a:schemeClr val="tx1"/>
                </a:solidFill>
                <a:latin typeface="Arial" charset="0"/>
                <a:ea typeface="+mn-ea"/>
                <a:cs typeface="+mn-cs"/>
              </a:defRPr>
            </a:lvl4pPr>
            <a:lvl5pPr marL="1846311" indent="-205146" algn="l" defTabSz="457200" rtl="0" eaLnBrk="1" latinLnBrk="0" hangingPunct="1">
              <a:defRPr sz="1800" kern="1200">
                <a:solidFill>
                  <a:schemeClr val="tx1"/>
                </a:solidFill>
                <a:latin typeface="Arial" charset="0"/>
                <a:ea typeface="+mn-ea"/>
                <a:cs typeface="+mn-cs"/>
              </a:defRPr>
            </a:lvl5pPr>
            <a:lvl6pPr marL="2256602"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6pPr>
            <a:lvl7pPr marL="2666893"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7pPr>
            <a:lvl8pPr marL="3077185"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8pPr>
            <a:lvl9pPr marL="3487476"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9pPr>
          </a:lstStyle>
          <a:p>
            <a:pPr algn="r" defTabSz="820583" fontAlgn="base">
              <a:spcBef>
                <a:spcPct val="0"/>
              </a:spcBef>
              <a:spcAft>
                <a:spcPct val="0"/>
              </a:spcAft>
              <a:defRPr/>
            </a:pPr>
            <a:r>
              <a:rPr lang="es-CO" sz="1100" b="1" dirty="0">
                <a:latin typeface="Bookman Old Style" panose="02050604050505020204" pitchFamily="18" charset="0"/>
              </a:rPr>
              <a:t>57</a:t>
            </a:r>
          </a:p>
        </p:txBody>
      </p:sp>
      <p:sp>
        <p:nvSpPr>
          <p:cNvPr id="16" name="Text Box 4"/>
          <p:cNvSpPr txBox="1">
            <a:spLocks noChangeArrowheads="1"/>
          </p:cNvSpPr>
          <p:nvPr/>
        </p:nvSpPr>
        <p:spPr bwMode="auto">
          <a:xfrm>
            <a:off x="7305898" y="934163"/>
            <a:ext cx="1885741"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r>
              <a:rPr lang="es-ES" altLang="es-CO" sz="700" dirty="0">
                <a:latin typeface="Bookman Old Style" panose="02050604050505020204" pitchFamily="18" charset="0"/>
                <a:cs typeface="Tahoma" pitchFamily="34" charset="0"/>
              </a:rPr>
              <a:t>Cifras preliminares sujetas a variación.</a:t>
            </a:r>
          </a:p>
        </p:txBody>
      </p:sp>
      <p:sp>
        <p:nvSpPr>
          <p:cNvPr id="17" name="Text Box 3"/>
          <p:cNvSpPr txBox="1">
            <a:spLocks noChangeArrowheads="1"/>
          </p:cNvSpPr>
          <p:nvPr/>
        </p:nvSpPr>
        <p:spPr bwMode="auto">
          <a:xfrm>
            <a:off x="128123" y="6298122"/>
            <a:ext cx="7888428" cy="40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just"/>
            <a:r>
              <a:rPr lang="es-CO" altLang="es-CO" sz="700" b="1" dirty="0">
                <a:latin typeface="Bookman Old Style" panose="02050604050505020204" pitchFamily="18" charset="0"/>
                <a:cs typeface="Tahoma" pitchFamily="34" charset="0"/>
              </a:rPr>
              <a:t>INCAUTACION MAQUINARIA: </a:t>
            </a:r>
            <a:r>
              <a:rPr lang="es-CO" altLang="es-CO" sz="700" dirty="0">
                <a:latin typeface="Bookman Old Style" panose="02050604050505020204" pitchFamily="18" charset="0"/>
                <a:cs typeface="Tahoma" pitchFamily="34" charset="0"/>
              </a:rPr>
              <a:t>Como entidad que le corresponde la “Actividad de Policía”, le atañe la toma de la posesión de bienes, minerales y otros materiales que sean explotados sin el lleno de los requisitos legales exigidos por las autoridades minero-ambientales. La maquinaria amarilla que se incluye es: Retroexcavadoras, Excavadoras y Buldócer.</a:t>
            </a:r>
          </a:p>
        </p:txBody>
      </p:sp>
      <p:sp>
        <p:nvSpPr>
          <p:cNvPr id="21" name="Text Box 4"/>
          <p:cNvSpPr txBox="1">
            <a:spLocks noChangeArrowheads="1"/>
          </p:cNvSpPr>
          <p:nvPr/>
        </p:nvSpPr>
        <p:spPr bwMode="auto">
          <a:xfrm>
            <a:off x="117418" y="6093296"/>
            <a:ext cx="8847071"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r"/>
            <a:r>
              <a:rPr lang="es-ES" altLang="es-CO" sz="700" b="1" dirty="0">
                <a:latin typeface="Bookman Old Style" panose="02050604050505020204" pitchFamily="18" charset="0"/>
                <a:cs typeface="Tahoma" pitchFamily="34" charset="0"/>
              </a:rPr>
              <a:t>Fuente: </a:t>
            </a:r>
            <a:r>
              <a:rPr lang="es-CO" altLang="es-CO" sz="700" dirty="0">
                <a:latin typeface="Bookman Old Style" panose="02050604050505020204" pitchFamily="18" charset="0"/>
                <a:cs typeface="Tahoma" pitchFamily="34" charset="0"/>
              </a:rPr>
              <a:t>Hasta el año 2015 Policía Nacional y a partir del año 2016 Ministerio de Defensa Nacional.</a:t>
            </a:r>
          </a:p>
        </p:txBody>
      </p:sp>
      <p:graphicFrame>
        <p:nvGraphicFramePr>
          <p:cNvPr id="2" name="1 Objeto"/>
          <p:cNvGraphicFramePr>
            <a:graphicFrameLocks noChangeAspect="1"/>
          </p:cNvGraphicFramePr>
          <p:nvPr>
            <p:extLst>
              <p:ext uri="{D42A27DB-BD31-4B8C-83A1-F6EECF244321}">
                <p14:modId xmlns:p14="http://schemas.microsoft.com/office/powerpoint/2010/main" val="3331612251"/>
              </p:ext>
            </p:extLst>
          </p:nvPr>
        </p:nvGraphicFramePr>
        <p:xfrm>
          <a:off x="224378" y="1329571"/>
          <a:ext cx="4059590" cy="2419658"/>
        </p:xfrm>
        <a:graphic>
          <a:graphicData uri="http://schemas.openxmlformats.org/presentationml/2006/ole">
            <mc:AlternateContent xmlns:mc="http://schemas.openxmlformats.org/markup-compatibility/2006">
              <mc:Choice xmlns:v="urn:schemas-microsoft-com:vml" Requires="v">
                <p:oleObj name="Worksheet" r:id="rId4" imgW="3416183" imgH="1746096" progId="Excel.Sheet.12">
                  <p:link updateAutomatic="1"/>
                </p:oleObj>
              </mc:Choice>
              <mc:Fallback>
                <p:oleObj name="Worksheet" r:id="rId4" imgW="3416183" imgH="1746096" progId="Excel.Sheet.12">
                  <p:link updateAutomatic="1"/>
                  <p:pic>
                    <p:nvPicPr>
                      <p:cNvPr id="2" name="1 Objeto"/>
                      <p:cNvPicPr/>
                      <p:nvPr/>
                    </p:nvPicPr>
                    <p:blipFill>
                      <a:blip r:embed="rId5"/>
                      <a:stretch>
                        <a:fillRect/>
                      </a:stretch>
                    </p:blipFill>
                    <p:spPr>
                      <a:xfrm>
                        <a:off x="224378" y="1329571"/>
                        <a:ext cx="4059590" cy="2419658"/>
                      </a:xfrm>
                      <a:prstGeom prst="rect">
                        <a:avLst/>
                      </a:prstGeom>
                    </p:spPr>
                  </p:pic>
                </p:oleObj>
              </mc:Fallback>
            </mc:AlternateContent>
          </a:graphicData>
        </a:graphic>
      </p:graphicFrame>
      <p:graphicFrame>
        <p:nvGraphicFramePr>
          <p:cNvPr id="4" name="3 Objeto"/>
          <p:cNvGraphicFramePr>
            <a:graphicFrameLocks noChangeAspect="1"/>
          </p:cNvGraphicFramePr>
          <p:nvPr>
            <p:extLst>
              <p:ext uri="{D42A27DB-BD31-4B8C-83A1-F6EECF244321}">
                <p14:modId xmlns:p14="http://schemas.microsoft.com/office/powerpoint/2010/main" val="2605655773"/>
              </p:ext>
            </p:extLst>
          </p:nvPr>
        </p:nvGraphicFramePr>
        <p:xfrm>
          <a:off x="4932039" y="1289379"/>
          <a:ext cx="4025155" cy="2459850"/>
        </p:xfrm>
        <a:graphic>
          <a:graphicData uri="http://schemas.openxmlformats.org/presentationml/2006/ole">
            <mc:AlternateContent xmlns:mc="http://schemas.openxmlformats.org/markup-compatibility/2006">
              <mc:Choice xmlns:v="urn:schemas-microsoft-com:vml" Requires="v">
                <p:oleObj name="Worksheet" r:id="rId6" imgW="3048038" imgH="1739811" progId="Excel.Sheet.12">
                  <p:link updateAutomatic="1"/>
                </p:oleObj>
              </mc:Choice>
              <mc:Fallback>
                <p:oleObj name="Worksheet" r:id="rId6" imgW="3048038" imgH="1739811" progId="Excel.Sheet.12">
                  <p:link updateAutomatic="1"/>
                  <p:pic>
                    <p:nvPicPr>
                      <p:cNvPr id="4" name="3 Objeto"/>
                      <p:cNvPicPr/>
                      <p:nvPr/>
                    </p:nvPicPr>
                    <p:blipFill>
                      <a:blip r:embed="rId7"/>
                      <a:stretch>
                        <a:fillRect/>
                      </a:stretch>
                    </p:blipFill>
                    <p:spPr>
                      <a:xfrm>
                        <a:off x="4932039" y="1289379"/>
                        <a:ext cx="4025155" cy="2459850"/>
                      </a:xfrm>
                      <a:prstGeom prst="rect">
                        <a:avLst/>
                      </a:prstGeom>
                    </p:spPr>
                  </p:pic>
                </p:oleObj>
              </mc:Fallback>
            </mc:AlternateContent>
          </a:graphicData>
        </a:graphic>
      </p:graphicFrame>
      <p:graphicFrame>
        <p:nvGraphicFramePr>
          <p:cNvPr id="6" name="Objeto 5">
            <a:extLst>
              <a:ext uri="{FF2B5EF4-FFF2-40B4-BE49-F238E27FC236}">
                <a16:creationId xmlns:a16="http://schemas.microsoft.com/office/drawing/2014/main" id="{82D92D1E-30C8-98DE-5423-AA234E82D3CD}"/>
              </a:ext>
            </a:extLst>
          </p:cNvPr>
          <p:cNvGraphicFramePr>
            <a:graphicFrameLocks noChangeAspect="1"/>
          </p:cNvGraphicFramePr>
          <p:nvPr>
            <p:extLst>
              <p:ext uri="{D42A27DB-BD31-4B8C-83A1-F6EECF244321}">
                <p14:modId xmlns:p14="http://schemas.microsoft.com/office/powerpoint/2010/main" val="885251598"/>
              </p:ext>
            </p:extLst>
          </p:nvPr>
        </p:nvGraphicFramePr>
        <p:xfrm>
          <a:off x="5162550" y="5026025"/>
          <a:ext cx="3492500" cy="400050"/>
        </p:xfrm>
        <a:graphic>
          <a:graphicData uri="http://schemas.openxmlformats.org/presentationml/2006/ole">
            <mc:AlternateContent xmlns:mc="http://schemas.openxmlformats.org/markup-compatibility/2006">
              <mc:Choice xmlns:v="urn:schemas-microsoft-com:vml" Requires="v">
                <p:oleObj name="Worksheet" r:id="rId8" imgW="3492586" imgH="399948" progId="Excel.Sheet.12">
                  <p:link updateAutomatic="1"/>
                </p:oleObj>
              </mc:Choice>
              <mc:Fallback>
                <p:oleObj name="Worksheet" r:id="rId8" imgW="3492586" imgH="399948" progId="Excel.Sheet.12">
                  <p:link updateAutomatic="1"/>
                  <p:pic>
                    <p:nvPicPr>
                      <p:cNvPr id="0" name=""/>
                      <p:cNvPicPr/>
                      <p:nvPr/>
                    </p:nvPicPr>
                    <p:blipFill>
                      <a:blip r:embed="rId9"/>
                      <a:stretch>
                        <a:fillRect/>
                      </a:stretch>
                    </p:blipFill>
                    <p:spPr>
                      <a:xfrm>
                        <a:off x="5162550" y="5026025"/>
                        <a:ext cx="3492500" cy="400050"/>
                      </a:xfrm>
                      <a:prstGeom prst="rect">
                        <a:avLst/>
                      </a:prstGeom>
                    </p:spPr>
                  </p:pic>
                </p:oleObj>
              </mc:Fallback>
            </mc:AlternateContent>
          </a:graphicData>
        </a:graphic>
      </p:graphicFrame>
    </p:spTree>
    <p:extLst>
      <p:ext uri="{BB962C8B-B14F-4D97-AF65-F5344CB8AC3E}">
        <p14:creationId xmlns:p14="http://schemas.microsoft.com/office/powerpoint/2010/main" val="2695422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Objeto"/>
          <p:cNvGraphicFramePr>
            <a:graphicFrameLocks noChangeAspect="1"/>
          </p:cNvGraphicFramePr>
          <p:nvPr>
            <p:extLst>
              <p:ext uri="{D42A27DB-BD31-4B8C-83A1-F6EECF244321}">
                <p14:modId xmlns:p14="http://schemas.microsoft.com/office/powerpoint/2010/main" val="3816359338"/>
              </p:ext>
            </p:extLst>
          </p:nvPr>
        </p:nvGraphicFramePr>
        <p:xfrm>
          <a:off x="312737" y="3789041"/>
          <a:ext cx="4115247" cy="2435608"/>
        </p:xfrm>
        <a:graphic>
          <a:graphicData uri="http://schemas.openxmlformats.org/presentationml/2006/ole">
            <mc:AlternateContent xmlns:mc="http://schemas.openxmlformats.org/markup-compatibility/2006">
              <mc:Choice xmlns:v="urn:schemas-microsoft-com:vml" Requires="v">
                <p:oleObj name="Worksheet" r:id="rId2" imgW="4254596" imgH="1746096" progId="Excel.Sheet.12">
                  <p:link updateAutomatic="1"/>
                </p:oleObj>
              </mc:Choice>
              <mc:Fallback>
                <p:oleObj name="Worksheet" r:id="rId2" imgW="4254596" imgH="1746096" progId="Excel.Sheet.12">
                  <p:link updateAutomatic="1"/>
                  <p:pic>
                    <p:nvPicPr>
                      <p:cNvPr id="7" name="6 Objeto"/>
                      <p:cNvPicPr/>
                      <p:nvPr/>
                    </p:nvPicPr>
                    <p:blipFill>
                      <a:blip r:embed="rId3"/>
                      <a:stretch>
                        <a:fillRect/>
                      </a:stretch>
                    </p:blipFill>
                    <p:spPr>
                      <a:xfrm>
                        <a:off x="312737" y="3789041"/>
                        <a:ext cx="4115247" cy="2435608"/>
                      </a:xfrm>
                      <a:prstGeom prst="rect">
                        <a:avLst/>
                      </a:prstGeom>
                    </p:spPr>
                  </p:pic>
                </p:oleObj>
              </mc:Fallback>
            </mc:AlternateContent>
          </a:graphicData>
        </a:graphic>
      </p:graphicFrame>
      <p:graphicFrame>
        <p:nvGraphicFramePr>
          <p:cNvPr id="3" name="2 Objeto"/>
          <p:cNvGraphicFramePr>
            <a:graphicFrameLocks noChangeAspect="1"/>
          </p:cNvGraphicFramePr>
          <p:nvPr>
            <p:extLst>
              <p:ext uri="{D42A27DB-BD31-4B8C-83A1-F6EECF244321}">
                <p14:modId xmlns:p14="http://schemas.microsoft.com/office/powerpoint/2010/main" val="16912597"/>
              </p:ext>
            </p:extLst>
          </p:nvPr>
        </p:nvGraphicFramePr>
        <p:xfrm>
          <a:off x="168721" y="1268760"/>
          <a:ext cx="4115247" cy="2426189"/>
        </p:xfrm>
        <a:graphic>
          <a:graphicData uri="http://schemas.openxmlformats.org/presentationml/2006/ole">
            <mc:AlternateContent xmlns:mc="http://schemas.openxmlformats.org/markup-compatibility/2006">
              <mc:Choice xmlns:v="urn:schemas-microsoft-com:vml" Requires="v">
                <p:oleObj name="Worksheet" r:id="rId4" imgW="3416183" imgH="1739811" progId="Excel.Sheet.12">
                  <p:link updateAutomatic="1"/>
                </p:oleObj>
              </mc:Choice>
              <mc:Fallback>
                <p:oleObj name="Worksheet" r:id="rId4" imgW="3416183" imgH="1739811" progId="Excel.Sheet.12">
                  <p:link updateAutomatic="1"/>
                  <p:pic>
                    <p:nvPicPr>
                      <p:cNvPr id="3" name="2 Objeto"/>
                      <p:cNvPicPr/>
                      <p:nvPr/>
                    </p:nvPicPr>
                    <p:blipFill>
                      <a:blip r:embed="rId5"/>
                      <a:stretch>
                        <a:fillRect/>
                      </a:stretch>
                    </p:blipFill>
                    <p:spPr>
                      <a:xfrm>
                        <a:off x="168721" y="1268760"/>
                        <a:ext cx="4115247" cy="2426189"/>
                      </a:xfrm>
                      <a:prstGeom prst="rect">
                        <a:avLst/>
                      </a:prstGeom>
                    </p:spPr>
                  </p:pic>
                </p:oleObj>
              </mc:Fallback>
            </mc:AlternateContent>
          </a:graphicData>
        </a:graphic>
      </p:graphicFrame>
      <p:sp>
        <p:nvSpPr>
          <p:cNvPr id="19" name="Rectángulo 14">
            <a:extLst>
              <a:ext uri="{FF2B5EF4-FFF2-40B4-BE49-F238E27FC236}">
                <a16:creationId xmlns:a16="http://schemas.microsoft.com/office/drawing/2014/main" id="{7A0F47DC-4D96-5B43-820F-FB760FB0B44B}"/>
              </a:ext>
            </a:extLst>
          </p:cNvPr>
          <p:cNvSpPr/>
          <p:nvPr/>
        </p:nvSpPr>
        <p:spPr>
          <a:xfrm flipV="1">
            <a:off x="119763" y="6257931"/>
            <a:ext cx="8844726" cy="436110"/>
          </a:xfrm>
          <a:prstGeom prst="rect">
            <a:avLst/>
          </a:prstGeom>
          <a:noFill/>
          <a:ln>
            <a:solidFill>
              <a:srgbClr val="0030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solidFill>
                <a:schemeClr val="tx1"/>
              </a:solidFill>
              <a:latin typeface="Bookman Old Style" panose="02050604050505020204" pitchFamily="18" charset="0"/>
            </a:endParaRPr>
          </a:p>
        </p:txBody>
      </p:sp>
      <p:sp>
        <p:nvSpPr>
          <p:cNvPr id="32" name="12 CuadroTexto"/>
          <p:cNvSpPr txBox="1"/>
          <p:nvPr/>
        </p:nvSpPr>
        <p:spPr>
          <a:xfrm>
            <a:off x="128123" y="1065400"/>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Histórico nacional</a:t>
            </a:r>
          </a:p>
        </p:txBody>
      </p:sp>
      <p:sp>
        <p:nvSpPr>
          <p:cNvPr id="37" name="15 CuadroTexto"/>
          <p:cNvSpPr txBox="1">
            <a:spLocks noChangeArrowheads="1"/>
          </p:cNvSpPr>
          <p:nvPr/>
        </p:nvSpPr>
        <p:spPr bwMode="auto">
          <a:xfrm>
            <a:off x="4932040" y="1062045"/>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6986" eaLnBrk="1" hangingPunct="1">
              <a:defRPr/>
            </a:pPr>
            <a:r>
              <a:rPr lang="es-CO" sz="1200" b="1" dirty="0">
                <a:solidFill>
                  <a:srgbClr val="3366CC"/>
                </a:solidFill>
                <a:latin typeface="Bookman Old Style" panose="02050604050505020204" pitchFamily="18" charset="0"/>
                <a:cs typeface="Arial Narrow"/>
              </a:rPr>
              <a:t>Corrido del año</a:t>
            </a:r>
            <a:endParaRPr lang="es-ES" sz="1200" b="1" dirty="0">
              <a:solidFill>
                <a:srgbClr val="3366CC"/>
              </a:solidFill>
              <a:latin typeface="Bookman Old Style" panose="02050604050505020204" pitchFamily="18" charset="0"/>
              <a:cs typeface="Arial Narrow"/>
            </a:endParaRPr>
          </a:p>
        </p:txBody>
      </p:sp>
      <p:sp>
        <p:nvSpPr>
          <p:cNvPr id="39" name="15 CuadroTexto"/>
          <p:cNvSpPr txBox="1">
            <a:spLocks noChangeArrowheads="1"/>
          </p:cNvSpPr>
          <p:nvPr/>
        </p:nvSpPr>
        <p:spPr bwMode="auto">
          <a:xfrm>
            <a:off x="4940107" y="4385611"/>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456986" eaLnBrk="1" hangingPunct="1">
              <a:defRPr/>
            </a:pPr>
            <a:r>
              <a:rPr lang="es-CO" sz="1200" b="1" dirty="0">
                <a:solidFill>
                  <a:srgbClr val="3366CC"/>
                </a:solidFill>
                <a:latin typeface="Bookman Old Style" panose="02050604050505020204" pitchFamily="18" charset="0"/>
                <a:cs typeface="Arial Narrow"/>
              </a:rPr>
              <a:t>Variación corrido del año</a:t>
            </a:r>
          </a:p>
        </p:txBody>
      </p:sp>
      <p:sp>
        <p:nvSpPr>
          <p:cNvPr id="30" name="2 Marcador de número de diapositiva"/>
          <p:cNvSpPr txBox="1">
            <a:spLocks/>
          </p:cNvSpPr>
          <p:nvPr/>
        </p:nvSpPr>
        <p:spPr bwMode="auto">
          <a:xfrm>
            <a:off x="8244408" y="6304235"/>
            <a:ext cx="67136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ctr" anchorCtr="0" compatLnSpc="1">
            <a:prstTxWarp prst="textNoShape">
              <a:avLst/>
            </a:prstTxWarp>
          </a:bodyPr>
          <a:lstStyle>
            <a:defPPr>
              <a:defRPr lang="es-ES"/>
            </a:defPPr>
            <a:lvl1pPr marL="0" algn="l" defTabSz="457200" rtl="0" eaLnBrk="1" latinLnBrk="0" hangingPunct="1">
              <a:defRPr sz="1800" kern="1200">
                <a:solidFill>
                  <a:schemeClr val="tx1"/>
                </a:solidFill>
                <a:latin typeface="Arial" charset="0"/>
                <a:ea typeface="+mn-ea"/>
                <a:cs typeface="+mn-cs"/>
              </a:defRPr>
            </a:lvl1pPr>
            <a:lvl2pPr marL="666723" indent="-256432" algn="l" defTabSz="457200" rtl="0" eaLnBrk="1" latinLnBrk="0" hangingPunct="1">
              <a:defRPr sz="1800" kern="1200">
                <a:solidFill>
                  <a:schemeClr val="tx1"/>
                </a:solidFill>
                <a:latin typeface="Arial" charset="0"/>
                <a:ea typeface="+mn-ea"/>
                <a:cs typeface="+mn-cs"/>
              </a:defRPr>
            </a:lvl2pPr>
            <a:lvl3pPr marL="1025728" indent="-205146" algn="l" defTabSz="457200" rtl="0" eaLnBrk="1" latinLnBrk="0" hangingPunct="1">
              <a:defRPr sz="1800" kern="1200">
                <a:solidFill>
                  <a:schemeClr val="tx1"/>
                </a:solidFill>
                <a:latin typeface="Arial" charset="0"/>
                <a:ea typeface="+mn-ea"/>
                <a:cs typeface="+mn-cs"/>
              </a:defRPr>
            </a:lvl3pPr>
            <a:lvl4pPr marL="1436019" indent="-205146" algn="l" defTabSz="457200" rtl="0" eaLnBrk="1" latinLnBrk="0" hangingPunct="1">
              <a:defRPr sz="1800" kern="1200">
                <a:solidFill>
                  <a:schemeClr val="tx1"/>
                </a:solidFill>
                <a:latin typeface="Arial" charset="0"/>
                <a:ea typeface="+mn-ea"/>
                <a:cs typeface="+mn-cs"/>
              </a:defRPr>
            </a:lvl4pPr>
            <a:lvl5pPr marL="1846311" indent="-205146" algn="l" defTabSz="457200" rtl="0" eaLnBrk="1" latinLnBrk="0" hangingPunct="1">
              <a:defRPr sz="1800" kern="1200">
                <a:solidFill>
                  <a:schemeClr val="tx1"/>
                </a:solidFill>
                <a:latin typeface="Arial" charset="0"/>
                <a:ea typeface="+mn-ea"/>
                <a:cs typeface="+mn-cs"/>
              </a:defRPr>
            </a:lvl5pPr>
            <a:lvl6pPr marL="2256602"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6pPr>
            <a:lvl7pPr marL="2666893"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7pPr>
            <a:lvl8pPr marL="3077185"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8pPr>
            <a:lvl9pPr marL="3487476"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9pPr>
          </a:lstStyle>
          <a:p>
            <a:pPr algn="r" defTabSz="820583" fontAlgn="base">
              <a:spcBef>
                <a:spcPct val="0"/>
              </a:spcBef>
              <a:spcAft>
                <a:spcPct val="0"/>
              </a:spcAft>
              <a:defRPr/>
            </a:pPr>
            <a:r>
              <a:rPr lang="es-CO" sz="1100" b="1" dirty="0">
                <a:latin typeface="Bookman Old Style" panose="02050604050505020204" pitchFamily="18" charset="0"/>
              </a:rPr>
              <a:t>58</a:t>
            </a:r>
          </a:p>
        </p:txBody>
      </p:sp>
      <p:sp>
        <p:nvSpPr>
          <p:cNvPr id="15" name="1 Marcador de texto"/>
          <p:cNvSpPr txBox="1">
            <a:spLocks/>
          </p:cNvSpPr>
          <p:nvPr/>
        </p:nvSpPr>
        <p:spPr>
          <a:xfrm>
            <a:off x="4932040" y="292363"/>
            <a:ext cx="4176464" cy="616357"/>
          </a:xfrm>
          <a:prstGeom prst="rect">
            <a:avLst/>
          </a:prstGeom>
        </p:spPr>
        <p:txBody>
          <a:bodyPr vert="horz" lIns="91440" tIns="45720" rIns="91440" bIns="45720" rtlCol="0" anchor="ctr"/>
          <a:lstStyle>
            <a:defPPr>
              <a:defRPr lang="es-C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CO" sz="1500" b="1" dirty="0">
                <a:solidFill>
                  <a:srgbClr val="3366CC"/>
                </a:solidFill>
                <a:latin typeface="Bookman Old Style" panose="02050604050505020204" pitchFamily="18" charset="0"/>
              </a:rPr>
              <a:t>INCAUTACIÓN DE OTRA MAQUINARIA POR EXTRACCIÓN ILÍCITA DE MINERALES  </a:t>
            </a:r>
          </a:p>
        </p:txBody>
      </p:sp>
      <p:sp>
        <p:nvSpPr>
          <p:cNvPr id="16" name="Text Box 4"/>
          <p:cNvSpPr txBox="1">
            <a:spLocks noChangeArrowheads="1"/>
          </p:cNvSpPr>
          <p:nvPr/>
        </p:nvSpPr>
        <p:spPr bwMode="auto">
          <a:xfrm>
            <a:off x="7305898" y="908720"/>
            <a:ext cx="1885741"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r>
              <a:rPr lang="es-ES" altLang="es-CO" sz="700" dirty="0">
                <a:latin typeface="Bookman Old Style" panose="02050604050505020204" pitchFamily="18" charset="0"/>
                <a:cs typeface="Tahoma" pitchFamily="34" charset="0"/>
              </a:rPr>
              <a:t>Cifras preliminares sujetas a variación.</a:t>
            </a:r>
          </a:p>
        </p:txBody>
      </p:sp>
      <p:sp>
        <p:nvSpPr>
          <p:cNvPr id="17" name="Text Box 3"/>
          <p:cNvSpPr txBox="1">
            <a:spLocks noChangeArrowheads="1"/>
          </p:cNvSpPr>
          <p:nvPr/>
        </p:nvSpPr>
        <p:spPr bwMode="auto">
          <a:xfrm>
            <a:off x="128123" y="6283784"/>
            <a:ext cx="7672404" cy="40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just"/>
            <a:r>
              <a:rPr lang="es-CO" altLang="es-CO" sz="700" b="1" dirty="0">
                <a:latin typeface="Bookman Old Style" panose="02050604050505020204" pitchFamily="18" charset="0"/>
                <a:cs typeface="Tahoma" pitchFamily="34" charset="0"/>
              </a:rPr>
              <a:t>INCAUTACION MAQUINARIA: </a:t>
            </a:r>
            <a:r>
              <a:rPr lang="es-CO" altLang="es-CO" sz="700" dirty="0">
                <a:latin typeface="Bookman Old Style" panose="02050604050505020204" pitchFamily="18" charset="0"/>
                <a:cs typeface="Tahoma" pitchFamily="34" charset="0"/>
              </a:rPr>
              <a:t>Como entidad que le corresponde la “Actividad de Policía”, le atañe la toma de la posesión de bienes, minerales y otros materiales que sean explotados sin el lleno de los requisitos legales exigidos por las autoridades minero-ambientales. La otra maquinaria que se incluye es: Draga, Draga tipo Dragón , Draga tipo Buzo, Clasificadora, Mezcladora y Trituradora.</a:t>
            </a:r>
          </a:p>
        </p:txBody>
      </p:sp>
      <p:sp>
        <p:nvSpPr>
          <p:cNvPr id="38" name="5 CuadroTexto"/>
          <p:cNvSpPr txBox="1"/>
          <p:nvPr/>
        </p:nvSpPr>
        <p:spPr>
          <a:xfrm>
            <a:off x="117418" y="3645024"/>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Comparativo mensual</a:t>
            </a:r>
          </a:p>
        </p:txBody>
      </p:sp>
      <p:sp>
        <p:nvSpPr>
          <p:cNvPr id="21" name="Text Box 4"/>
          <p:cNvSpPr txBox="1">
            <a:spLocks noChangeArrowheads="1"/>
          </p:cNvSpPr>
          <p:nvPr/>
        </p:nvSpPr>
        <p:spPr bwMode="auto">
          <a:xfrm>
            <a:off x="117418" y="6093296"/>
            <a:ext cx="8847071"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r"/>
            <a:r>
              <a:rPr lang="es-ES" altLang="es-CO" sz="700" b="1" dirty="0">
                <a:latin typeface="Bookman Old Style" panose="02050604050505020204" pitchFamily="18" charset="0"/>
                <a:cs typeface="Tahoma" pitchFamily="34" charset="0"/>
              </a:rPr>
              <a:t>Fuente: </a:t>
            </a:r>
            <a:r>
              <a:rPr lang="es-CO" altLang="es-CO" sz="700" dirty="0">
                <a:latin typeface="Bookman Old Style" panose="02050604050505020204" pitchFamily="18" charset="0"/>
                <a:cs typeface="Tahoma" pitchFamily="34" charset="0"/>
              </a:rPr>
              <a:t>Hasta el año 2015 Policía Nacional y a partir del año 2016 Ministerio de Defensa Nacional.</a:t>
            </a:r>
          </a:p>
        </p:txBody>
      </p:sp>
      <p:graphicFrame>
        <p:nvGraphicFramePr>
          <p:cNvPr id="6" name="5 Objeto"/>
          <p:cNvGraphicFramePr>
            <a:graphicFrameLocks noChangeAspect="1"/>
          </p:cNvGraphicFramePr>
          <p:nvPr>
            <p:extLst>
              <p:ext uri="{D42A27DB-BD31-4B8C-83A1-F6EECF244321}">
                <p14:modId xmlns:p14="http://schemas.microsoft.com/office/powerpoint/2010/main" val="4633145"/>
              </p:ext>
            </p:extLst>
          </p:nvPr>
        </p:nvGraphicFramePr>
        <p:xfrm>
          <a:off x="4860032" y="1268760"/>
          <a:ext cx="4075397" cy="2431013"/>
        </p:xfrm>
        <a:graphic>
          <a:graphicData uri="http://schemas.openxmlformats.org/presentationml/2006/ole">
            <mc:AlternateContent xmlns:mc="http://schemas.openxmlformats.org/markup-compatibility/2006">
              <mc:Choice xmlns:v="urn:schemas-microsoft-com:vml" Requires="v">
                <p:oleObj name="Worksheet" r:id="rId6" imgW="3048038" imgH="1746096" progId="Excel.Sheet.12">
                  <p:link updateAutomatic="1"/>
                </p:oleObj>
              </mc:Choice>
              <mc:Fallback>
                <p:oleObj name="Worksheet" r:id="rId6" imgW="3048038" imgH="1746096" progId="Excel.Sheet.12">
                  <p:link updateAutomatic="1"/>
                  <p:pic>
                    <p:nvPicPr>
                      <p:cNvPr id="6" name="5 Objeto"/>
                      <p:cNvPicPr/>
                      <p:nvPr/>
                    </p:nvPicPr>
                    <p:blipFill>
                      <a:blip r:embed="rId7"/>
                      <a:stretch>
                        <a:fillRect/>
                      </a:stretch>
                    </p:blipFill>
                    <p:spPr>
                      <a:xfrm>
                        <a:off x="4860032" y="1268760"/>
                        <a:ext cx="4075397" cy="2431013"/>
                      </a:xfrm>
                      <a:prstGeom prst="rect">
                        <a:avLst/>
                      </a:prstGeom>
                    </p:spPr>
                  </p:pic>
                </p:oleObj>
              </mc:Fallback>
            </mc:AlternateContent>
          </a:graphicData>
        </a:graphic>
      </p:graphicFrame>
      <p:graphicFrame>
        <p:nvGraphicFramePr>
          <p:cNvPr id="2" name="Objeto 1">
            <a:extLst>
              <a:ext uri="{FF2B5EF4-FFF2-40B4-BE49-F238E27FC236}">
                <a16:creationId xmlns:a16="http://schemas.microsoft.com/office/drawing/2014/main" id="{A5157177-C08E-1828-43B2-80C9DC715AB8}"/>
              </a:ext>
            </a:extLst>
          </p:cNvPr>
          <p:cNvGraphicFramePr>
            <a:graphicFrameLocks noChangeAspect="1"/>
          </p:cNvGraphicFramePr>
          <p:nvPr>
            <p:extLst>
              <p:ext uri="{D42A27DB-BD31-4B8C-83A1-F6EECF244321}">
                <p14:modId xmlns:p14="http://schemas.microsoft.com/office/powerpoint/2010/main" val="3394111832"/>
              </p:ext>
            </p:extLst>
          </p:nvPr>
        </p:nvGraphicFramePr>
        <p:xfrm>
          <a:off x="5338763" y="4922838"/>
          <a:ext cx="3492500" cy="400050"/>
        </p:xfrm>
        <a:graphic>
          <a:graphicData uri="http://schemas.openxmlformats.org/presentationml/2006/ole">
            <mc:AlternateContent xmlns:mc="http://schemas.openxmlformats.org/markup-compatibility/2006">
              <mc:Choice xmlns:v="urn:schemas-microsoft-com:vml" Requires="v">
                <p:oleObj name="Worksheet" r:id="rId8" imgW="3492586" imgH="399948" progId="Excel.Sheet.12">
                  <p:link updateAutomatic="1"/>
                </p:oleObj>
              </mc:Choice>
              <mc:Fallback>
                <p:oleObj name="Worksheet" r:id="rId8" imgW="3492586" imgH="399948" progId="Excel.Sheet.12">
                  <p:link updateAutomatic="1"/>
                  <p:pic>
                    <p:nvPicPr>
                      <p:cNvPr id="0" name=""/>
                      <p:cNvPicPr/>
                      <p:nvPr/>
                    </p:nvPicPr>
                    <p:blipFill>
                      <a:blip r:embed="rId9"/>
                      <a:stretch>
                        <a:fillRect/>
                      </a:stretch>
                    </p:blipFill>
                    <p:spPr>
                      <a:xfrm>
                        <a:off x="5338763" y="4922838"/>
                        <a:ext cx="3492500" cy="400050"/>
                      </a:xfrm>
                      <a:prstGeom prst="rect">
                        <a:avLst/>
                      </a:prstGeom>
                    </p:spPr>
                  </p:pic>
                </p:oleObj>
              </mc:Fallback>
            </mc:AlternateContent>
          </a:graphicData>
        </a:graphic>
      </p:graphicFrame>
    </p:spTree>
    <p:extLst>
      <p:ext uri="{BB962C8B-B14F-4D97-AF65-F5344CB8AC3E}">
        <p14:creationId xmlns:p14="http://schemas.microsoft.com/office/powerpoint/2010/main" val="1968136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noChangeArrowheads="1"/>
          </p:cNvPicPr>
          <p:nvPr/>
        </p:nvPicPr>
        <p:blipFill rotWithShape="1">
          <a:blip r:embed="rId2">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r="29247" b="12123"/>
          <a:stretch/>
        </p:blipFill>
        <p:spPr bwMode="auto">
          <a:xfrm>
            <a:off x="5178148" y="888674"/>
            <a:ext cx="3955252" cy="524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2 Marcador de texto"/>
          <p:cNvSpPr txBox="1">
            <a:spLocks/>
          </p:cNvSpPr>
          <p:nvPr/>
        </p:nvSpPr>
        <p:spPr>
          <a:xfrm>
            <a:off x="171781" y="1034961"/>
            <a:ext cx="3735111" cy="616357"/>
          </a:xfrm>
          <a:prstGeom prst="rect">
            <a:avLst/>
          </a:prstGeom>
        </p:spPr>
        <p:txBody>
          <a:bodyPr vert="horz" lIns="91440" tIns="45720" rIns="91440" bIns="45720" rtlCol="0" anchor="ctr"/>
          <a:lstStyle>
            <a:defPPr>
              <a:defRPr lang="es-C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600" b="1" dirty="0">
                <a:solidFill>
                  <a:srgbClr val="3366CC"/>
                </a:solidFill>
                <a:latin typeface="Bookman Old Style" panose="02050604050505020204" pitchFamily="18" charset="0"/>
              </a:rPr>
              <a:t>TABLA DE CONTENIDO</a:t>
            </a:r>
          </a:p>
        </p:txBody>
      </p:sp>
      <p:sp>
        <p:nvSpPr>
          <p:cNvPr id="38" name="1 Subtítulo"/>
          <p:cNvSpPr txBox="1">
            <a:spLocks/>
          </p:cNvSpPr>
          <p:nvPr/>
        </p:nvSpPr>
        <p:spPr>
          <a:xfrm>
            <a:off x="318393" y="1340768"/>
            <a:ext cx="8574087" cy="5040560"/>
          </a:xfrm>
          <a:prstGeom prst="rect">
            <a:avLst/>
          </a:prstGeom>
        </p:spPr>
        <p:txBody>
          <a:bodyPr wrap="square" anchor="ctr" anchorCtr="0"/>
          <a:lstStyle>
            <a:lvl1pPr marL="514350" indent="-514800" algn="l" defTabSz="508000" rtl="0" eaLnBrk="0" fontAlgn="auto" hangingPunct="0">
              <a:lnSpc>
                <a:spcPct val="60000"/>
              </a:lnSpc>
              <a:spcBef>
                <a:spcPct val="20000"/>
              </a:spcBef>
              <a:spcAft>
                <a:spcPts val="0"/>
              </a:spcAft>
              <a:buClr>
                <a:srgbClr val="1F497D"/>
              </a:buClr>
              <a:buSzPct val="120000"/>
              <a:buFont typeface="+mj-lt"/>
              <a:buAutoNum type="arabicPeriod"/>
              <a:defRPr sz="2600" kern="1200" spc="100" baseline="0">
                <a:solidFill>
                  <a:schemeClr val="tx1">
                    <a:tint val="75000"/>
                  </a:schemeClr>
                </a:solidFill>
                <a:latin typeface="Arial Narrow"/>
                <a:ea typeface="+mn-ea"/>
                <a:cs typeface="+mn-cs"/>
              </a:defRPr>
            </a:lvl1pPr>
            <a:lvl2pPr marL="1022350" indent="-457200" algn="l" defTabSz="508000" rtl="0" eaLnBrk="0" fontAlgn="auto" hangingPunct="0">
              <a:lnSpc>
                <a:spcPct val="60000"/>
              </a:lnSpc>
              <a:spcBef>
                <a:spcPct val="50000"/>
              </a:spcBef>
              <a:spcAft>
                <a:spcPts val="0"/>
              </a:spcAft>
              <a:buClr>
                <a:srgbClr val="898989"/>
              </a:buClr>
              <a:buFont typeface="Arial" pitchFamily="34" charset="0"/>
              <a:buChar char="•"/>
              <a:tabLst>
                <a:tab pos="8432800" algn="dec"/>
              </a:tabLst>
              <a:defRPr sz="3100" kern="1200">
                <a:solidFill>
                  <a:schemeClr val="tx1">
                    <a:tint val="75000"/>
                  </a:schemeClr>
                </a:solidFill>
                <a:latin typeface="+mn-lt"/>
                <a:ea typeface="+mn-ea"/>
                <a:cs typeface="+mn-cs"/>
              </a:defRPr>
            </a:lvl2pPr>
            <a:lvl3pPr marL="914400" indent="0" algn="ctr" defTabSz="508000" rtl="0" eaLnBrk="0" fontAlgn="base" hangingPunct="0">
              <a:spcBef>
                <a:spcPct val="20000"/>
              </a:spcBef>
              <a:spcAft>
                <a:spcPct val="0"/>
              </a:spcAft>
              <a:buFont typeface="Arial" pitchFamily="34" charset="0"/>
              <a:buNone/>
              <a:defRPr sz="2700" kern="1200">
                <a:solidFill>
                  <a:schemeClr val="tx1">
                    <a:tint val="75000"/>
                  </a:schemeClr>
                </a:solidFill>
                <a:latin typeface="+mn-lt"/>
                <a:ea typeface="+mn-ea"/>
                <a:cs typeface="+mn-cs"/>
              </a:defRPr>
            </a:lvl3pPr>
            <a:lvl4pPr marL="1371600" indent="0" algn="ctr" defTabSz="508000" rtl="0" eaLnBrk="0" fontAlgn="base" hangingPunct="0">
              <a:spcBef>
                <a:spcPct val="20000"/>
              </a:spcBef>
              <a:spcAft>
                <a:spcPct val="0"/>
              </a:spcAft>
              <a:buFont typeface="Arial" pitchFamily="34" charset="0"/>
              <a:buNone/>
              <a:defRPr sz="2200" kern="1200">
                <a:solidFill>
                  <a:schemeClr val="tx1">
                    <a:tint val="75000"/>
                  </a:schemeClr>
                </a:solidFill>
                <a:latin typeface="+mn-lt"/>
                <a:ea typeface="+mn-ea"/>
                <a:cs typeface="+mn-cs"/>
              </a:defRPr>
            </a:lvl4pPr>
            <a:lvl5pPr marL="1828800" indent="0" algn="ctr" defTabSz="508000" rtl="0" eaLnBrk="0" fontAlgn="base" hangingPunct="0">
              <a:spcBef>
                <a:spcPct val="20000"/>
              </a:spcBef>
              <a:spcAft>
                <a:spcPct val="0"/>
              </a:spcAft>
              <a:buFont typeface="Arial" pitchFamily="34" charset="0"/>
              <a:buNone/>
              <a:defRPr sz="2200" kern="1200">
                <a:solidFill>
                  <a:schemeClr val="tx1">
                    <a:tint val="75000"/>
                  </a:schemeClr>
                </a:solidFill>
                <a:latin typeface="+mn-lt"/>
                <a:ea typeface="+mn-ea"/>
                <a:cs typeface="+mn-cs"/>
              </a:defRPr>
            </a:lvl5pPr>
            <a:lvl6pPr marL="2286000" indent="0" algn="ctr" defTabSz="509233" rtl="0" eaLnBrk="1" latinLnBrk="0" hangingPunct="1">
              <a:spcBef>
                <a:spcPct val="20000"/>
              </a:spcBef>
              <a:buFont typeface="Arial"/>
              <a:buNone/>
              <a:defRPr sz="2200" kern="1200">
                <a:solidFill>
                  <a:schemeClr val="tx1">
                    <a:tint val="75000"/>
                  </a:schemeClr>
                </a:solidFill>
                <a:latin typeface="+mn-lt"/>
                <a:ea typeface="+mn-ea"/>
                <a:cs typeface="+mn-cs"/>
              </a:defRPr>
            </a:lvl6pPr>
            <a:lvl7pPr marL="2743200" indent="0" algn="ctr" defTabSz="509233" rtl="0" eaLnBrk="1" latinLnBrk="0" hangingPunct="1">
              <a:spcBef>
                <a:spcPct val="20000"/>
              </a:spcBef>
              <a:buFont typeface="Arial"/>
              <a:buNone/>
              <a:defRPr sz="2200" kern="1200">
                <a:solidFill>
                  <a:schemeClr val="tx1">
                    <a:tint val="75000"/>
                  </a:schemeClr>
                </a:solidFill>
                <a:latin typeface="+mn-lt"/>
                <a:ea typeface="+mn-ea"/>
                <a:cs typeface="+mn-cs"/>
              </a:defRPr>
            </a:lvl7pPr>
            <a:lvl8pPr marL="3200400" indent="0" algn="ctr" defTabSz="509233" rtl="0" eaLnBrk="1" latinLnBrk="0" hangingPunct="1">
              <a:spcBef>
                <a:spcPct val="20000"/>
              </a:spcBef>
              <a:buFont typeface="Arial"/>
              <a:buNone/>
              <a:defRPr sz="2200" kern="1200">
                <a:solidFill>
                  <a:schemeClr val="tx1">
                    <a:tint val="75000"/>
                  </a:schemeClr>
                </a:solidFill>
                <a:latin typeface="+mn-lt"/>
                <a:ea typeface="+mn-ea"/>
                <a:cs typeface="+mn-cs"/>
              </a:defRPr>
            </a:lvl8pPr>
            <a:lvl9pPr marL="3657600" indent="0" algn="ctr" defTabSz="509233" rtl="0" eaLnBrk="1" latinLnBrk="0" hangingPunct="1">
              <a:spcBef>
                <a:spcPct val="20000"/>
              </a:spcBef>
              <a:buFont typeface="Arial"/>
              <a:buNone/>
              <a:defRPr sz="2200" kern="1200">
                <a:solidFill>
                  <a:schemeClr val="tx1">
                    <a:tint val="75000"/>
                  </a:schemeClr>
                </a:solidFill>
                <a:latin typeface="+mn-lt"/>
                <a:ea typeface="+mn-ea"/>
                <a:cs typeface="+mn-cs"/>
              </a:defRPr>
            </a:lvl9pPr>
          </a:lstStyle>
          <a:p>
            <a:pPr marL="0" indent="0">
              <a:buNone/>
              <a:defRPr/>
            </a:pPr>
            <a:r>
              <a:rPr lang="es-CO" sz="1300" dirty="0">
                <a:solidFill>
                  <a:schemeClr val="tx1">
                    <a:lumMod val="85000"/>
                    <a:lumOff val="15000"/>
                  </a:schemeClr>
                </a:solidFill>
                <a:latin typeface="Bookman Old Style" panose="02050604050505020204" pitchFamily="18" charset="0"/>
              </a:rPr>
              <a:t>10. </a:t>
            </a:r>
            <a:r>
              <a:rPr lang="es-MX" sz="1300" dirty="0">
                <a:solidFill>
                  <a:schemeClr val="tx1">
                    <a:lumMod val="85000"/>
                    <a:lumOff val="15000"/>
                  </a:schemeClr>
                </a:solidFill>
                <a:latin typeface="Bookman Old Style" panose="02050604050505020204" pitchFamily="18" charset="0"/>
              </a:rPr>
              <a:t>Desmovilización Individual y Sometimiento Individual</a:t>
            </a:r>
          </a:p>
          <a:p>
            <a:pPr marL="0" indent="0">
              <a:buNone/>
              <a:defRPr/>
            </a:pPr>
            <a:endParaRPr lang="es-CO" sz="1300" dirty="0">
              <a:solidFill>
                <a:schemeClr val="tx1">
                  <a:lumMod val="85000"/>
                  <a:lumOff val="15000"/>
                </a:schemeClr>
              </a:solidFill>
              <a:latin typeface="Bookman Old Style" panose="02050604050505020204" pitchFamily="18" charset="0"/>
            </a:endParaRPr>
          </a:p>
          <a:p>
            <a:pPr lvl="1">
              <a:buClr>
                <a:srgbClr val="607D8B"/>
              </a:buClr>
              <a:buFont typeface="Wingdings" panose="05000000000000000000" pitchFamily="2" charset="2"/>
              <a:buChar char="§"/>
              <a:defRPr/>
            </a:pPr>
            <a:r>
              <a:rPr lang="es-CO" sz="1300" dirty="0">
                <a:latin typeface="Bookman Old Style" panose="02050604050505020204" pitchFamily="18" charset="0"/>
              </a:rPr>
              <a:t>Desmovilizados ELN (mayores de edad)</a:t>
            </a:r>
            <a:r>
              <a:rPr lang="es-ES" sz="1300" dirty="0">
                <a:solidFill>
                  <a:prstClr val="black">
                    <a:tint val="75000"/>
                  </a:prstClr>
                </a:solidFill>
                <a:latin typeface="Bookman Old Style" panose="02050604050505020204" pitchFamily="18" charset="0"/>
              </a:rPr>
              <a:t>	51</a:t>
            </a:r>
          </a:p>
          <a:p>
            <a:pPr lvl="1">
              <a:buClr>
                <a:srgbClr val="607D8B"/>
              </a:buClr>
              <a:buFont typeface="Wingdings" panose="05000000000000000000" pitchFamily="2" charset="2"/>
              <a:buChar char="§"/>
              <a:defRPr/>
            </a:pPr>
            <a:r>
              <a:rPr lang="es-CO" sz="1300" dirty="0">
                <a:latin typeface="Bookman Old Style" panose="02050604050505020204" pitchFamily="18" charset="0"/>
              </a:rPr>
              <a:t>Sometimiento Individual 	52</a:t>
            </a:r>
          </a:p>
          <a:p>
            <a:pPr lvl="1">
              <a:buClr>
                <a:srgbClr val="607D8B"/>
              </a:buClr>
              <a:buFont typeface="Wingdings" panose="05000000000000000000" pitchFamily="2" charset="2"/>
              <a:buChar char="§"/>
              <a:defRPr/>
            </a:pPr>
            <a:r>
              <a:rPr lang="es-CO" sz="1300" dirty="0">
                <a:latin typeface="Bookman Old Style" panose="02050604050505020204" pitchFamily="18" charset="0"/>
              </a:rPr>
              <a:t>Desvinculación de menores de edad	</a:t>
            </a:r>
            <a:r>
              <a:rPr lang="es-ES" sz="1300" dirty="0">
                <a:solidFill>
                  <a:prstClr val="black">
                    <a:tint val="75000"/>
                  </a:prstClr>
                </a:solidFill>
                <a:latin typeface="Bookman Old Style" panose="02050604050505020204" pitchFamily="18" charset="0"/>
              </a:rPr>
              <a:t> </a:t>
            </a:r>
            <a:r>
              <a:rPr lang="es-MX" sz="1300" dirty="0">
                <a:solidFill>
                  <a:prstClr val="black">
                    <a:tint val="75000"/>
                  </a:prstClr>
                </a:solidFill>
                <a:latin typeface="Bookman Old Style" panose="02050604050505020204" pitchFamily="18" charset="0"/>
              </a:rPr>
              <a:t>53</a:t>
            </a:r>
            <a:endParaRPr lang="es-CO" sz="1300" dirty="0">
              <a:latin typeface="Bookman Old Style" panose="02050604050505020204" pitchFamily="18" charset="0"/>
            </a:endParaRPr>
          </a:p>
          <a:p>
            <a:pPr marL="0" indent="0">
              <a:buNone/>
              <a:defRPr/>
            </a:pPr>
            <a:endParaRPr lang="es-CO" sz="1300" dirty="0">
              <a:solidFill>
                <a:schemeClr val="tx1">
                  <a:lumMod val="85000"/>
                  <a:lumOff val="15000"/>
                </a:schemeClr>
              </a:solidFill>
              <a:latin typeface="Bookman Old Style" panose="02050604050505020204" pitchFamily="18" charset="0"/>
            </a:endParaRPr>
          </a:p>
          <a:p>
            <a:pPr marL="0" indent="0">
              <a:buNone/>
              <a:defRPr/>
            </a:pPr>
            <a:r>
              <a:rPr lang="es-CO" sz="1300" dirty="0">
                <a:solidFill>
                  <a:schemeClr val="tx1">
                    <a:lumMod val="85000"/>
                    <a:lumOff val="15000"/>
                  </a:schemeClr>
                </a:solidFill>
                <a:latin typeface="Bookman Old Style" panose="02050604050505020204" pitchFamily="18" charset="0"/>
              </a:rPr>
              <a:t>10. Resultados operacionales de la Fuerza Pública</a:t>
            </a:r>
          </a:p>
          <a:p>
            <a:pPr marL="0" indent="0">
              <a:buNone/>
              <a:defRPr/>
            </a:pPr>
            <a:endParaRPr lang="es-CO" sz="1300" dirty="0">
              <a:solidFill>
                <a:schemeClr val="tx1">
                  <a:lumMod val="85000"/>
                  <a:lumOff val="15000"/>
                </a:schemeClr>
              </a:solidFill>
              <a:latin typeface="Bookman Old Style" panose="02050604050505020204" pitchFamily="18" charset="0"/>
            </a:endParaRPr>
          </a:p>
          <a:p>
            <a:pPr lvl="1">
              <a:buClr>
                <a:srgbClr val="607D8B"/>
              </a:buClr>
              <a:buFont typeface="Wingdings" panose="05000000000000000000" pitchFamily="2" charset="2"/>
              <a:buChar char="§"/>
              <a:defRPr/>
            </a:pPr>
            <a:r>
              <a:rPr lang="es-ES" sz="1300" dirty="0">
                <a:latin typeface="Bookman Old Style" panose="02050604050505020204" pitchFamily="18" charset="0"/>
              </a:rPr>
              <a:t>Minas intervenidas  	55</a:t>
            </a:r>
          </a:p>
          <a:p>
            <a:pPr lvl="1">
              <a:buClr>
                <a:srgbClr val="607D8B"/>
              </a:buClr>
              <a:buFont typeface="Wingdings" panose="05000000000000000000" pitchFamily="2" charset="2"/>
              <a:buChar char="§"/>
              <a:defRPr/>
            </a:pPr>
            <a:r>
              <a:rPr lang="es-CO" sz="1300" dirty="0">
                <a:latin typeface="Bookman Old Style" panose="02050604050505020204" pitchFamily="18" charset="0"/>
              </a:rPr>
              <a:t>Capturas por extracción ilícita de yacimiento minero</a:t>
            </a:r>
            <a:r>
              <a:rPr lang="es-ES" sz="1300" dirty="0">
                <a:latin typeface="Bookman Old Style" panose="02050604050505020204" pitchFamily="18" charset="0"/>
              </a:rPr>
              <a:t>	</a:t>
            </a:r>
            <a:r>
              <a:rPr lang="es-CO" sz="1300" dirty="0">
                <a:latin typeface="Bookman Old Style" panose="02050604050505020204" pitchFamily="18" charset="0"/>
              </a:rPr>
              <a:t>56</a:t>
            </a:r>
          </a:p>
          <a:p>
            <a:pPr lvl="1">
              <a:buClr>
                <a:srgbClr val="607D8B"/>
              </a:buClr>
              <a:buFont typeface="Wingdings" panose="05000000000000000000" pitchFamily="2" charset="2"/>
              <a:buChar char="§"/>
              <a:defRPr/>
            </a:pPr>
            <a:r>
              <a:rPr lang="es-CO" sz="1300" dirty="0">
                <a:latin typeface="Bookman Old Style" panose="02050604050505020204" pitchFamily="18" charset="0"/>
              </a:rPr>
              <a:t>Incautaciones maquinaria amarilla por extracción ilícita de yacimiento minero </a:t>
            </a:r>
            <a:r>
              <a:rPr lang="es-ES" sz="1300" dirty="0">
                <a:latin typeface="Bookman Old Style" panose="02050604050505020204" pitchFamily="18" charset="0"/>
              </a:rPr>
              <a:t>	57</a:t>
            </a:r>
          </a:p>
          <a:p>
            <a:pPr lvl="1">
              <a:buClr>
                <a:srgbClr val="607D8B"/>
              </a:buClr>
              <a:buFont typeface="Wingdings" panose="05000000000000000000" pitchFamily="2" charset="2"/>
              <a:buChar char="§"/>
              <a:defRPr/>
            </a:pPr>
            <a:r>
              <a:rPr lang="es-CO" sz="1300" dirty="0">
                <a:latin typeface="Bookman Old Style" panose="02050604050505020204" pitchFamily="18" charset="0"/>
              </a:rPr>
              <a:t>Incautaciones de otra maquinaria por extracción ilícita de yacimiento minero</a:t>
            </a:r>
            <a:r>
              <a:rPr lang="es-ES" sz="1300" dirty="0">
                <a:latin typeface="Bookman Old Style" panose="02050604050505020204" pitchFamily="18" charset="0"/>
              </a:rPr>
              <a:t>	58</a:t>
            </a:r>
          </a:p>
          <a:p>
            <a:pPr lvl="1">
              <a:buClr>
                <a:srgbClr val="607D8B"/>
              </a:buClr>
              <a:buFont typeface="Wingdings" panose="05000000000000000000" pitchFamily="2" charset="2"/>
              <a:buChar char="§"/>
              <a:defRPr/>
            </a:pPr>
            <a:endParaRPr lang="es-ES" sz="1300" dirty="0">
              <a:latin typeface="Bookman Old Style" panose="02050604050505020204" pitchFamily="18" charset="0"/>
            </a:endParaRPr>
          </a:p>
          <a:p>
            <a:pPr marL="0" indent="0">
              <a:spcBef>
                <a:spcPct val="50000"/>
              </a:spcBef>
              <a:buNone/>
              <a:tabLst>
                <a:tab pos="8432800" algn="dec"/>
              </a:tabLst>
              <a:defRPr/>
            </a:pPr>
            <a:r>
              <a:rPr lang="es-CO" sz="1300" dirty="0">
                <a:solidFill>
                  <a:schemeClr val="tx1">
                    <a:lumMod val="85000"/>
                    <a:lumOff val="15000"/>
                  </a:schemeClr>
                </a:solidFill>
                <a:latin typeface="Bookman Old Style" panose="02050604050505020204" pitchFamily="18" charset="0"/>
              </a:rPr>
              <a:t>11. Otras variables relacionadas con la seguridad</a:t>
            </a:r>
          </a:p>
          <a:p>
            <a:pPr marL="0" indent="0">
              <a:spcBef>
                <a:spcPct val="50000"/>
              </a:spcBef>
              <a:buNone/>
              <a:tabLst>
                <a:tab pos="8432800" algn="dec"/>
              </a:tabLst>
              <a:defRPr/>
            </a:pPr>
            <a:endParaRPr lang="es-CO" sz="1300" dirty="0">
              <a:solidFill>
                <a:schemeClr val="tx1">
                  <a:lumMod val="85000"/>
                  <a:lumOff val="15000"/>
                </a:schemeClr>
              </a:solidFill>
              <a:latin typeface="Bookman Old Style" panose="02050604050505020204" pitchFamily="18" charset="0"/>
            </a:endParaRPr>
          </a:p>
          <a:p>
            <a:pPr lvl="1">
              <a:buClr>
                <a:srgbClr val="607D8B"/>
              </a:buClr>
              <a:buFont typeface="Wingdings" panose="05000000000000000000" pitchFamily="2" charset="2"/>
              <a:buChar char="§"/>
              <a:defRPr/>
            </a:pPr>
            <a:r>
              <a:rPr lang="es-CO" sz="1300" dirty="0">
                <a:latin typeface="Bookman Old Style" panose="02050604050505020204" pitchFamily="18" charset="0"/>
              </a:rPr>
              <a:t>Miembros de la fuerza pública asesinados en actos del servicio 	60</a:t>
            </a:r>
          </a:p>
          <a:p>
            <a:pPr lvl="1">
              <a:buClr>
                <a:srgbClr val="607D8B"/>
              </a:buClr>
              <a:buFont typeface="Wingdings" panose="05000000000000000000" pitchFamily="2" charset="2"/>
              <a:buChar char="§"/>
              <a:defRPr/>
            </a:pPr>
            <a:r>
              <a:rPr lang="es-CO" sz="1300" dirty="0">
                <a:latin typeface="Bookman Old Style" panose="02050604050505020204" pitchFamily="18" charset="0"/>
              </a:rPr>
              <a:t>Miembros de la fuerza pública heridos en actos del servicio 	61</a:t>
            </a:r>
          </a:p>
          <a:p>
            <a:pPr marL="565150" lvl="1" indent="0">
              <a:buClr>
                <a:srgbClr val="000090"/>
              </a:buClr>
              <a:buNone/>
              <a:defRPr/>
            </a:pPr>
            <a:endParaRPr lang="es-ES" sz="1300" dirty="0">
              <a:latin typeface="Bookman Old Style" panose="02050604050505020204" pitchFamily="18" charset="0"/>
            </a:endParaRPr>
          </a:p>
        </p:txBody>
      </p:sp>
      <p:sp>
        <p:nvSpPr>
          <p:cNvPr id="35" name="2 Marcador de número de diapositiva"/>
          <p:cNvSpPr txBox="1">
            <a:spLocks/>
          </p:cNvSpPr>
          <p:nvPr/>
        </p:nvSpPr>
        <p:spPr bwMode="auto">
          <a:xfrm>
            <a:off x="8244408" y="6304235"/>
            <a:ext cx="67136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ctr" anchorCtr="0" compatLnSpc="1">
            <a:prstTxWarp prst="textNoShape">
              <a:avLst/>
            </a:prstTxWarp>
          </a:bodyPr>
          <a:lstStyle>
            <a:defPPr>
              <a:defRPr lang="es-ES"/>
            </a:defPPr>
            <a:lvl1pPr marL="0" algn="l" defTabSz="457200" rtl="0" eaLnBrk="1" latinLnBrk="0" hangingPunct="1">
              <a:defRPr sz="1800" kern="1200">
                <a:solidFill>
                  <a:schemeClr val="tx1"/>
                </a:solidFill>
                <a:latin typeface="Arial" charset="0"/>
                <a:ea typeface="+mn-ea"/>
                <a:cs typeface="+mn-cs"/>
              </a:defRPr>
            </a:lvl1pPr>
            <a:lvl2pPr marL="666723" indent="-256432" algn="l" defTabSz="457200" rtl="0" eaLnBrk="1" latinLnBrk="0" hangingPunct="1">
              <a:defRPr sz="1800" kern="1200">
                <a:solidFill>
                  <a:schemeClr val="tx1"/>
                </a:solidFill>
                <a:latin typeface="Arial" charset="0"/>
                <a:ea typeface="+mn-ea"/>
                <a:cs typeface="+mn-cs"/>
              </a:defRPr>
            </a:lvl2pPr>
            <a:lvl3pPr marL="1025728" indent="-205146" algn="l" defTabSz="457200" rtl="0" eaLnBrk="1" latinLnBrk="0" hangingPunct="1">
              <a:defRPr sz="1800" kern="1200">
                <a:solidFill>
                  <a:schemeClr val="tx1"/>
                </a:solidFill>
                <a:latin typeface="Arial" charset="0"/>
                <a:ea typeface="+mn-ea"/>
                <a:cs typeface="+mn-cs"/>
              </a:defRPr>
            </a:lvl3pPr>
            <a:lvl4pPr marL="1436019" indent="-205146" algn="l" defTabSz="457200" rtl="0" eaLnBrk="1" latinLnBrk="0" hangingPunct="1">
              <a:defRPr sz="1800" kern="1200">
                <a:solidFill>
                  <a:schemeClr val="tx1"/>
                </a:solidFill>
                <a:latin typeface="Arial" charset="0"/>
                <a:ea typeface="+mn-ea"/>
                <a:cs typeface="+mn-cs"/>
              </a:defRPr>
            </a:lvl4pPr>
            <a:lvl5pPr marL="1846311" indent="-205146" algn="l" defTabSz="457200" rtl="0" eaLnBrk="1" latinLnBrk="0" hangingPunct="1">
              <a:defRPr sz="1800" kern="1200">
                <a:solidFill>
                  <a:schemeClr val="tx1"/>
                </a:solidFill>
                <a:latin typeface="Arial" charset="0"/>
                <a:ea typeface="+mn-ea"/>
                <a:cs typeface="+mn-cs"/>
              </a:defRPr>
            </a:lvl5pPr>
            <a:lvl6pPr marL="2256602"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6pPr>
            <a:lvl7pPr marL="2666893"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7pPr>
            <a:lvl8pPr marL="3077185"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8pPr>
            <a:lvl9pPr marL="3487476"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9pPr>
          </a:lstStyle>
          <a:p>
            <a:pPr algn="r" defTabSz="820583" fontAlgn="base">
              <a:spcBef>
                <a:spcPct val="0"/>
              </a:spcBef>
              <a:spcAft>
                <a:spcPct val="0"/>
              </a:spcAft>
              <a:defRPr/>
            </a:pPr>
            <a:r>
              <a:rPr lang="es-CO" sz="1100" b="1" dirty="0">
                <a:latin typeface="Montserrat-Regular"/>
              </a:rPr>
              <a:t>5</a:t>
            </a:r>
          </a:p>
        </p:txBody>
      </p:sp>
      <p:sp>
        <p:nvSpPr>
          <p:cNvPr id="2" name="1 Marcador de texto">
            <a:extLst>
              <a:ext uri="{FF2B5EF4-FFF2-40B4-BE49-F238E27FC236}">
                <a16:creationId xmlns:a16="http://schemas.microsoft.com/office/drawing/2014/main" id="{8B9B8048-B503-4963-5A66-47E5F668F76E}"/>
              </a:ext>
            </a:extLst>
          </p:cNvPr>
          <p:cNvSpPr txBox="1">
            <a:spLocks/>
          </p:cNvSpPr>
          <p:nvPr/>
        </p:nvSpPr>
        <p:spPr>
          <a:xfrm>
            <a:off x="4932040" y="166936"/>
            <a:ext cx="3874652" cy="616357"/>
          </a:xfrm>
          <a:prstGeom prst="rect">
            <a:avLst/>
          </a:prstGeom>
        </p:spPr>
        <p:txBody>
          <a:bodyPr vert="horz" lIns="91440" tIns="45720" rIns="91440" bIns="45720" rtlCol="0" anchor="ctr"/>
          <a:lstStyle>
            <a:defPPr>
              <a:defRPr lang="es-C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MX" sz="1600" dirty="0">
                <a:solidFill>
                  <a:srgbClr val="3266CC"/>
                </a:solidFill>
                <a:latin typeface="Bookman Old Style" panose="02050604050505020204" pitchFamily="18" charset="0"/>
              </a:rPr>
              <a:t>SEGUIMIENTO A INDICADORES DE SEGURIDAD Y RESULTADOS OPERACIONALES</a:t>
            </a:r>
            <a:endParaRPr lang="es-CO" sz="1600" dirty="0">
              <a:solidFill>
                <a:srgbClr val="3266CC"/>
              </a:solidFill>
              <a:latin typeface="Bookman Old Style" panose="02050604050505020204" pitchFamily="18" charset="0"/>
            </a:endParaRPr>
          </a:p>
        </p:txBody>
      </p:sp>
    </p:spTree>
    <p:extLst>
      <p:ext uri="{BB962C8B-B14F-4D97-AF65-F5344CB8AC3E}">
        <p14:creationId xmlns:p14="http://schemas.microsoft.com/office/powerpoint/2010/main" val="5442457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FILESVR01\Direccion_Estudios_Sectoriales\RECURSOS DEE\DISEÑO Y FORMATOS\Fotos\FOTOS FFMM\_DSC864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139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14">
            <a:extLst>
              <a:ext uri="{FF2B5EF4-FFF2-40B4-BE49-F238E27FC236}">
                <a16:creationId xmlns:a16="http://schemas.microsoft.com/office/drawing/2014/main" id="{7A0F47DC-4D96-5B43-820F-FB760FB0B44B}"/>
              </a:ext>
            </a:extLst>
          </p:cNvPr>
          <p:cNvSpPr/>
          <p:nvPr/>
        </p:nvSpPr>
        <p:spPr>
          <a:xfrm flipV="1">
            <a:off x="329972" y="-2"/>
            <a:ext cx="3465695" cy="4077073"/>
          </a:xfrm>
          <a:prstGeom prst="rect">
            <a:avLst/>
          </a:prstGeom>
          <a:solidFill>
            <a:srgbClr val="F2AE3C">
              <a:alpha val="6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6" name="3 Marcador de texto"/>
          <p:cNvSpPr txBox="1">
            <a:spLocks/>
          </p:cNvSpPr>
          <p:nvPr/>
        </p:nvSpPr>
        <p:spPr>
          <a:xfrm>
            <a:off x="507253" y="1556792"/>
            <a:ext cx="3288414" cy="183260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es-CO" sz="2500" b="1" dirty="0">
                <a:solidFill>
                  <a:schemeClr val="bg1"/>
                </a:solidFill>
                <a:latin typeface="Montserrat-Regular"/>
                <a:cs typeface="Corbel"/>
              </a:rPr>
              <a:t>OTRAS VARIABLES RELACIONADAS CON LA SEGURIDAD</a:t>
            </a:r>
          </a:p>
        </p:txBody>
      </p:sp>
      <p:sp>
        <p:nvSpPr>
          <p:cNvPr id="27" name="5 Marcador de texto"/>
          <p:cNvSpPr txBox="1">
            <a:spLocks/>
          </p:cNvSpPr>
          <p:nvPr/>
        </p:nvSpPr>
        <p:spPr>
          <a:xfrm>
            <a:off x="507252" y="620688"/>
            <a:ext cx="1040412" cy="86726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es-CO" sz="6000" b="1" dirty="0">
                <a:solidFill>
                  <a:srgbClr val="3366CC"/>
                </a:solidFill>
                <a:latin typeface="Montserrat-Regular"/>
                <a:cs typeface="Corbel"/>
              </a:rPr>
              <a:t>11</a:t>
            </a:r>
          </a:p>
        </p:txBody>
      </p:sp>
      <p:cxnSp>
        <p:nvCxnSpPr>
          <p:cNvPr id="5" name="Conector recto 4"/>
          <p:cNvCxnSpPr/>
          <p:nvPr/>
        </p:nvCxnSpPr>
        <p:spPr>
          <a:xfrm>
            <a:off x="507253" y="3573016"/>
            <a:ext cx="30566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Imagen 2">
            <a:extLst>
              <a:ext uri="{FF2B5EF4-FFF2-40B4-BE49-F238E27FC236}">
                <a16:creationId xmlns:a16="http://schemas.microsoft.com/office/drawing/2014/main" id="{E83ED801-7226-ABB9-3357-6BDA8E5E8857}"/>
              </a:ext>
            </a:extLst>
          </p:cNvPr>
          <p:cNvPicPr>
            <a:picLocks noChangeAspect="1"/>
          </p:cNvPicPr>
          <p:nvPr/>
        </p:nvPicPr>
        <p:blipFill rotWithShape="1">
          <a:blip r:embed="rId3">
            <a:extLst>
              <a:ext uri="{28A0092B-C50C-407E-A947-70E740481C1C}">
                <a14:useLocalDpi xmlns:a14="http://schemas.microsoft.com/office/drawing/2010/main" val="0"/>
              </a:ext>
            </a:extLst>
          </a:blip>
          <a:srcRect l="1153" t="2110" r="83288" b="87286"/>
          <a:stretch/>
        </p:blipFill>
        <p:spPr>
          <a:xfrm>
            <a:off x="514004" y="-6331"/>
            <a:ext cx="1668207" cy="698568"/>
          </a:xfrm>
          <a:prstGeom prst="rect">
            <a:avLst/>
          </a:prstGeom>
        </p:spPr>
      </p:pic>
      <p:pic>
        <p:nvPicPr>
          <p:cNvPr id="4" name="Imagen 3" descr="Forma&#10;&#10;Descripción generada automáticamente con confianza media">
            <a:extLst>
              <a:ext uri="{FF2B5EF4-FFF2-40B4-BE49-F238E27FC236}">
                <a16:creationId xmlns:a16="http://schemas.microsoft.com/office/drawing/2014/main" id="{0CF880CF-3ED5-BEAF-1E6E-751FC97A4F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9628" y="143756"/>
            <a:ext cx="1374260" cy="475621"/>
          </a:xfrm>
          <a:prstGeom prst="rect">
            <a:avLst/>
          </a:prstGeom>
        </p:spPr>
      </p:pic>
    </p:spTree>
    <p:extLst>
      <p:ext uri="{BB962C8B-B14F-4D97-AF65-F5344CB8AC3E}">
        <p14:creationId xmlns:p14="http://schemas.microsoft.com/office/powerpoint/2010/main" val="11791707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Objeto"/>
          <p:cNvGraphicFramePr>
            <a:graphicFrameLocks noChangeAspect="1"/>
          </p:cNvGraphicFramePr>
          <p:nvPr>
            <p:extLst>
              <p:ext uri="{D42A27DB-BD31-4B8C-83A1-F6EECF244321}">
                <p14:modId xmlns:p14="http://schemas.microsoft.com/office/powerpoint/2010/main" val="1969581065"/>
              </p:ext>
            </p:extLst>
          </p:nvPr>
        </p:nvGraphicFramePr>
        <p:xfrm>
          <a:off x="4868099" y="1225366"/>
          <a:ext cx="4089418" cy="2419658"/>
        </p:xfrm>
        <a:graphic>
          <a:graphicData uri="http://schemas.openxmlformats.org/presentationml/2006/ole">
            <mc:AlternateContent xmlns:mc="http://schemas.openxmlformats.org/markup-compatibility/2006">
              <mc:Choice xmlns:v="urn:schemas-microsoft-com:vml" Requires="v">
                <p:oleObj name="Worksheet" r:id="rId2" imgW="3048038" imgH="1815980" progId="Excel.Sheet.12">
                  <p:link updateAutomatic="1"/>
                </p:oleObj>
              </mc:Choice>
              <mc:Fallback>
                <p:oleObj name="Worksheet" r:id="rId2" imgW="3048038" imgH="1815980" progId="Excel.Sheet.12">
                  <p:link updateAutomatic="1"/>
                  <p:pic>
                    <p:nvPicPr>
                      <p:cNvPr id="4" name="3 Objeto"/>
                      <p:cNvPicPr/>
                      <p:nvPr/>
                    </p:nvPicPr>
                    <p:blipFill>
                      <a:blip r:embed="rId3"/>
                      <a:stretch>
                        <a:fillRect/>
                      </a:stretch>
                    </p:blipFill>
                    <p:spPr>
                      <a:xfrm>
                        <a:off x="4868099" y="1225366"/>
                        <a:ext cx="4089418" cy="2419658"/>
                      </a:xfrm>
                      <a:prstGeom prst="rect">
                        <a:avLst/>
                      </a:prstGeom>
                    </p:spPr>
                  </p:pic>
                </p:oleObj>
              </mc:Fallback>
            </mc:AlternateContent>
          </a:graphicData>
        </a:graphic>
      </p:graphicFrame>
      <p:sp>
        <p:nvSpPr>
          <p:cNvPr id="32" name="12 CuadroTexto"/>
          <p:cNvSpPr txBox="1"/>
          <p:nvPr/>
        </p:nvSpPr>
        <p:spPr>
          <a:xfrm>
            <a:off x="128123" y="1065400"/>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Histórico nacional</a:t>
            </a:r>
          </a:p>
        </p:txBody>
      </p:sp>
      <p:sp>
        <p:nvSpPr>
          <p:cNvPr id="37" name="15 CuadroTexto"/>
          <p:cNvSpPr txBox="1">
            <a:spLocks noChangeArrowheads="1"/>
          </p:cNvSpPr>
          <p:nvPr/>
        </p:nvSpPr>
        <p:spPr bwMode="auto">
          <a:xfrm>
            <a:off x="4868099" y="1062045"/>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6986" eaLnBrk="1" hangingPunct="1">
              <a:defRPr/>
            </a:pPr>
            <a:r>
              <a:rPr lang="es-CO" sz="1200" b="1" dirty="0">
                <a:solidFill>
                  <a:srgbClr val="3366CC"/>
                </a:solidFill>
                <a:latin typeface="Bookman Old Style" panose="02050604050505020204" pitchFamily="18" charset="0"/>
                <a:cs typeface="Arial Narrow"/>
              </a:rPr>
              <a:t>Corrido del año</a:t>
            </a:r>
            <a:endParaRPr lang="es-ES" sz="1200" b="1" dirty="0">
              <a:solidFill>
                <a:srgbClr val="3366CC"/>
              </a:solidFill>
              <a:latin typeface="Bookman Old Style" panose="02050604050505020204" pitchFamily="18" charset="0"/>
              <a:cs typeface="Arial Narrow"/>
            </a:endParaRPr>
          </a:p>
        </p:txBody>
      </p:sp>
      <p:sp>
        <p:nvSpPr>
          <p:cNvPr id="38" name="5 CuadroTexto"/>
          <p:cNvSpPr txBox="1"/>
          <p:nvPr/>
        </p:nvSpPr>
        <p:spPr>
          <a:xfrm>
            <a:off x="117418" y="3749229"/>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Comparativo mensual</a:t>
            </a:r>
          </a:p>
        </p:txBody>
      </p:sp>
      <p:sp>
        <p:nvSpPr>
          <p:cNvPr id="30" name="2 Marcador de número de diapositiva"/>
          <p:cNvSpPr txBox="1">
            <a:spLocks/>
          </p:cNvSpPr>
          <p:nvPr/>
        </p:nvSpPr>
        <p:spPr bwMode="auto">
          <a:xfrm>
            <a:off x="8244408" y="6304235"/>
            <a:ext cx="67136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ctr" anchorCtr="0" compatLnSpc="1">
            <a:prstTxWarp prst="textNoShape">
              <a:avLst/>
            </a:prstTxWarp>
          </a:bodyPr>
          <a:lstStyle>
            <a:defPPr>
              <a:defRPr lang="es-ES"/>
            </a:defPPr>
            <a:lvl1pPr marL="0" algn="l" defTabSz="457200" rtl="0" eaLnBrk="1" latinLnBrk="0" hangingPunct="1">
              <a:defRPr sz="1800" kern="1200">
                <a:solidFill>
                  <a:schemeClr val="tx1"/>
                </a:solidFill>
                <a:latin typeface="Arial" charset="0"/>
                <a:ea typeface="+mn-ea"/>
                <a:cs typeface="+mn-cs"/>
              </a:defRPr>
            </a:lvl1pPr>
            <a:lvl2pPr marL="666723" indent="-256432" algn="l" defTabSz="457200" rtl="0" eaLnBrk="1" latinLnBrk="0" hangingPunct="1">
              <a:defRPr sz="1800" kern="1200">
                <a:solidFill>
                  <a:schemeClr val="tx1"/>
                </a:solidFill>
                <a:latin typeface="Arial" charset="0"/>
                <a:ea typeface="+mn-ea"/>
                <a:cs typeface="+mn-cs"/>
              </a:defRPr>
            </a:lvl2pPr>
            <a:lvl3pPr marL="1025728" indent="-205146" algn="l" defTabSz="457200" rtl="0" eaLnBrk="1" latinLnBrk="0" hangingPunct="1">
              <a:defRPr sz="1800" kern="1200">
                <a:solidFill>
                  <a:schemeClr val="tx1"/>
                </a:solidFill>
                <a:latin typeface="Arial" charset="0"/>
                <a:ea typeface="+mn-ea"/>
                <a:cs typeface="+mn-cs"/>
              </a:defRPr>
            </a:lvl3pPr>
            <a:lvl4pPr marL="1436019" indent="-205146" algn="l" defTabSz="457200" rtl="0" eaLnBrk="1" latinLnBrk="0" hangingPunct="1">
              <a:defRPr sz="1800" kern="1200">
                <a:solidFill>
                  <a:schemeClr val="tx1"/>
                </a:solidFill>
                <a:latin typeface="Arial" charset="0"/>
                <a:ea typeface="+mn-ea"/>
                <a:cs typeface="+mn-cs"/>
              </a:defRPr>
            </a:lvl4pPr>
            <a:lvl5pPr marL="1846311" indent="-205146" algn="l" defTabSz="457200" rtl="0" eaLnBrk="1" latinLnBrk="0" hangingPunct="1">
              <a:defRPr sz="1800" kern="1200">
                <a:solidFill>
                  <a:schemeClr val="tx1"/>
                </a:solidFill>
                <a:latin typeface="Arial" charset="0"/>
                <a:ea typeface="+mn-ea"/>
                <a:cs typeface="+mn-cs"/>
              </a:defRPr>
            </a:lvl5pPr>
            <a:lvl6pPr marL="2256602"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6pPr>
            <a:lvl7pPr marL="2666893"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7pPr>
            <a:lvl8pPr marL="3077185"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8pPr>
            <a:lvl9pPr marL="3487476"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9pPr>
          </a:lstStyle>
          <a:p>
            <a:pPr algn="r" defTabSz="820583" fontAlgn="base">
              <a:spcBef>
                <a:spcPct val="0"/>
              </a:spcBef>
              <a:spcAft>
                <a:spcPct val="0"/>
              </a:spcAft>
              <a:defRPr/>
            </a:pPr>
            <a:r>
              <a:rPr lang="es-MX" sz="1100" b="1" dirty="0">
                <a:latin typeface="Bookman Old Style" panose="02050604050505020204" pitchFamily="18" charset="0"/>
              </a:rPr>
              <a:t>6</a:t>
            </a:r>
            <a:r>
              <a:rPr lang="es-CO" sz="1100" b="1" dirty="0">
                <a:latin typeface="Bookman Old Style" panose="02050604050505020204" pitchFamily="18" charset="0"/>
              </a:rPr>
              <a:t>0</a:t>
            </a:r>
          </a:p>
        </p:txBody>
      </p:sp>
      <p:sp>
        <p:nvSpPr>
          <p:cNvPr id="17" name="1 Marcador de texto"/>
          <p:cNvSpPr txBox="1">
            <a:spLocks/>
          </p:cNvSpPr>
          <p:nvPr/>
        </p:nvSpPr>
        <p:spPr>
          <a:xfrm>
            <a:off x="4868099" y="292363"/>
            <a:ext cx="4240405" cy="616357"/>
          </a:xfrm>
          <a:prstGeom prst="rect">
            <a:avLst/>
          </a:prstGeom>
        </p:spPr>
        <p:txBody>
          <a:bodyPr vert="horz" lIns="91440" tIns="45720" rIns="91440" bIns="45720" rtlCol="0" anchor="ctr"/>
          <a:lstStyle>
            <a:defPPr>
              <a:defRPr lang="es-C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CO" sz="1500" b="1" dirty="0">
                <a:solidFill>
                  <a:srgbClr val="3366CC"/>
                </a:solidFill>
                <a:latin typeface="Bookman Old Style" panose="02050604050505020204" pitchFamily="18" charset="0"/>
              </a:rPr>
              <a:t>MIEMBROS DE LA FUERZA PÚBLICA ASESINADOS EN ACTOS DEL SERVICIO</a:t>
            </a:r>
          </a:p>
        </p:txBody>
      </p:sp>
      <p:sp>
        <p:nvSpPr>
          <p:cNvPr id="18" name="Text Box 4"/>
          <p:cNvSpPr txBox="1">
            <a:spLocks noChangeArrowheads="1"/>
          </p:cNvSpPr>
          <p:nvPr/>
        </p:nvSpPr>
        <p:spPr bwMode="auto">
          <a:xfrm>
            <a:off x="7242961" y="839315"/>
            <a:ext cx="1885741"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r>
              <a:rPr lang="es-ES" altLang="es-CO" sz="700" dirty="0">
                <a:latin typeface="Bookman Old Style" panose="02050604050505020204" pitchFamily="18" charset="0"/>
                <a:cs typeface="Tahoma" pitchFamily="34" charset="0"/>
              </a:rPr>
              <a:t>Cifras preliminares sujetas a variación.</a:t>
            </a:r>
          </a:p>
        </p:txBody>
      </p:sp>
      <p:sp>
        <p:nvSpPr>
          <p:cNvPr id="19" name="Text Box 4"/>
          <p:cNvSpPr txBox="1">
            <a:spLocks noChangeArrowheads="1"/>
          </p:cNvSpPr>
          <p:nvPr/>
        </p:nvSpPr>
        <p:spPr bwMode="auto">
          <a:xfrm>
            <a:off x="5004048" y="6046731"/>
            <a:ext cx="3960441"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r"/>
            <a:r>
              <a:rPr lang="es-ES" altLang="es-CO" sz="700" b="1" dirty="0">
                <a:latin typeface="Bookman Old Style" panose="02050604050505020204" pitchFamily="18" charset="0"/>
                <a:cs typeface="Tahoma" pitchFamily="34" charset="0"/>
              </a:rPr>
              <a:t>Fuente: </a:t>
            </a:r>
            <a:r>
              <a:rPr lang="es-CO" altLang="es-CO" sz="700" dirty="0">
                <a:latin typeface="Bookman Old Style" panose="02050604050505020204" pitchFamily="18" charset="0"/>
                <a:cs typeface="Tahoma" pitchFamily="34" charset="0"/>
              </a:rPr>
              <a:t>Comando General de las Fuerzas Militares y Policía Nacional. </a:t>
            </a:r>
          </a:p>
        </p:txBody>
      </p:sp>
      <p:graphicFrame>
        <p:nvGraphicFramePr>
          <p:cNvPr id="2" name="1 Objeto"/>
          <p:cNvGraphicFramePr>
            <a:graphicFrameLocks noChangeAspect="1"/>
          </p:cNvGraphicFramePr>
          <p:nvPr>
            <p:extLst>
              <p:ext uri="{D42A27DB-BD31-4B8C-83A1-F6EECF244321}">
                <p14:modId xmlns:p14="http://schemas.microsoft.com/office/powerpoint/2010/main" val="3421785196"/>
              </p:ext>
            </p:extLst>
          </p:nvPr>
        </p:nvGraphicFramePr>
        <p:xfrm>
          <a:off x="179512" y="1329570"/>
          <a:ext cx="4048625" cy="2419658"/>
        </p:xfrm>
        <a:graphic>
          <a:graphicData uri="http://schemas.openxmlformats.org/presentationml/2006/ole">
            <mc:AlternateContent xmlns:mc="http://schemas.openxmlformats.org/markup-compatibility/2006">
              <mc:Choice xmlns:v="urn:schemas-microsoft-com:vml" Requires="v">
                <p:oleObj name="Worksheet" r:id="rId4" imgW="3416183" imgH="1815980" progId="Excel.Sheet.12">
                  <p:link updateAutomatic="1"/>
                </p:oleObj>
              </mc:Choice>
              <mc:Fallback>
                <p:oleObj name="Worksheet" r:id="rId4" imgW="3416183" imgH="1815980" progId="Excel.Sheet.12">
                  <p:link updateAutomatic="1"/>
                  <p:pic>
                    <p:nvPicPr>
                      <p:cNvPr id="2" name="1 Objeto"/>
                      <p:cNvPicPr/>
                      <p:nvPr/>
                    </p:nvPicPr>
                    <p:blipFill>
                      <a:blip r:embed="rId5"/>
                      <a:stretch>
                        <a:fillRect/>
                      </a:stretch>
                    </p:blipFill>
                    <p:spPr>
                      <a:xfrm>
                        <a:off x="179512" y="1329570"/>
                        <a:ext cx="4048625" cy="2419658"/>
                      </a:xfrm>
                      <a:prstGeom prst="rect">
                        <a:avLst/>
                      </a:prstGeom>
                    </p:spPr>
                  </p:pic>
                </p:oleObj>
              </mc:Fallback>
            </mc:AlternateContent>
          </a:graphicData>
        </a:graphic>
      </p:graphicFrame>
      <p:graphicFrame>
        <p:nvGraphicFramePr>
          <p:cNvPr id="5" name="4 Objeto"/>
          <p:cNvGraphicFramePr>
            <a:graphicFrameLocks noChangeAspect="1"/>
          </p:cNvGraphicFramePr>
          <p:nvPr>
            <p:extLst>
              <p:ext uri="{D42A27DB-BD31-4B8C-83A1-F6EECF244321}">
                <p14:modId xmlns:p14="http://schemas.microsoft.com/office/powerpoint/2010/main" val="131199002"/>
              </p:ext>
            </p:extLst>
          </p:nvPr>
        </p:nvGraphicFramePr>
        <p:xfrm>
          <a:off x="235343" y="4016753"/>
          <a:ext cx="4048625" cy="2416305"/>
        </p:xfrm>
        <a:graphic>
          <a:graphicData uri="http://schemas.openxmlformats.org/presentationml/2006/ole">
            <mc:AlternateContent xmlns:mc="http://schemas.openxmlformats.org/markup-compatibility/2006">
              <mc:Choice xmlns:v="urn:schemas-microsoft-com:vml" Requires="v">
                <p:oleObj name="Worksheet" r:id="rId6" imgW="4254596" imgH="1815980" progId="Excel.Sheet.12">
                  <p:link updateAutomatic="1"/>
                </p:oleObj>
              </mc:Choice>
              <mc:Fallback>
                <p:oleObj name="Worksheet" r:id="rId6" imgW="4254596" imgH="1815980" progId="Excel.Sheet.12">
                  <p:link updateAutomatic="1"/>
                  <p:pic>
                    <p:nvPicPr>
                      <p:cNvPr id="5" name="4 Objeto"/>
                      <p:cNvPicPr/>
                      <p:nvPr/>
                    </p:nvPicPr>
                    <p:blipFill>
                      <a:blip r:embed="rId7"/>
                      <a:stretch>
                        <a:fillRect/>
                      </a:stretch>
                    </p:blipFill>
                    <p:spPr>
                      <a:xfrm>
                        <a:off x="235343" y="4016753"/>
                        <a:ext cx="4048625" cy="2416305"/>
                      </a:xfrm>
                      <a:prstGeom prst="rect">
                        <a:avLst/>
                      </a:prstGeom>
                    </p:spPr>
                  </p:pic>
                </p:oleObj>
              </mc:Fallback>
            </mc:AlternateContent>
          </a:graphicData>
        </a:graphic>
      </p:graphicFrame>
      <p:sp>
        <p:nvSpPr>
          <p:cNvPr id="26" name="15 CuadroTexto"/>
          <p:cNvSpPr txBox="1">
            <a:spLocks noChangeArrowheads="1"/>
          </p:cNvSpPr>
          <p:nvPr/>
        </p:nvSpPr>
        <p:spPr bwMode="auto">
          <a:xfrm>
            <a:off x="4860032" y="3861048"/>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6986" eaLnBrk="1" hangingPunct="1">
              <a:defRPr/>
            </a:pPr>
            <a:r>
              <a:rPr lang="es-CO" sz="1200" b="1" dirty="0">
                <a:solidFill>
                  <a:srgbClr val="3366CC"/>
                </a:solidFill>
                <a:latin typeface="Bookman Old Style" panose="02050604050505020204" pitchFamily="18" charset="0"/>
                <a:cs typeface="Arial Narrow"/>
              </a:rPr>
              <a:t>Variación corrido del año</a:t>
            </a:r>
          </a:p>
        </p:txBody>
      </p:sp>
      <p:graphicFrame>
        <p:nvGraphicFramePr>
          <p:cNvPr id="6" name="Objeto 5">
            <a:extLst>
              <a:ext uri="{FF2B5EF4-FFF2-40B4-BE49-F238E27FC236}">
                <a16:creationId xmlns:a16="http://schemas.microsoft.com/office/drawing/2014/main" id="{2542EE65-1663-FA73-2635-60BC5DF1F4FF}"/>
              </a:ext>
            </a:extLst>
          </p:cNvPr>
          <p:cNvGraphicFramePr>
            <a:graphicFrameLocks noChangeAspect="1"/>
          </p:cNvGraphicFramePr>
          <p:nvPr>
            <p:extLst>
              <p:ext uri="{D42A27DB-BD31-4B8C-83A1-F6EECF244321}">
                <p14:modId xmlns:p14="http://schemas.microsoft.com/office/powerpoint/2010/main" val="888646080"/>
              </p:ext>
            </p:extLst>
          </p:nvPr>
        </p:nvGraphicFramePr>
        <p:xfrm>
          <a:off x="4519613" y="4262438"/>
          <a:ext cx="4562475" cy="1547812"/>
        </p:xfrm>
        <a:graphic>
          <a:graphicData uri="http://schemas.openxmlformats.org/presentationml/2006/ole">
            <mc:AlternateContent xmlns:mc="http://schemas.openxmlformats.org/markup-compatibility/2006">
              <mc:Choice xmlns:v="urn:schemas-microsoft-com:vml" Requires="v">
                <p:oleObj name="Worksheet" r:id="rId8" imgW="5803830" imgH="1974853" progId="Excel.Sheet.12">
                  <p:link updateAutomatic="1"/>
                </p:oleObj>
              </mc:Choice>
              <mc:Fallback>
                <p:oleObj name="Worksheet" r:id="rId8" imgW="5803830" imgH="1974853" progId="Excel.Sheet.12">
                  <p:link updateAutomatic="1"/>
                  <p:pic>
                    <p:nvPicPr>
                      <p:cNvPr id="0" name=""/>
                      <p:cNvPicPr/>
                      <p:nvPr/>
                    </p:nvPicPr>
                    <p:blipFill>
                      <a:blip r:embed="rId9"/>
                      <a:stretch>
                        <a:fillRect/>
                      </a:stretch>
                    </p:blipFill>
                    <p:spPr>
                      <a:xfrm>
                        <a:off x="4519613" y="4262438"/>
                        <a:ext cx="4562475" cy="1547812"/>
                      </a:xfrm>
                      <a:prstGeom prst="rect">
                        <a:avLst/>
                      </a:prstGeom>
                    </p:spPr>
                  </p:pic>
                </p:oleObj>
              </mc:Fallback>
            </mc:AlternateContent>
          </a:graphicData>
        </a:graphic>
      </p:graphicFrame>
    </p:spTree>
    <p:extLst>
      <p:ext uri="{BB962C8B-B14F-4D97-AF65-F5344CB8AC3E}">
        <p14:creationId xmlns:p14="http://schemas.microsoft.com/office/powerpoint/2010/main" val="16066655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Objeto"/>
          <p:cNvGraphicFramePr>
            <a:graphicFrameLocks noChangeAspect="1"/>
          </p:cNvGraphicFramePr>
          <p:nvPr>
            <p:extLst>
              <p:ext uri="{D42A27DB-BD31-4B8C-83A1-F6EECF244321}">
                <p14:modId xmlns:p14="http://schemas.microsoft.com/office/powerpoint/2010/main" val="2164948199"/>
              </p:ext>
            </p:extLst>
          </p:nvPr>
        </p:nvGraphicFramePr>
        <p:xfrm>
          <a:off x="259586" y="1329570"/>
          <a:ext cx="3952374" cy="2488620"/>
        </p:xfrm>
        <a:graphic>
          <a:graphicData uri="http://schemas.openxmlformats.org/presentationml/2006/ole">
            <mc:AlternateContent xmlns:mc="http://schemas.openxmlformats.org/markup-compatibility/2006">
              <mc:Choice xmlns:v="urn:schemas-microsoft-com:vml" Requires="v">
                <p:oleObj name="Worksheet" r:id="rId2" imgW="3416183" imgH="1841369" progId="Excel.Sheet.12">
                  <p:link updateAutomatic="1"/>
                </p:oleObj>
              </mc:Choice>
              <mc:Fallback>
                <p:oleObj name="Worksheet" r:id="rId2" imgW="3416183" imgH="1841369" progId="Excel.Sheet.12">
                  <p:link updateAutomatic="1"/>
                  <p:pic>
                    <p:nvPicPr>
                      <p:cNvPr id="2" name="1 Objeto"/>
                      <p:cNvPicPr/>
                      <p:nvPr/>
                    </p:nvPicPr>
                    <p:blipFill>
                      <a:blip r:embed="rId3"/>
                      <a:stretch>
                        <a:fillRect/>
                      </a:stretch>
                    </p:blipFill>
                    <p:spPr>
                      <a:xfrm>
                        <a:off x="259586" y="1329570"/>
                        <a:ext cx="3952374" cy="2488620"/>
                      </a:xfrm>
                      <a:prstGeom prst="rect">
                        <a:avLst/>
                      </a:prstGeom>
                    </p:spPr>
                  </p:pic>
                </p:oleObj>
              </mc:Fallback>
            </mc:AlternateContent>
          </a:graphicData>
        </a:graphic>
      </p:graphicFrame>
      <p:sp>
        <p:nvSpPr>
          <p:cNvPr id="32" name="12 CuadroTexto"/>
          <p:cNvSpPr txBox="1"/>
          <p:nvPr/>
        </p:nvSpPr>
        <p:spPr>
          <a:xfrm>
            <a:off x="128123" y="1065400"/>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Histórico nacional</a:t>
            </a:r>
          </a:p>
        </p:txBody>
      </p:sp>
      <p:sp>
        <p:nvSpPr>
          <p:cNvPr id="37" name="15 CuadroTexto"/>
          <p:cNvSpPr txBox="1">
            <a:spLocks noChangeArrowheads="1"/>
          </p:cNvSpPr>
          <p:nvPr/>
        </p:nvSpPr>
        <p:spPr bwMode="auto">
          <a:xfrm>
            <a:off x="4860032" y="1062045"/>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6986" eaLnBrk="1" hangingPunct="1">
              <a:defRPr/>
            </a:pPr>
            <a:r>
              <a:rPr lang="es-CO" sz="1200" b="1" dirty="0">
                <a:solidFill>
                  <a:srgbClr val="3366CC"/>
                </a:solidFill>
                <a:latin typeface="Bookman Old Style" panose="02050604050505020204" pitchFamily="18" charset="0"/>
                <a:cs typeface="Arial Narrow"/>
              </a:rPr>
              <a:t>Corrido del año</a:t>
            </a:r>
            <a:endParaRPr lang="es-ES" sz="1200" b="1" dirty="0">
              <a:solidFill>
                <a:srgbClr val="3366CC"/>
              </a:solidFill>
              <a:latin typeface="Bookman Old Style" panose="02050604050505020204" pitchFamily="18" charset="0"/>
              <a:cs typeface="Arial Narrow"/>
            </a:endParaRPr>
          </a:p>
        </p:txBody>
      </p:sp>
      <p:sp>
        <p:nvSpPr>
          <p:cNvPr id="38" name="5 CuadroTexto"/>
          <p:cNvSpPr txBox="1"/>
          <p:nvPr/>
        </p:nvSpPr>
        <p:spPr>
          <a:xfrm>
            <a:off x="117418" y="3789040"/>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Comparativo mensual</a:t>
            </a:r>
          </a:p>
        </p:txBody>
      </p:sp>
      <p:sp>
        <p:nvSpPr>
          <p:cNvPr id="39" name="15 CuadroTexto"/>
          <p:cNvSpPr txBox="1">
            <a:spLocks noChangeArrowheads="1"/>
          </p:cNvSpPr>
          <p:nvPr/>
        </p:nvSpPr>
        <p:spPr bwMode="auto">
          <a:xfrm>
            <a:off x="4860032" y="3789040"/>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6986" eaLnBrk="1" hangingPunct="1">
              <a:defRPr/>
            </a:pPr>
            <a:r>
              <a:rPr lang="es-CO" sz="1200" b="1" dirty="0">
                <a:solidFill>
                  <a:srgbClr val="3366CC"/>
                </a:solidFill>
                <a:latin typeface="Bookman Old Style" panose="02050604050505020204" pitchFamily="18" charset="0"/>
                <a:cs typeface="Arial Narrow"/>
              </a:rPr>
              <a:t>Variación corrido del año</a:t>
            </a:r>
          </a:p>
        </p:txBody>
      </p:sp>
      <p:sp>
        <p:nvSpPr>
          <p:cNvPr id="30" name="2 Marcador de número de diapositiva"/>
          <p:cNvSpPr txBox="1">
            <a:spLocks/>
          </p:cNvSpPr>
          <p:nvPr/>
        </p:nvSpPr>
        <p:spPr bwMode="auto">
          <a:xfrm>
            <a:off x="8244408" y="6304235"/>
            <a:ext cx="67136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ctr" anchorCtr="0" compatLnSpc="1">
            <a:prstTxWarp prst="textNoShape">
              <a:avLst/>
            </a:prstTxWarp>
          </a:bodyPr>
          <a:lstStyle>
            <a:defPPr>
              <a:defRPr lang="es-ES"/>
            </a:defPPr>
            <a:lvl1pPr marL="0" algn="l" defTabSz="457200" rtl="0" eaLnBrk="1" latinLnBrk="0" hangingPunct="1">
              <a:defRPr sz="1800" kern="1200">
                <a:solidFill>
                  <a:schemeClr val="tx1"/>
                </a:solidFill>
                <a:latin typeface="Arial" charset="0"/>
                <a:ea typeface="+mn-ea"/>
                <a:cs typeface="+mn-cs"/>
              </a:defRPr>
            </a:lvl1pPr>
            <a:lvl2pPr marL="666723" indent="-256432" algn="l" defTabSz="457200" rtl="0" eaLnBrk="1" latinLnBrk="0" hangingPunct="1">
              <a:defRPr sz="1800" kern="1200">
                <a:solidFill>
                  <a:schemeClr val="tx1"/>
                </a:solidFill>
                <a:latin typeface="Arial" charset="0"/>
                <a:ea typeface="+mn-ea"/>
                <a:cs typeface="+mn-cs"/>
              </a:defRPr>
            </a:lvl2pPr>
            <a:lvl3pPr marL="1025728" indent="-205146" algn="l" defTabSz="457200" rtl="0" eaLnBrk="1" latinLnBrk="0" hangingPunct="1">
              <a:defRPr sz="1800" kern="1200">
                <a:solidFill>
                  <a:schemeClr val="tx1"/>
                </a:solidFill>
                <a:latin typeface="Arial" charset="0"/>
                <a:ea typeface="+mn-ea"/>
                <a:cs typeface="+mn-cs"/>
              </a:defRPr>
            </a:lvl3pPr>
            <a:lvl4pPr marL="1436019" indent="-205146" algn="l" defTabSz="457200" rtl="0" eaLnBrk="1" latinLnBrk="0" hangingPunct="1">
              <a:defRPr sz="1800" kern="1200">
                <a:solidFill>
                  <a:schemeClr val="tx1"/>
                </a:solidFill>
                <a:latin typeface="Arial" charset="0"/>
                <a:ea typeface="+mn-ea"/>
                <a:cs typeface="+mn-cs"/>
              </a:defRPr>
            </a:lvl4pPr>
            <a:lvl5pPr marL="1846311" indent="-205146" algn="l" defTabSz="457200" rtl="0" eaLnBrk="1" latinLnBrk="0" hangingPunct="1">
              <a:defRPr sz="1800" kern="1200">
                <a:solidFill>
                  <a:schemeClr val="tx1"/>
                </a:solidFill>
                <a:latin typeface="Arial" charset="0"/>
                <a:ea typeface="+mn-ea"/>
                <a:cs typeface="+mn-cs"/>
              </a:defRPr>
            </a:lvl5pPr>
            <a:lvl6pPr marL="2256602"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6pPr>
            <a:lvl7pPr marL="2666893"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7pPr>
            <a:lvl8pPr marL="3077185"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8pPr>
            <a:lvl9pPr marL="3487476"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9pPr>
          </a:lstStyle>
          <a:p>
            <a:pPr algn="r" defTabSz="820583" fontAlgn="base">
              <a:spcBef>
                <a:spcPct val="0"/>
              </a:spcBef>
              <a:spcAft>
                <a:spcPct val="0"/>
              </a:spcAft>
              <a:defRPr/>
            </a:pPr>
            <a:r>
              <a:rPr lang="es-MX" sz="1100" b="1" dirty="0">
                <a:latin typeface="Bookman Old Style" panose="02050604050505020204" pitchFamily="18" charset="0"/>
              </a:rPr>
              <a:t>6</a:t>
            </a:r>
            <a:r>
              <a:rPr lang="es-CO" sz="1100" b="1" dirty="0">
                <a:latin typeface="Bookman Old Style" panose="02050604050505020204" pitchFamily="18" charset="0"/>
              </a:rPr>
              <a:t>1</a:t>
            </a:r>
          </a:p>
        </p:txBody>
      </p:sp>
      <p:sp>
        <p:nvSpPr>
          <p:cNvPr id="15" name="1 Marcador de texto"/>
          <p:cNvSpPr txBox="1">
            <a:spLocks/>
          </p:cNvSpPr>
          <p:nvPr/>
        </p:nvSpPr>
        <p:spPr>
          <a:xfrm>
            <a:off x="5277976" y="292363"/>
            <a:ext cx="3830528" cy="616357"/>
          </a:xfrm>
          <a:prstGeom prst="rect">
            <a:avLst/>
          </a:prstGeom>
        </p:spPr>
        <p:txBody>
          <a:bodyPr vert="horz" lIns="91440" tIns="45720" rIns="91440" bIns="45720" rtlCol="0" anchor="ctr"/>
          <a:lstStyle>
            <a:defPPr>
              <a:defRPr lang="es-C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CO" sz="1400" b="1" dirty="0">
                <a:solidFill>
                  <a:srgbClr val="3366CC"/>
                </a:solidFill>
                <a:latin typeface="Bookman Old Style" panose="02050604050505020204" pitchFamily="18" charset="0"/>
              </a:rPr>
              <a:t>MIEMBROS DE LA FUERZA PÚBLICA HERIDOS EN ACTOS DEL SERVICIO</a:t>
            </a:r>
          </a:p>
        </p:txBody>
      </p:sp>
      <p:sp>
        <p:nvSpPr>
          <p:cNvPr id="16" name="Text Box 4"/>
          <p:cNvSpPr txBox="1">
            <a:spLocks noChangeArrowheads="1"/>
          </p:cNvSpPr>
          <p:nvPr/>
        </p:nvSpPr>
        <p:spPr bwMode="auto">
          <a:xfrm>
            <a:off x="7305898" y="790147"/>
            <a:ext cx="1885741"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r>
              <a:rPr lang="es-ES" altLang="es-CO" sz="700" dirty="0">
                <a:latin typeface="Bookman Old Style" panose="02050604050505020204" pitchFamily="18" charset="0"/>
                <a:cs typeface="Tahoma" pitchFamily="34" charset="0"/>
              </a:rPr>
              <a:t>Cifras preliminares sujetas a variación.</a:t>
            </a:r>
          </a:p>
        </p:txBody>
      </p:sp>
      <p:sp>
        <p:nvSpPr>
          <p:cNvPr id="20" name="Text Box 4"/>
          <p:cNvSpPr txBox="1">
            <a:spLocks noChangeArrowheads="1"/>
          </p:cNvSpPr>
          <p:nvPr/>
        </p:nvSpPr>
        <p:spPr bwMode="auto">
          <a:xfrm>
            <a:off x="5004048" y="6046731"/>
            <a:ext cx="3960441" cy="20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r"/>
            <a:r>
              <a:rPr lang="es-ES" altLang="es-CO" sz="800" b="1" dirty="0">
                <a:latin typeface="Bookman Old Style" panose="02050604050505020204" pitchFamily="18" charset="0"/>
                <a:cs typeface="Tahoma" pitchFamily="34" charset="0"/>
              </a:rPr>
              <a:t>Fuente: </a:t>
            </a:r>
            <a:r>
              <a:rPr lang="es-CO" altLang="es-CO" sz="800" dirty="0">
                <a:latin typeface="Bookman Old Style" panose="02050604050505020204" pitchFamily="18" charset="0"/>
                <a:cs typeface="Tahoma" pitchFamily="34" charset="0"/>
              </a:rPr>
              <a:t>Comando General de las Fuerzas Militares y Policía Nacional. </a:t>
            </a:r>
          </a:p>
        </p:txBody>
      </p:sp>
      <p:graphicFrame>
        <p:nvGraphicFramePr>
          <p:cNvPr id="3" name="2 Objeto"/>
          <p:cNvGraphicFramePr>
            <a:graphicFrameLocks noChangeAspect="1"/>
          </p:cNvGraphicFramePr>
          <p:nvPr>
            <p:extLst>
              <p:ext uri="{D42A27DB-BD31-4B8C-83A1-F6EECF244321}">
                <p14:modId xmlns:p14="http://schemas.microsoft.com/office/powerpoint/2010/main" val="823221286"/>
              </p:ext>
            </p:extLst>
          </p:nvPr>
        </p:nvGraphicFramePr>
        <p:xfrm>
          <a:off x="4860032" y="1268760"/>
          <a:ext cx="4055744" cy="2488620"/>
        </p:xfrm>
        <a:graphic>
          <a:graphicData uri="http://schemas.openxmlformats.org/presentationml/2006/ole">
            <mc:AlternateContent xmlns:mc="http://schemas.openxmlformats.org/markup-compatibility/2006">
              <mc:Choice xmlns:v="urn:schemas-microsoft-com:vml" Requires="v">
                <p:oleObj name="Worksheet" r:id="rId4" imgW="3048038" imgH="1841369" progId="Excel.Sheet.12">
                  <p:link updateAutomatic="1"/>
                </p:oleObj>
              </mc:Choice>
              <mc:Fallback>
                <p:oleObj name="Worksheet" r:id="rId4" imgW="3048038" imgH="1841369" progId="Excel.Sheet.12">
                  <p:link updateAutomatic="1"/>
                  <p:pic>
                    <p:nvPicPr>
                      <p:cNvPr id="3" name="2 Objeto"/>
                      <p:cNvPicPr/>
                      <p:nvPr/>
                    </p:nvPicPr>
                    <p:blipFill>
                      <a:blip r:embed="rId5"/>
                      <a:stretch>
                        <a:fillRect/>
                      </a:stretch>
                    </p:blipFill>
                    <p:spPr>
                      <a:xfrm>
                        <a:off x="4860032" y="1268760"/>
                        <a:ext cx="4055744" cy="2488620"/>
                      </a:xfrm>
                      <a:prstGeom prst="rect">
                        <a:avLst/>
                      </a:prstGeom>
                    </p:spPr>
                  </p:pic>
                </p:oleObj>
              </mc:Fallback>
            </mc:AlternateContent>
          </a:graphicData>
        </a:graphic>
      </p:graphicFrame>
      <p:graphicFrame>
        <p:nvGraphicFramePr>
          <p:cNvPr id="4" name="3 Objeto"/>
          <p:cNvGraphicFramePr>
            <a:graphicFrameLocks noChangeAspect="1"/>
          </p:cNvGraphicFramePr>
          <p:nvPr>
            <p:extLst>
              <p:ext uri="{D42A27DB-BD31-4B8C-83A1-F6EECF244321}">
                <p14:modId xmlns:p14="http://schemas.microsoft.com/office/powerpoint/2010/main" val="4110982976"/>
              </p:ext>
            </p:extLst>
          </p:nvPr>
        </p:nvGraphicFramePr>
        <p:xfrm>
          <a:off x="259586" y="4082360"/>
          <a:ext cx="4076701" cy="2430320"/>
        </p:xfrm>
        <a:graphic>
          <a:graphicData uri="http://schemas.openxmlformats.org/presentationml/2006/ole">
            <mc:AlternateContent xmlns:mc="http://schemas.openxmlformats.org/markup-compatibility/2006">
              <mc:Choice xmlns:v="urn:schemas-microsoft-com:vml" Requires="v">
                <p:oleObj name="Worksheet" r:id="rId6" imgW="4254596" imgH="1841369" progId="Excel.Sheet.12">
                  <p:link updateAutomatic="1"/>
                </p:oleObj>
              </mc:Choice>
              <mc:Fallback>
                <p:oleObj name="Worksheet" r:id="rId6" imgW="4254596" imgH="1841369" progId="Excel.Sheet.12">
                  <p:link updateAutomatic="1"/>
                  <p:pic>
                    <p:nvPicPr>
                      <p:cNvPr id="4" name="3 Objeto"/>
                      <p:cNvPicPr/>
                      <p:nvPr/>
                    </p:nvPicPr>
                    <p:blipFill>
                      <a:blip r:embed="rId7"/>
                      <a:stretch>
                        <a:fillRect/>
                      </a:stretch>
                    </p:blipFill>
                    <p:spPr>
                      <a:xfrm>
                        <a:off x="259586" y="4082360"/>
                        <a:ext cx="4076701" cy="2430320"/>
                      </a:xfrm>
                      <a:prstGeom prst="rect">
                        <a:avLst/>
                      </a:prstGeom>
                    </p:spPr>
                  </p:pic>
                </p:oleObj>
              </mc:Fallback>
            </mc:AlternateContent>
          </a:graphicData>
        </a:graphic>
      </p:graphicFrame>
      <p:graphicFrame>
        <p:nvGraphicFramePr>
          <p:cNvPr id="5" name="Objeto 4">
            <a:extLst>
              <a:ext uri="{FF2B5EF4-FFF2-40B4-BE49-F238E27FC236}">
                <a16:creationId xmlns:a16="http://schemas.microsoft.com/office/drawing/2014/main" id="{00459DEF-9B97-16A4-F136-E84D3DFDC426}"/>
              </a:ext>
            </a:extLst>
          </p:cNvPr>
          <p:cNvGraphicFramePr>
            <a:graphicFrameLocks noChangeAspect="1"/>
          </p:cNvGraphicFramePr>
          <p:nvPr>
            <p:extLst>
              <p:ext uri="{D42A27DB-BD31-4B8C-83A1-F6EECF244321}">
                <p14:modId xmlns:p14="http://schemas.microsoft.com/office/powerpoint/2010/main" val="3114809947"/>
              </p:ext>
            </p:extLst>
          </p:nvPr>
        </p:nvGraphicFramePr>
        <p:xfrm>
          <a:off x="4733925" y="4187825"/>
          <a:ext cx="4076700" cy="1660525"/>
        </p:xfrm>
        <a:graphic>
          <a:graphicData uri="http://schemas.openxmlformats.org/presentationml/2006/ole">
            <mc:AlternateContent xmlns:mc="http://schemas.openxmlformats.org/markup-compatibility/2006">
              <mc:Choice xmlns:v="urn:schemas-microsoft-com:vml" Requires="v">
                <p:oleObj name="Worksheet" r:id="rId8" imgW="5803830" imgH="2368516" progId="Excel.Sheet.12">
                  <p:link updateAutomatic="1"/>
                </p:oleObj>
              </mc:Choice>
              <mc:Fallback>
                <p:oleObj name="Worksheet" r:id="rId8" imgW="5803830" imgH="2368516" progId="Excel.Sheet.12">
                  <p:link updateAutomatic="1"/>
                  <p:pic>
                    <p:nvPicPr>
                      <p:cNvPr id="0" name=""/>
                      <p:cNvPicPr/>
                      <p:nvPr/>
                    </p:nvPicPr>
                    <p:blipFill>
                      <a:blip r:embed="rId9"/>
                      <a:stretch>
                        <a:fillRect/>
                      </a:stretch>
                    </p:blipFill>
                    <p:spPr>
                      <a:xfrm>
                        <a:off x="4733925" y="4187825"/>
                        <a:ext cx="4076700" cy="1660525"/>
                      </a:xfrm>
                      <a:prstGeom prst="rect">
                        <a:avLst/>
                      </a:prstGeom>
                    </p:spPr>
                  </p:pic>
                </p:oleObj>
              </mc:Fallback>
            </mc:AlternateContent>
          </a:graphicData>
        </a:graphic>
      </p:graphicFrame>
    </p:spTree>
    <p:extLst>
      <p:ext uri="{BB962C8B-B14F-4D97-AF65-F5344CB8AC3E}">
        <p14:creationId xmlns:p14="http://schemas.microsoft.com/office/powerpoint/2010/main" val="11773585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1 Marcador de texto"/>
          <p:cNvSpPr txBox="1">
            <a:spLocks/>
          </p:cNvSpPr>
          <p:nvPr/>
        </p:nvSpPr>
        <p:spPr>
          <a:xfrm>
            <a:off x="6201947" y="242473"/>
            <a:ext cx="2762542" cy="616357"/>
          </a:xfrm>
          <a:prstGeom prst="rect">
            <a:avLst/>
          </a:prstGeom>
        </p:spPr>
        <p:txBody>
          <a:bodyPr vert="horz" lIns="91440" tIns="45720" rIns="91440" bIns="45720" rtlCol="0" anchor="ctr"/>
          <a:lstStyle>
            <a:defPPr>
              <a:defRPr lang="es-C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CO" sz="1600" dirty="0">
                <a:solidFill>
                  <a:srgbClr val="3366CC"/>
                </a:solidFill>
                <a:latin typeface="Bookman Old Style" panose="02050604050505020204" pitchFamily="18" charset="0"/>
              </a:rPr>
              <a:t>ACLARACIONES METODOLÓGICA</a:t>
            </a:r>
          </a:p>
        </p:txBody>
      </p:sp>
      <p:sp>
        <p:nvSpPr>
          <p:cNvPr id="30" name="2 Marcador de número de diapositiva"/>
          <p:cNvSpPr txBox="1">
            <a:spLocks/>
          </p:cNvSpPr>
          <p:nvPr/>
        </p:nvSpPr>
        <p:spPr bwMode="auto">
          <a:xfrm>
            <a:off x="8244408" y="6304235"/>
            <a:ext cx="67136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ctr" anchorCtr="0" compatLnSpc="1">
            <a:prstTxWarp prst="textNoShape">
              <a:avLst/>
            </a:prstTxWarp>
          </a:bodyPr>
          <a:lstStyle>
            <a:defPPr>
              <a:defRPr lang="es-ES"/>
            </a:defPPr>
            <a:lvl1pPr marL="0" algn="l" defTabSz="457200" rtl="0" eaLnBrk="1" latinLnBrk="0" hangingPunct="1">
              <a:defRPr sz="1800" kern="1200">
                <a:solidFill>
                  <a:schemeClr val="tx1"/>
                </a:solidFill>
                <a:latin typeface="Arial" charset="0"/>
                <a:ea typeface="+mn-ea"/>
                <a:cs typeface="+mn-cs"/>
              </a:defRPr>
            </a:lvl1pPr>
            <a:lvl2pPr marL="666723" indent="-256432" algn="l" defTabSz="457200" rtl="0" eaLnBrk="1" latinLnBrk="0" hangingPunct="1">
              <a:defRPr sz="1800" kern="1200">
                <a:solidFill>
                  <a:schemeClr val="tx1"/>
                </a:solidFill>
                <a:latin typeface="Arial" charset="0"/>
                <a:ea typeface="+mn-ea"/>
                <a:cs typeface="+mn-cs"/>
              </a:defRPr>
            </a:lvl2pPr>
            <a:lvl3pPr marL="1025728" indent="-205146" algn="l" defTabSz="457200" rtl="0" eaLnBrk="1" latinLnBrk="0" hangingPunct="1">
              <a:defRPr sz="1800" kern="1200">
                <a:solidFill>
                  <a:schemeClr val="tx1"/>
                </a:solidFill>
                <a:latin typeface="Arial" charset="0"/>
                <a:ea typeface="+mn-ea"/>
                <a:cs typeface="+mn-cs"/>
              </a:defRPr>
            </a:lvl3pPr>
            <a:lvl4pPr marL="1436019" indent="-205146" algn="l" defTabSz="457200" rtl="0" eaLnBrk="1" latinLnBrk="0" hangingPunct="1">
              <a:defRPr sz="1800" kern="1200">
                <a:solidFill>
                  <a:schemeClr val="tx1"/>
                </a:solidFill>
                <a:latin typeface="Arial" charset="0"/>
                <a:ea typeface="+mn-ea"/>
                <a:cs typeface="+mn-cs"/>
              </a:defRPr>
            </a:lvl4pPr>
            <a:lvl5pPr marL="1846311" indent="-205146" algn="l" defTabSz="457200" rtl="0" eaLnBrk="1" latinLnBrk="0" hangingPunct="1">
              <a:defRPr sz="1800" kern="1200">
                <a:solidFill>
                  <a:schemeClr val="tx1"/>
                </a:solidFill>
                <a:latin typeface="Arial" charset="0"/>
                <a:ea typeface="+mn-ea"/>
                <a:cs typeface="+mn-cs"/>
              </a:defRPr>
            </a:lvl5pPr>
            <a:lvl6pPr marL="2256602"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6pPr>
            <a:lvl7pPr marL="2666893"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7pPr>
            <a:lvl8pPr marL="3077185"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8pPr>
            <a:lvl9pPr marL="3487476"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9pPr>
          </a:lstStyle>
          <a:p>
            <a:pPr algn="r" defTabSz="820583" fontAlgn="base">
              <a:spcBef>
                <a:spcPct val="0"/>
              </a:spcBef>
              <a:spcAft>
                <a:spcPct val="0"/>
              </a:spcAft>
              <a:defRPr/>
            </a:pPr>
            <a:r>
              <a:rPr lang="es-CO" sz="1100" b="1" dirty="0">
                <a:solidFill>
                  <a:schemeClr val="bg1"/>
                </a:solidFill>
                <a:latin typeface="Montserrat-Regular"/>
              </a:rPr>
              <a:t>69</a:t>
            </a:r>
          </a:p>
        </p:txBody>
      </p:sp>
      <p:sp>
        <p:nvSpPr>
          <p:cNvPr id="45" name="Text Box 2"/>
          <p:cNvSpPr txBox="1">
            <a:spLocks noChangeArrowheads="1"/>
          </p:cNvSpPr>
          <p:nvPr/>
        </p:nvSpPr>
        <p:spPr bwMode="auto">
          <a:xfrm>
            <a:off x="171033" y="836712"/>
            <a:ext cx="8793456" cy="7300220"/>
          </a:xfrm>
          <a:prstGeom prst="rect">
            <a:avLst/>
          </a:prstGeom>
          <a:ln algn="ctr">
            <a:miter lim="800000"/>
            <a:headEnd/>
            <a:tailEnd/>
          </a:ln>
        </p:spPr>
        <p:txBody>
          <a:bodyPr wrap="square" lIns="82058" tIns="41029" rIns="82058" bIns="41029" numCol="2" spcCol="360000">
            <a:spAutoFit/>
          </a:bodyPr>
          <a:lstStyle/>
          <a:p>
            <a:pPr algn="just" eaLnBrk="0" hangingPunct="0">
              <a:defRPr/>
            </a:pPr>
            <a:r>
              <a:rPr lang="es-CO" sz="800" dirty="0">
                <a:solidFill>
                  <a:srgbClr val="716C67"/>
                </a:solidFill>
                <a:latin typeface="Bookman Old Style" panose="02050604050505020204" pitchFamily="18" charset="0"/>
                <a:cs typeface="Arial Narrow"/>
              </a:rPr>
              <a:t>La información aquí presentada corresponde a los registros estadísticos incorporados por el Comando General de las Fuerzas Militares en el Sistema de Información Gerencial de Operaciones e Inteligencia -BISIGOI y por la Policía Nacional en el Sistema de Información Estadístico Delincuencial, Contravencional y Operativo -SIEDCO.</a:t>
            </a:r>
          </a:p>
          <a:p>
            <a:pPr algn="just" eaLnBrk="0" hangingPunct="0">
              <a:defRPr/>
            </a:pPr>
            <a:endParaRPr lang="es-CO" sz="800" dirty="0">
              <a:solidFill>
                <a:srgbClr val="716C67"/>
              </a:solidFill>
              <a:latin typeface="Bookman Old Style" panose="02050604050505020204" pitchFamily="18" charset="0"/>
              <a:cs typeface="Arial Narrow"/>
            </a:endParaRPr>
          </a:p>
          <a:p>
            <a:pPr algn="just" eaLnBrk="0" hangingPunct="0">
              <a:defRPr/>
            </a:pPr>
            <a:r>
              <a:rPr lang="es-CO" sz="800" dirty="0">
                <a:solidFill>
                  <a:srgbClr val="716C67"/>
                </a:solidFill>
                <a:latin typeface="Bookman Old Style" panose="02050604050505020204" pitchFamily="18" charset="0"/>
                <a:cs typeface="Arial Narrow"/>
              </a:rPr>
              <a:t>De conformidad con los principios sectoriales de calidad y confiabilidad en el registro estadístico de resultados operacionales y criminalidad, el Ministerio de Defensa Nacional, en el marco del Comité para la Gerencia de la Información Estadística del Sector (CGIES), diseñó un complemento metodológico para reforzar los procesos y procedimientos vigentes para la construcción de dicha información.</a:t>
            </a:r>
          </a:p>
          <a:p>
            <a:pPr algn="just" eaLnBrk="0" hangingPunct="0">
              <a:defRPr/>
            </a:pPr>
            <a:endParaRPr lang="es-CO" sz="800" dirty="0">
              <a:solidFill>
                <a:srgbClr val="716C67"/>
              </a:solidFill>
              <a:latin typeface="Bookman Old Style" panose="02050604050505020204" pitchFamily="18" charset="0"/>
              <a:cs typeface="Arial Narrow"/>
            </a:endParaRPr>
          </a:p>
          <a:p>
            <a:pPr algn="just" eaLnBrk="0" hangingPunct="0">
              <a:defRPr/>
            </a:pPr>
            <a:r>
              <a:rPr lang="es-CO" sz="800" dirty="0">
                <a:solidFill>
                  <a:srgbClr val="716C67"/>
                </a:solidFill>
                <a:latin typeface="Bookman Old Style" panose="02050604050505020204" pitchFamily="18" charset="0"/>
                <a:cs typeface="Arial Narrow"/>
              </a:rPr>
              <a:t>Este complemento, aplicado desde el 1 de enero de 2014, busca disminuir los tiempos de ajuste del dato estadístico por cuenta de rezagos en el registro primario de la información y procesos posteriores de clasificación por parte de fuentes sectoriales o externas, dando lugar a la disminución de variaciones significativas en un periodo específico del año.</a:t>
            </a:r>
          </a:p>
          <a:p>
            <a:pPr algn="just" eaLnBrk="0" hangingPunct="0">
              <a:defRPr/>
            </a:pPr>
            <a:endParaRPr lang="es-CO" sz="800" dirty="0">
              <a:solidFill>
                <a:srgbClr val="716C67"/>
              </a:solidFill>
              <a:latin typeface="Bookman Old Style" panose="02050604050505020204" pitchFamily="18" charset="0"/>
              <a:cs typeface="Arial Narrow"/>
            </a:endParaRPr>
          </a:p>
          <a:p>
            <a:pPr algn="just" eaLnBrk="0" hangingPunct="0">
              <a:defRPr/>
            </a:pPr>
            <a:r>
              <a:rPr lang="es-MX" sz="800" dirty="0">
                <a:solidFill>
                  <a:srgbClr val="716C67"/>
                </a:solidFill>
                <a:latin typeface="Bookman Old Style" panose="02050604050505020204" pitchFamily="18" charset="0"/>
                <a:cs typeface="Arial Narrow"/>
              </a:rPr>
              <a:t>el proceso general de consolidación de registros estadísticos para resultados operacionales se realiza de la siguiente manera:</a:t>
            </a:r>
          </a:p>
          <a:p>
            <a:pPr algn="just" eaLnBrk="0" hangingPunct="0">
              <a:defRPr/>
            </a:pPr>
            <a:endParaRPr lang="es-MX" sz="800" dirty="0">
              <a:solidFill>
                <a:srgbClr val="716C67"/>
              </a:solidFill>
              <a:latin typeface="Bookman Old Style" panose="02050604050505020204" pitchFamily="18" charset="0"/>
              <a:cs typeface="Arial Narrow"/>
            </a:endParaRPr>
          </a:p>
          <a:p>
            <a:pPr algn="just" eaLnBrk="0" hangingPunct="0">
              <a:defRPr/>
            </a:pPr>
            <a:r>
              <a:rPr lang="es-MX" sz="800" dirty="0">
                <a:solidFill>
                  <a:srgbClr val="716C67"/>
                </a:solidFill>
                <a:latin typeface="Bookman Old Style" panose="02050604050505020204" pitchFamily="18" charset="0"/>
                <a:cs typeface="Arial Narrow"/>
              </a:rPr>
              <a:t>Entre el 5 y el 15 de cada mes el </a:t>
            </a:r>
            <a:r>
              <a:rPr lang="es-MX" sz="800" dirty="0" err="1">
                <a:solidFill>
                  <a:srgbClr val="716C67"/>
                </a:solidFill>
                <a:latin typeface="Bookman Old Style" panose="02050604050505020204" pitchFamily="18" charset="0"/>
                <a:cs typeface="Arial Narrow"/>
              </a:rPr>
              <a:t>SISyD</a:t>
            </a:r>
            <a:r>
              <a:rPr lang="es-MX" sz="800" dirty="0">
                <a:solidFill>
                  <a:srgbClr val="716C67"/>
                </a:solidFill>
                <a:latin typeface="Bookman Old Style" panose="02050604050505020204" pitchFamily="18" charset="0"/>
                <a:cs typeface="Arial Narrow"/>
              </a:rPr>
              <a:t> consolida la información del corrido del año hasta el último mes completo. Esto implica los procesos de cargue, homologación, verificación y validación de la información, con el objetivo de entregar datos estandarizados y confiables.</a:t>
            </a:r>
          </a:p>
          <a:p>
            <a:pPr algn="just" eaLnBrk="0" hangingPunct="0">
              <a:defRPr/>
            </a:pPr>
            <a:endParaRPr lang="es-MX" sz="800" dirty="0">
              <a:solidFill>
                <a:srgbClr val="716C67"/>
              </a:solidFill>
              <a:latin typeface="Bookman Old Style" panose="02050604050505020204" pitchFamily="18" charset="0"/>
              <a:cs typeface="Arial Narrow"/>
            </a:endParaRPr>
          </a:p>
          <a:p>
            <a:pPr algn="just" eaLnBrk="0" hangingPunct="0">
              <a:defRPr/>
            </a:pPr>
            <a:r>
              <a:rPr lang="es-MX" sz="800" dirty="0">
                <a:solidFill>
                  <a:srgbClr val="716C67"/>
                </a:solidFill>
                <a:latin typeface="Bookman Old Style" panose="02050604050505020204" pitchFamily="18" charset="0"/>
                <a:cs typeface="Arial Narrow"/>
              </a:rPr>
              <a:t>Estos datos permanecen constantes durante el mes en curso y son actualizados hasta el mes siguiente. Esto quiere decir que se manejan cifras oficiales constantes mensuales de lo corrido del año y que mes a mes la información del año puede variar.</a:t>
            </a:r>
          </a:p>
          <a:p>
            <a:pPr algn="just" eaLnBrk="0" hangingPunct="0">
              <a:defRPr/>
            </a:pPr>
            <a:endParaRPr lang="es-MX" sz="800" dirty="0">
              <a:solidFill>
                <a:srgbClr val="716C67"/>
              </a:solidFill>
              <a:latin typeface="Bookman Old Style" panose="02050604050505020204" pitchFamily="18" charset="0"/>
              <a:cs typeface="Arial Narrow"/>
            </a:endParaRPr>
          </a:p>
          <a:p>
            <a:pPr algn="just" eaLnBrk="0" hangingPunct="0">
              <a:defRPr/>
            </a:pPr>
            <a:r>
              <a:rPr lang="es-MX" sz="800" dirty="0">
                <a:solidFill>
                  <a:srgbClr val="716C67"/>
                </a:solidFill>
                <a:latin typeface="Bookman Old Style" panose="02050604050505020204" pitchFamily="18" charset="0"/>
                <a:cs typeface="Arial Narrow"/>
              </a:rPr>
              <a:t>Una vez finaliza el año se hacen dos cortes de la información: </a:t>
            </a:r>
          </a:p>
          <a:p>
            <a:pPr marL="171450" indent="-171450" algn="just" eaLnBrk="0" hangingPunct="0">
              <a:buFont typeface="Arial" panose="020B0604020202020204" pitchFamily="34" charset="0"/>
              <a:buChar char="•"/>
              <a:defRPr/>
            </a:pPr>
            <a:r>
              <a:rPr lang="es-MX" sz="800" dirty="0">
                <a:solidFill>
                  <a:srgbClr val="716C67"/>
                </a:solidFill>
                <a:latin typeface="Bookman Old Style" panose="02050604050505020204" pitchFamily="18" charset="0"/>
                <a:cs typeface="Arial Narrow"/>
              </a:rPr>
              <a:t>Un corte con las cifras preliminares en el mes de enero.</a:t>
            </a:r>
          </a:p>
          <a:p>
            <a:pPr marL="171450" indent="-171450" algn="just" eaLnBrk="0" hangingPunct="0">
              <a:buFont typeface="Arial" panose="020B0604020202020204" pitchFamily="34" charset="0"/>
              <a:buChar char="•"/>
              <a:defRPr/>
            </a:pPr>
            <a:r>
              <a:rPr lang="es-MX" sz="800" dirty="0">
                <a:solidFill>
                  <a:srgbClr val="716C67"/>
                </a:solidFill>
                <a:latin typeface="Bookman Old Style" panose="02050604050505020204" pitchFamily="18" charset="0"/>
                <a:cs typeface="Arial Narrow"/>
              </a:rPr>
              <a:t>Otro corte con las cifras definitivas en el mes de abril para el caso de delitos.</a:t>
            </a:r>
          </a:p>
          <a:p>
            <a:pPr marL="171450" indent="-171450" algn="just" eaLnBrk="0" hangingPunct="0">
              <a:buFont typeface="Arial" panose="020B0604020202020204" pitchFamily="34" charset="0"/>
              <a:buChar char="•"/>
              <a:defRPr/>
            </a:pPr>
            <a:r>
              <a:rPr lang="es-MX" sz="800" dirty="0">
                <a:solidFill>
                  <a:srgbClr val="716C67"/>
                </a:solidFill>
                <a:latin typeface="Bookman Old Style" panose="02050604050505020204" pitchFamily="18" charset="0"/>
                <a:cs typeface="Arial Narrow"/>
              </a:rPr>
              <a:t>Otro corte con las cifras definitivas en el mes de julio para el caso de resultados operacionales.</a:t>
            </a:r>
          </a:p>
          <a:p>
            <a:pPr algn="just" eaLnBrk="0" hangingPunct="0">
              <a:defRPr/>
            </a:pPr>
            <a:r>
              <a:rPr lang="es-MX" sz="800" dirty="0">
                <a:solidFill>
                  <a:srgbClr val="716C67"/>
                </a:solidFill>
                <a:latin typeface="Bookman Old Style" panose="02050604050505020204" pitchFamily="18" charset="0"/>
                <a:cs typeface="Arial Narrow"/>
              </a:rPr>
              <a:t>Cada 5 años se hace una actualización general de las bases de datos en el </a:t>
            </a:r>
            <a:r>
              <a:rPr lang="es-MX" sz="800" dirty="0" err="1">
                <a:solidFill>
                  <a:srgbClr val="716C67"/>
                </a:solidFill>
                <a:latin typeface="Bookman Old Style" panose="02050604050505020204" pitchFamily="18" charset="0"/>
                <a:cs typeface="Arial Narrow"/>
              </a:rPr>
              <a:t>SISyD</a:t>
            </a:r>
            <a:r>
              <a:rPr lang="es-MX" sz="800" dirty="0">
                <a:solidFill>
                  <a:srgbClr val="716C67"/>
                </a:solidFill>
                <a:latin typeface="Bookman Old Style" panose="02050604050505020204" pitchFamily="18" charset="0"/>
                <a:cs typeface="Arial Narrow"/>
              </a:rPr>
              <a:t>. </a:t>
            </a:r>
          </a:p>
          <a:p>
            <a:pPr algn="just" eaLnBrk="0" hangingPunct="0">
              <a:defRPr/>
            </a:pPr>
            <a:endParaRPr lang="es-ES" sz="800" dirty="0">
              <a:solidFill>
                <a:srgbClr val="716C67"/>
              </a:solidFill>
              <a:latin typeface="Bookman Old Style" panose="02050604050505020204" pitchFamily="18" charset="0"/>
              <a:cs typeface="Arial Narrow"/>
            </a:endParaRPr>
          </a:p>
          <a:p>
            <a:pPr algn="just" eaLnBrk="0" hangingPunct="0">
              <a:defRPr/>
            </a:pPr>
            <a:endParaRPr lang="es-ES" sz="800" dirty="0">
              <a:solidFill>
                <a:srgbClr val="716C67"/>
              </a:solidFill>
              <a:latin typeface="Bookman Old Style" panose="02050604050505020204" pitchFamily="18" charset="0"/>
              <a:cs typeface="Arial Narrow"/>
            </a:endParaRPr>
          </a:p>
          <a:p>
            <a:pPr algn="just" eaLnBrk="0" hangingPunct="0">
              <a:defRPr/>
            </a:pPr>
            <a:endParaRPr lang="es-ES" sz="800" dirty="0">
              <a:solidFill>
                <a:srgbClr val="716C67"/>
              </a:solidFill>
              <a:latin typeface="Bookman Old Style" panose="02050604050505020204" pitchFamily="18" charset="0"/>
              <a:cs typeface="Arial Narrow"/>
            </a:endParaRPr>
          </a:p>
          <a:p>
            <a:pPr algn="just" eaLnBrk="0" hangingPunct="0">
              <a:defRPr/>
            </a:pPr>
            <a:endParaRPr lang="es-ES" sz="800" dirty="0">
              <a:solidFill>
                <a:srgbClr val="716C67"/>
              </a:solidFill>
              <a:latin typeface="Bookman Old Style" panose="02050604050505020204" pitchFamily="18" charset="0"/>
              <a:cs typeface="Arial Narrow"/>
            </a:endParaRPr>
          </a:p>
          <a:p>
            <a:pPr algn="just" eaLnBrk="0" hangingPunct="0">
              <a:defRPr/>
            </a:pPr>
            <a:endParaRPr lang="es-ES" sz="800" dirty="0">
              <a:solidFill>
                <a:srgbClr val="716C67"/>
              </a:solidFill>
              <a:latin typeface="Bookman Old Style" panose="02050604050505020204" pitchFamily="18" charset="0"/>
              <a:cs typeface="Arial Narrow"/>
            </a:endParaRPr>
          </a:p>
          <a:p>
            <a:pPr algn="just" eaLnBrk="0" hangingPunct="0">
              <a:defRPr/>
            </a:pPr>
            <a:endParaRPr lang="es-ES" sz="800" dirty="0">
              <a:solidFill>
                <a:srgbClr val="716C67"/>
              </a:solidFill>
              <a:latin typeface="Bookman Old Style" panose="02050604050505020204" pitchFamily="18" charset="0"/>
              <a:cs typeface="Arial Narrow"/>
            </a:endParaRPr>
          </a:p>
          <a:p>
            <a:pPr algn="just" eaLnBrk="0" hangingPunct="0">
              <a:defRPr/>
            </a:pPr>
            <a:endParaRPr lang="es-ES" sz="800" dirty="0">
              <a:solidFill>
                <a:srgbClr val="716C67"/>
              </a:solidFill>
              <a:latin typeface="Bookman Old Style" panose="02050604050505020204" pitchFamily="18" charset="0"/>
              <a:cs typeface="Arial Narrow"/>
            </a:endParaRPr>
          </a:p>
          <a:p>
            <a:pPr algn="just" eaLnBrk="0" hangingPunct="0">
              <a:defRPr/>
            </a:pPr>
            <a:endParaRPr lang="es-ES" sz="800" dirty="0">
              <a:solidFill>
                <a:srgbClr val="716C67"/>
              </a:solidFill>
              <a:latin typeface="Bookman Old Style" panose="02050604050505020204" pitchFamily="18" charset="0"/>
              <a:cs typeface="Arial Narrow"/>
            </a:endParaRPr>
          </a:p>
          <a:p>
            <a:pPr algn="just" eaLnBrk="0" hangingPunct="0">
              <a:defRPr/>
            </a:pPr>
            <a:endParaRPr lang="es-ES" sz="800" dirty="0">
              <a:solidFill>
                <a:srgbClr val="716C67"/>
              </a:solidFill>
              <a:latin typeface="Bookman Old Style" panose="02050604050505020204" pitchFamily="18" charset="0"/>
              <a:cs typeface="Arial Narrow"/>
            </a:endParaRPr>
          </a:p>
          <a:p>
            <a:pPr algn="just" eaLnBrk="0" hangingPunct="0">
              <a:defRPr/>
            </a:pPr>
            <a:endParaRPr lang="es-ES" sz="800" dirty="0">
              <a:solidFill>
                <a:srgbClr val="716C67"/>
              </a:solidFill>
              <a:latin typeface="Bookman Old Style" panose="02050604050505020204" pitchFamily="18" charset="0"/>
              <a:cs typeface="Arial Narrow"/>
            </a:endParaRPr>
          </a:p>
          <a:p>
            <a:pPr algn="just" eaLnBrk="0" hangingPunct="0">
              <a:defRPr/>
            </a:pPr>
            <a:endParaRPr lang="es-ES" sz="800" dirty="0">
              <a:solidFill>
                <a:srgbClr val="716C67"/>
              </a:solidFill>
              <a:latin typeface="Bookman Old Style" panose="02050604050505020204" pitchFamily="18" charset="0"/>
              <a:cs typeface="Arial Narrow"/>
            </a:endParaRPr>
          </a:p>
          <a:p>
            <a:pPr algn="just" eaLnBrk="0" hangingPunct="0">
              <a:defRPr/>
            </a:pPr>
            <a:endParaRPr lang="es-ES" sz="800" dirty="0">
              <a:solidFill>
                <a:srgbClr val="716C67"/>
              </a:solidFill>
              <a:latin typeface="Bookman Old Style" panose="02050604050505020204" pitchFamily="18" charset="0"/>
              <a:cs typeface="Arial Narrow"/>
            </a:endParaRPr>
          </a:p>
          <a:p>
            <a:pPr algn="just" eaLnBrk="0" hangingPunct="0">
              <a:defRPr/>
            </a:pPr>
            <a:endParaRPr lang="es-ES" sz="800" dirty="0">
              <a:solidFill>
                <a:srgbClr val="716C67"/>
              </a:solidFill>
              <a:latin typeface="Bookman Old Style" panose="02050604050505020204" pitchFamily="18" charset="0"/>
              <a:cs typeface="Arial Narrow"/>
            </a:endParaRPr>
          </a:p>
          <a:p>
            <a:pPr algn="just" eaLnBrk="0" hangingPunct="0">
              <a:defRPr/>
            </a:pPr>
            <a:endParaRPr lang="es-ES" sz="800" dirty="0">
              <a:solidFill>
                <a:srgbClr val="716C67"/>
              </a:solidFill>
              <a:latin typeface="Bookman Old Style" panose="02050604050505020204" pitchFamily="18" charset="0"/>
              <a:cs typeface="Arial Narrow"/>
            </a:endParaRPr>
          </a:p>
          <a:p>
            <a:pPr algn="just" eaLnBrk="0" hangingPunct="0">
              <a:defRPr/>
            </a:pPr>
            <a:endParaRPr lang="es-ES" sz="800" dirty="0">
              <a:solidFill>
                <a:srgbClr val="716C67"/>
              </a:solidFill>
              <a:latin typeface="Bookman Old Style" panose="02050604050505020204" pitchFamily="18" charset="0"/>
              <a:cs typeface="Arial Narrow"/>
            </a:endParaRPr>
          </a:p>
          <a:p>
            <a:pPr algn="just" eaLnBrk="0" hangingPunct="0">
              <a:defRPr/>
            </a:pPr>
            <a:endParaRPr lang="es-ES" sz="800" dirty="0">
              <a:solidFill>
                <a:srgbClr val="716C67"/>
              </a:solidFill>
              <a:latin typeface="Bookman Old Style" panose="02050604050505020204" pitchFamily="18" charset="0"/>
              <a:cs typeface="Arial Narrow"/>
            </a:endParaRPr>
          </a:p>
          <a:p>
            <a:pPr algn="just" eaLnBrk="0" hangingPunct="0">
              <a:defRPr/>
            </a:pPr>
            <a:endParaRPr lang="es-ES" sz="800" dirty="0">
              <a:solidFill>
                <a:srgbClr val="716C67"/>
              </a:solidFill>
              <a:latin typeface="Bookman Old Style" panose="02050604050505020204" pitchFamily="18" charset="0"/>
              <a:cs typeface="Arial Narrow"/>
            </a:endParaRPr>
          </a:p>
          <a:p>
            <a:pPr algn="just" eaLnBrk="0" hangingPunct="0">
              <a:defRPr/>
            </a:pPr>
            <a:endParaRPr lang="es-ES" sz="800" dirty="0">
              <a:solidFill>
                <a:srgbClr val="716C67"/>
              </a:solidFill>
              <a:latin typeface="Bookman Old Style" panose="02050604050505020204" pitchFamily="18" charset="0"/>
              <a:cs typeface="Arial Narrow"/>
            </a:endParaRPr>
          </a:p>
          <a:p>
            <a:pPr algn="just" eaLnBrk="0" hangingPunct="0">
              <a:defRPr/>
            </a:pPr>
            <a:endParaRPr lang="es-ES" sz="800" dirty="0">
              <a:solidFill>
                <a:srgbClr val="716C67"/>
              </a:solidFill>
              <a:latin typeface="Bookman Old Style" panose="02050604050505020204" pitchFamily="18" charset="0"/>
              <a:cs typeface="Arial Narrow"/>
            </a:endParaRPr>
          </a:p>
          <a:p>
            <a:pPr algn="just" eaLnBrk="0" hangingPunct="0">
              <a:defRPr/>
            </a:pPr>
            <a:endParaRPr lang="es-ES" sz="800" dirty="0">
              <a:solidFill>
                <a:srgbClr val="716C67"/>
              </a:solidFill>
              <a:latin typeface="Bookman Old Style" panose="02050604050505020204" pitchFamily="18" charset="0"/>
              <a:cs typeface="Arial Narrow"/>
            </a:endParaRPr>
          </a:p>
          <a:p>
            <a:pPr algn="just" eaLnBrk="0" hangingPunct="0">
              <a:defRPr/>
            </a:pPr>
            <a:endParaRPr lang="es-ES" sz="800" dirty="0">
              <a:solidFill>
                <a:srgbClr val="716C67"/>
              </a:solidFill>
              <a:latin typeface="Bookman Old Style" panose="02050604050505020204" pitchFamily="18" charset="0"/>
              <a:cs typeface="Arial Narrow"/>
            </a:endParaRPr>
          </a:p>
          <a:p>
            <a:pPr algn="just" eaLnBrk="0" hangingPunct="0">
              <a:defRPr/>
            </a:pPr>
            <a:endParaRPr lang="es-ES" sz="800" dirty="0">
              <a:solidFill>
                <a:srgbClr val="716C67"/>
              </a:solidFill>
              <a:latin typeface="Bookman Old Style" panose="02050604050505020204" pitchFamily="18" charset="0"/>
              <a:cs typeface="Arial Narrow"/>
            </a:endParaRPr>
          </a:p>
          <a:p>
            <a:pPr algn="just" eaLnBrk="0" hangingPunct="0">
              <a:defRPr/>
            </a:pPr>
            <a:r>
              <a:rPr lang="es-MX" sz="800" b="1" dirty="0">
                <a:solidFill>
                  <a:srgbClr val="716C67"/>
                </a:solidFill>
                <a:latin typeface="Bookman Old Style" panose="02050604050505020204" pitchFamily="18" charset="0"/>
                <a:cs typeface="Arial Narrow"/>
              </a:rPr>
              <a:t>Nota 1: </a:t>
            </a:r>
            <a:r>
              <a:rPr lang="es-MX" sz="800" dirty="0">
                <a:solidFill>
                  <a:srgbClr val="716C67"/>
                </a:solidFill>
                <a:latin typeface="Bookman Old Style" panose="02050604050505020204" pitchFamily="18" charset="0"/>
                <a:cs typeface="Arial Narrow"/>
              </a:rPr>
              <a:t>Durante el 2016 y 2017, la Policía Nacional y la Fiscalía General  de la Nación realizaron dos importantes actualizaciones en sus sistemas de información. Primero, las dos entidades iniciaron un  proceso de verificación y actualización del sistema de cargue de los registros de denuncias en sus sistemas de información. Segundo, el 26 de julio de 2017 se habilitó el aplicativo !A Denunciar! que permite a los ciudadanos presentar denuncias de manera electrónica. Estas actualizaciones generaron variaciones significativas en los niveles históricos de las series de los delitos de hurto común (hurto a personas, hurto a residencias y hurto a comercio), hurto de vehículos (hurto de automotores y hurto de motocicletas), hurto a entidades financieras, piratería terrestre y extorsión. </a:t>
            </a:r>
          </a:p>
          <a:p>
            <a:pPr algn="just" eaLnBrk="0" hangingPunct="0">
              <a:defRPr/>
            </a:pPr>
            <a:endParaRPr lang="es-MX" sz="800" dirty="0">
              <a:solidFill>
                <a:srgbClr val="716C67"/>
              </a:solidFill>
              <a:latin typeface="Bookman Old Style" panose="02050604050505020204" pitchFamily="18" charset="0"/>
              <a:cs typeface="Arial Narrow"/>
            </a:endParaRPr>
          </a:p>
          <a:p>
            <a:pPr algn="just" eaLnBrk="0" hangingPunct="0">
              <a:defRPr/>
            </a:pPr>
            <a:r>
              <a:rPr lang="es-MX" sz="800" b="1" dirty="0">
                <a:solidFill>
                  <a:srgbClr val="716C67"/>
                </a:solidFill>
                <a:latin typeface="Bookman Old Style" panose="02050604050505020204" pitchFamily="18" charset="0"/>
                <a:cs typeface="Arial Narrow"/>
              </a:rPr>
              <a:t>Nota 2: </a:t>
            </a:r>
            <a:r>
              <a:rPr lang="es-MX" sz="800" dirty="0">
                <a:solidFill>
                  <a:srgbClr val="716C67"/>
                </a:solidFill>
                <a:latin typeface="Bookman Old Style" panose="02050604050505020204" pitchFamily="18" charset="0"/>
                <a:cs typeface="Arial Narrow"/>
              </a:rPr>
              <a:t>Durante el año 2023 se realizó un cambio en la metodología de conteo en criminalidad en la plataforma SIEDCO encaminada a unificar su metodología con respecto al conteo de criminalidad de la Fiscalía General de la Nación teniendo en cuenta los casos archivados por atipicidad del delito, inexistencia del hecho o querellante ilegítimo, dicho cambio se hizo solo desde el año 2022 en adelante, por lo que la información estadística previa a estos años no es comparable. </a:t>
            </a:r>
            <a:r>
              <a:rPr lang="es-MX" sz="800" u="sng" dirty="0">
                <a:solidFill>
                  <a:srgbClr val="716C67"/>
                </a:solidFill>
                <a:latin typeface="Bookman Old Style" panose="02050604050505020204" pitchFamily="18" charset="0"/>
                <a:cs typeface="Arial Narrow"/>
              </a:rPr>
              <a:t>Durante 2024, esta metodología no se ha aplicado, dado que se encuentra en proceso de revisión por parte de la Policía Nacional</a:t>
            </a:r>
            <a:endParaRPr lang="es-MX" sz="800" dirty="0">
              <a:solidFill>
                <a:srgbClr val="716C67"/>
              </a:solidFill>
              <a:latin typeface="Bookman Old Style" panose="02050604050505020204" pitchFamily="18" charset="0"/>
              <a:cs typeface="Arial Narrow"/>
            </a:endParaRPr>
          </a:p>
          <a:p>
            <a:pPr algn="just" eaLnBrk="0" hangingPunct="0">
              <a:defRPr/>
            </a:pPr>
            <a:endParaRPr lang="es-MX" sz="800" dirty="0">
              <a:solidFill>
                <a:srgbClr val="716C67"/>
              </a:solidFill>
              <a:latin typeface="Bookman Old Style" panose="02050604050505020204" pitchFamily="18" charset="0"/>
              <a:cs typeface="Arial Narrow"/>
            </a:endParaRPr>
          </a:p>
          <a:p>
            <a:pPr algn="just" eaLnBrk="0" hangingPunct="0">
              <a:defRPr/>
            </a:pPr>
            <a:r>
              <a:rPr lang="es-MX" sz="800" b="1" dirty="0">
                <a:solidFill>
                  <a:srgbClr val="716C67"/>
                </a:solidFill>
                <a:latin typeface="Bookman Old Style" panose="02050604050505020204" pitchFamily="18" charset="0"/>
                <a:cs typeface="Arial Narrow"/>
              </a:rPr>
              <a:t>Nota 3:</a:t>
            </a:r>
            <a:r>
              <a:rPr lang="es-MX" sz="800" dirty="0">
                <a:solidFill>
                  <a:srgbClr val="716C67"/>
                </a:solidFill>
                <a:latin typeface="Bookman Old Style" panose="02050604050505020204" pitchFamily="18" charset="0"/>
                <a:cs typeface="Arial Narrow"/>
              </a:rPr>
              <a:t> En las variables de Trata de personas y tráfico de migrantes, delitos informáticos e invasión y usurpación de tierras se realizó una  actualización de la serie histórica de los datos, debido a que se detectó un error en la descarga de la información por parte de la fuente primaria.</a:t>
            </a:r>
          </a:p>
          <a:p>
            <a:pPr algn="just" eaLnBrk="0" hangingPunct="0">
              <a:defRPr/>
            </a:pPr>
            <a:endParaRPr lang="es-MX" sz="800" dirty="0">
              <a:solidFill>
                <a:srgbClr val="716C67"/>
              </a:solidFill>
              <a:latin typeface="Bookman Old Style" panose="02050604050505020204" pitchFamily="18" charset="0"/>
              <a:cs typeface="Arial Narrow"/>
            </a:endParaRPr>
          </a:p>
          <a:p>
            <a:pPr algn="just" eaLnBrk="0" hangingPunct="0">
              <a:defRPr/>
            </a:pPr>
            <a:r>
              <a:rPr lang="es-MX" sz="800" b="1" dirty="0">
                <a:solidFill>
                  <a:srgbClr val="716C67"/>
                </a:solidFill>
                <a:latin typeface="Bookman Old Style" panose="02050604050505020204" pitchFamily="18" charset="0"/>
                <a:cs typeface="Arial Narrow"/>
              </a:rPr>
              <a:t>Nota 4:</a:t>
            </a:r>
            <a:r>
              <a:rPr lang="es-MX" sz="800" dirty="0">
                <a:solidFill>
                  <a:srgbClr val="716C67"/>
                </a:solidFill>
                <a:latin typeface="Bookman Old Style" panose="02050604050505020204" pitchFamily="18" charset="0"/>
                <a:cs typeface="Arial Narrow"/>
              </a:rPr>
              <a:t> En la variable Delitos contra los recursos naturales y el medio ambiente se EXCLUYE el delito contemplado en el Código Penal Colombiano en el Artículo 339A: "Delitos contra la vida, la integridad física y emocional de los animales.“</a:t>
            </a:r>
          </a:p>
          <a:p>
            <a:pPr algn="just" eaLnBrk="0" hangingPunct="0">
              <a:defRPr/>
            </a:pPr>
            <a:endParaRPr lang="es-MX" sz="800" b="1" dirty="0">
              <a:solidFill>
                <a:srgbClr val="716C67"/>
              </a:solidFill>
              <a:latin typeface="Bookman Old Style" panose="02050604050505020204" pitchFamily="18" charset="0"/>
              <a:cs typeface="Arial Narrow"/>
            </a:endParaRPr>
          </a:p>
          <a:p>
            <a:pPr algn="just" eaLnBrk="0" hangingPunct="0">
              <a:defRPr/>
            </a:pPr>
            <a:r>
              <a:rPr lang="es-MX" sz="800" b="1" dirty="0">
                <a:solidFill>
                  <a:srgbClr val="716C67"/>
                </a:solidFill>
                <a:latin typeface="Bookman Old Style" panose="02050604050505020204" pitchFamily="18" charset="0"/>
                <a:cs typeface="Arial Narrow"/>
              </a:rPr>
              <a:t>Nota 5:</a:t>
            </a:r>
            <a:r>
              <a:rPr lang="es-MX" sz="800" dirty="0">
                <a:solidFill>
                  <a:srgbClr val="716C67"/>
                </a:solidFill>
                <a:latin typeface="Bookman Old Style" panose="02050604050505020204" pitchFamily="18" charset="0"/>
                <a:cs typeface="Arial Narrow"/>
              </a:rPr>
              <a:t> La información de incautaciones de insumos sólidos e insumos líquidos se encuentra en proceso de revisión y será publicada nuevamente el siguiente mes.</a:t>
            </a:r>
          </a:p>
          <a:p>
            <a:pPr algn="just" eaLnBrk="0" hangingPunct="0">
              <a:defRPr/>
            </a:pPr>
            <a:endParaRPr lang="es-MX" sz="800" dirty="0">
              <a:solidFill>
                <a:srgbClr val="716C67"/>
              </a:solidFill>
              <a:latin typeface="Bookman Old Style" panose="02050604050505020204" pitchFamily="18" charset="0"/>
              <a:cs typeface="Arial Narrow"/>
            </a:endParaRPr>
          </a:p>
          <a:p>
            <a:pPr algn="just" eaLnBrk="0" hangingPunct="0">
              <a:defRPr/>
            </a:pPr>
            <a:r>
              <a:rPr lang="es-MX" sz="800" b="1" dirty="0">
                <a:solidFill>
                  <a:srgbClr val="716C67"/>
                </a:solidFill>
                <a:latin typeface="Bookman Old Style" panose="02050604050505020204" pitchFamily="18" charset="0"/>
                <a:cs typeface="Arial Narrow"/>
              </a:rPr>
              <a:t>Nota 6:</a:t>
            </a:r>
            <a:r>
              <a:rPr lang="es-MX" sz="800" dirty="0">
                <a:solidFill>
                  <a:srgbClr val="716C67"/>
                </a:solidFill>
                <a:latin typeface="Bookman Old Style" panose="02050604050505020204" pitchFamily="18" charset="0"/>
                <a:cs typeface="Arial Narrow"/>
              </a:rPr>
              <a:t> Desde finales de 2023, la Fiscalía General de la Nación puso a disposición de la ciudadanía el botón ‘Denuncia Fácil’ para realizar denuncias a través de la web. Con la implementación de este sistema, según se ha detectado, ha habido una mejor orientación para la tipificación de las conductas delictivas, lo que ha ocasionado que se asignen de mejor manera las conductas delictivas con sus respectivos tipos penales. Esto puede implicar cambios en las cifras que no necesariamente se corresponden con cambios en el comportamiento de la criminalidad. </a:t>
            </a:r>
          </a:p>
          <a:p>
            <a:pPr algn="just" eaLnBrk="0" hangingPunct="0">
              <a:defRPr/>
            </a:pPr>
            <a:endParaRPr lang="es-MX" sz="800" dirty="0">
              <a:solidFill>
                <a:srgbClr val="716C67"/>
              </a:solidFill>
              <a:latin typeface="Bookman Old Style" panose="02050604050505020204" pitchFamily="18" charset="0"/>
              <a:cs typeface="Arial Narrow"/>
            </a:endParaRPr>
          </a:p>
          <a:p>
            <a:pPr algn="just" eaLnBrk="0" hangingPunct="0">
              <a:defRPr/>
            </a:pPr>
            <a:r>
              <a:rPr lang="es-MX" sz="800" b="1" dirty="0">
                <a:solidFill>
                  <a:srgbClr val="716C67"/>
                </a:solidFill>
                <a:latin typeface="Bookman Old Style" panose="02050604050505020204" pitchFamily="18" charset="0"/>
                <a:cs typeface="Arial Narrow"/>
              </a:rPr>
              <a:t>Nota 7: </a:t>
            </a:r>
            <a:r>
              <a:rPr lang="es-MX" sz="800" dirty="0">
                <a:solidFill>
                  <a:srgbClr val="716C67"/>
                </a:solidFill>
                <a:latin typeface="Bookman Old Style" panose="02050604050505020204" pitchFamily="18" charset="0"/>
              </a:rPr>
              <a:t>La información de Afectación a la Fuerza Pública (asesinados y heridos), al igual que las cifras de resultados operacionales, se consolida tomando los registros de la Policía Nacional y del Comando General de las Fuerzas Militares. Por tal razón, el cierre de esta información se hace con el de las cifras de resultados operacionales, en julio de cada año.</a:t>
            </a:r>
          </a:p>
        </p:txBody>
      </p:sp>
    </p:spTree>
    <p:extLst>
      <p:ext uri="{BB962C8B-B14F-4D97-AF65-F5344CB8AC3E}">
        <p14:creationId xmlns:p14="http://schemas.microsoft.com/office/powerpoint/2010/main" val="19101525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2 Subtítulo"/>
          <p:cNvSpPr txBox="1">
            <a:spLocks/>
          </p:cNvSpPr>
          <p:nvPr/>
        </p:nvSpPr>
        <p:spPr bwMode="auto">
          <a:xfrm>
            <a:off x="4405036" y="4662855"/>
            <a:ext cx="4539615" cy="998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defTabSz="410291" eaLnBrk="1" hangingPunct="1">
              <a:spcBef>
                <a:spcPct val="20000"/>
              </a:spcBef>
              <a:buClr>
                <a:schemeClr val="bg1"/>
              </a:buClr>
              <a:buSzPct val="120000"/>
              <a:defRPr/>
            </a:pPr>
            <a:r>
              <a:rPr lang="es-ES" sz="2200" b="1" dirty="0">
                <a:solidFill>
                  <a:srgbClr val="F2AE3C"/>
                </a:solidFill>
                <a:latin typeface="Bookman Old Style" panose="02050604050505020204" pitchFamily="18" charset="0"/>
                <a:cs typeface="Calibri" pitchFamily="34" charset="0"/>
              </a:rPr>
              <a:t>Observatorio de Derechos Humanos y Defensa Nacional</a:t>
            </a:r>
            <a:endParaRPr lang="es-CO" sz="2200" b="1" dirty="0">
              <a:solidFill>
                <a:srgbClr val="F2AE3C"/>
              </a:solidFill>
              <a:latin typeface="Bookman Old Style" panose="02050604050505020204" pitchFamily="18" charset="0"/>
            </a:endParaRPr>
          </a:p>
        </p:txBody>
      </p:sp>
      <p:pic>
        <p:nvPicPr>
          <p:cNvPr id="1028" name="Picture 4">
            <a:extLst>
              <a:ext uri="{FF2B5EF4-FFF2-40B4-BE49-F238E27FC236}">
                <a16:creationId xmlns:a16="http://schemas.microsoft.com/office/drawing/2014/main" id="{62AC5F49-3E6F-4C64-B73D-DD5ABC0032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038" b="5849"/>
          <a:stretch/>
        </p:blipFill>
        <p:spPr bwMode="auto">
          <a:xfrm>
            <a:off x="0" y="3354"/>
            <a:ext cx="9144000" cy="451989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E4DBD285-3DD8-2B3D-B032-C9D2ADD1459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131840" y="6231440"/>
            <a:ext cx="969802" cy="598043"/>
          </a:xfrm>
          <a:prstGeom prst="rect">
            <a:avLst/>
          </a:prstGeom>
        </p:spPr>
      </p:pic>
      <p:pic>
        <p:nvPicPr>
          <p:cNvPr id="7" name="Imagen 6">
            <a:extLst>
              <a:ext uri="{FF2B5EF4-FFF2-40B4-BE49-F238E27FC236}">
                <a16:creationId xmlns:a16="http://schemas.microsoft.com/office/drawing/2014/main" id="{B7B55A47-4E60-CFD1-6AF4-90F3B15A6A5C}"/>
              </a:ext>
            </a:extLst>
          </p:cNvPr>
          <p:cNvPicPr>
            <a:picLocks noChangeAspect="1"/>
          </p:cNvPicPr>
          <p:nvPr/>
        </p:nvPicPr>
        <p:blipFill rotWithShape="1">
          <a:blip r:embed="rId4">
            <a:extLst>
              <a:ext uri="{28A0092B-C50C-407E-A947-70E740481C1C}">
                <a14:useLocalDpi xmlns:a14="http://schemas.microsoft.com/office/drawing/2010/main" val="0"/>
              </a:ext>
            </a:extLst>
          </a:blip>
          <a:srcRect l="1153" t="2110" r="83288" b="87286"/>
          <a:stretch/>
        </p:blipFill>
        <p:spPr>
          <a:xfrm>
            <a:off x="-86845" y="6186816"/>
            <a:ext cx="1668207" cy="698568"/>
          </a:xfrm>
          <a:prstGeom prst="rect">
            <a:avLst/>
          </a:prstGeom>
        </p:spPr>
      </p:pic>
      <p:pic>
        <p:nvPicPr>
          <p:cNvPr id="8" name="Imagen 7" descr="Forma&#10;&#10;Descripción generada automáticamente con confianza media">
            <a:extLst>
              <a:ext uri="{FF2B5EF4-FFF2-40B4-BE49-F238E27FC236}">
                <a16:creationId xmlns:a16="http://schemas.microsoft.com/office/drawing/2014/main" id="{8FF33436-21C4-6C74-BBC6-9A48860423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8779" y="6336903"/>
            <a:ext cx="1374260" cy="475621"/>
          </a:xfrm>
          <a:prstGeom prst="rect">
            <a:avLst/>
          </a:prstGeom>
        </p:spPr>
      </p:pic>
    </p:spTree>
    <p:extLst>
      <p:ext uri="{BB962C8B-B14F-4D97-AF65-F5344CB8AC3E}">
        <p14:creationId xmlns:p14="http://schemas.microsoft.com/office/powerpoint/2010/main" val="1722907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2 Marcador de número de diapositiva"/>
          <p:cNvSpPr txBox="1">
            <a:spLocks/>
          </p:cNvSpPr>
          <p:nvPr/>
        </p:nvSpPr>
        <p:spPr bwMode="auto">
          <a:xfrm>
            <a:off x="8244408" y="6381328"/>
            <a:ext cx="67136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ctr" anchorCtr="0" compatLnSpc="1">
            <a:prstTxWarp prst="textNoShape">
              <a:avLst/>
            </a:prstTxWarp>
          </a:bodyPr>
          <a:lstStyle>
            <a:defPPr>
              <a:defRPr lang="es-ES"/>
            </a:defPPr>
            <a:lvl1pPr marL="0" algn="l" defTabSz="457200" rtl="0" eaLnBrk="1" latinLnBrk="0" hangingPunct="1">
              <a:defRPr sz="1800" kern="1200">
                <a:solidFill>
                  <a:schemeClr val="tx1"/>
                </a:solidFill>
                <a:latin typeface="Arial" charset="0"/>
                <a:ea typeface="+mn-ea"/>
                <a:cs typeface="+mn-cs"/>
              </a:defRPr>
            </a:lvl1pPr>
            <a:lvl2pPr marL="666723" indent="-256432" algn="l" defTabSz="457200" rtl="0" eaLnBrk="1" latinLnBrk="0" hangingPunct="1">
              <a:defRPr sz="1800" kern="1200">
                <a:solidFill>
                  <a:schemeClr val="tx1"/>
                </a:solidFill>
                <a:latin typeface="Arial" charset="0"/>
                <a:ea typeface="+mn-ea"/>
                <a:cs typeface="+mn-cs"/>
              </a:defRPr>
            </a:lvl2pPr>
            <a:lvl3pPr marL="1025728" indent="-205146" algn="l" defTabSz="457200" rtl="0" eaLnBrk="1" latinLnBrk="0" hangingPunct="1">
              <a:defRPr sz="1800" kern="1200">
                <a:solidFill>
                  <a:schemeClr val="tx1"/>
                </a:solidFill>
                <a:latin typeface="Arial" charset="0"/>
                <a:ea typeface="+mn-ea"/>
                <a:cs typeface="+mn-cs"/>
              </a:defRPr>
            </a:lvl3pPr>
            <a:lvl4pPr marL="1436019" indent="-205146" algn="l" defTabSz="457200" rtl="0" eaLnBrk="1" latinLnBrk="0" hangingPunct="1">
              <a:defRPr sz="1800" kern="1200">
                <a:solidFill>
                  <a:schemeClr val="tx1"/>
                </a:solidFill>
                <a:latin typeface="Arial" charset="0"/>
                <a:ea typeface="+mn-ea"/>
                <a:cs typeface="+mn-cs"/>
              </a:defRPr>
            </a:lvl4pPr>
            <a:lvl5pPr marL="1846311" indent="-205146" algn="l" defTabSz="457200" rtl="0" eaLnBrk="1" latinLnBrk="0" hangingPunct="1">
              <a:defRPr sz="1800" kern="1200">
                <a:solidFill>
                  <a:schemeClr val="tx1"/>
                </a:solidFill>
                <a:latin typeface="Arial" charset="0"/>
                <a:ea typeface="+mn-ea"/>
                <a:cs typeface="+mn-cs"/>
              </a:defRPr>
            </a:lvl5pPr>
            <a:lvl6pPr marL="2256602"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6pPr>
            <a:lvl7pPr marL="2666893"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7pPr>
            <a:lvl8pPr marL="3077185"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8pPr>
            <a:lvl9pPr marL="3487476"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9pPr>
          </a:lstStyle>
          <a:p>
            <a:pPr algn="r" defTabSz="820583" fontAlgn="base">
              <a:spcBef>
                <a:spcPct val="0"/>
              </a:spcBef>
              <a:spcAft>
                <a:spcPct val="0"/>
              </a:spcAft>
              <a:defRPr/>
            </a:pPr>
            <a:r>
              <a:rPr lang="es-CO" sz="1100" b="1" dirty="0">
                <a:latin typeface="Bookman Old Style" panose="02050604050505020204" pitchFamily="18" charset="0"/>
              </a:rPr>
              <a:t>6</a:t>
            </a:r>
          </a:p>
        </p:txBody>
      </p:sp>
      <p:sp>
        <p:nvSpPr>
          <p:cNvPr id="19" name="1 Marcador de texto"/>
          <p:cNvSpPr txBox="1">
            <a:spLocks/>
          </p:cNvSpPr>
          <p:nvPr/>
        </p:nvSpPr>
        <p:spPr>
          <a:xfrm>
            <a:off x="4422793" y="242474"/>
            <a:ext cx="4494728" cy="470902"/>
          </a:xfrm>
          <a:prstGeom prst="rect">
            <a:avLst/>
          </a:prstGeom>
        </p:spPr>
        <p:txBody>
          <a:bodyPr>
            <a:noAutofit/>
          </a:bodyPr>
          <a:lstStyle>
            <a:lvl1pPr marL="0" indent="0" algn="r" defTabSz="457200" rtl="0" eaLnBrk="1" latinLnBrk="0" hangingPunct="1">
              <a:spcBef>
                <a:spcPct val="20000"/>
              </a:spcBef>
              <a:buFont typeface="Arial"/>
              <a:buNone/>
              <a:defRPr sz="1800" b="1" i="0" kern="1200" baseline="0">
                <a:solidFill>
                  <a:srgbClr val="1B2284"/>
                </a:solidFill>
                <a:latin typeface="Corbel"/>
                <a:ea typeface="+mn-ea"/>
                <a:cs typeface="Corbe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MX" sz="1000" dirty="0">
                <a:solidFill>
                  <a:srgbClr val="3366CC"/>
                </a:solidFill>
                <a:latin typeface="Bookman Old Style" panose="02050604050505020204" pitchFamily="18" charset="0"/>
                <a:cs typeface="+mn-cs"/>
              </a:rPr>
              <a:t>Aclaración metodológica proceso estadístico para todos los delitos</a:t>
            </a:r>
            <a:r>
              <a:rPr lang="es-CO" sz="1000" dirty="0">
                <a:solidFill>
                  <a:srgbClr val="3366CC"/>
                </a:solidFill>
                <a:latin typeface="Bookman Old Style" panose="02050604050505020204" pitchFamily="18" charset="0"/>
                <a:cs typeface="+mn-cs"/>
              </a:rPr>
              <a:t> </a:t>
            </a:r>
            <a:r>
              <a:rPr lang="es-MX" sz="1000" b="0" dirty="0">
                <a:solidFill>
                  <a:srgbClr val="3366CC"/>
                </a:solidFill>
                <a:latin typeface="Bookman Old Style" panose="02050604050505020204" pitchFamily="18" charset="0"/>
                <a:cs typeface="+mn-cs"/>
              </a:rPr>
              <a:t>a excepción de secuestro, extorsión, homicidio y masacres</a:t>
            </a:r>
            <a:r>
              <a:rPr lang="es-CO" sz="1000" b="0" dirty="0">
                <a:solidFill>
                  <a:srgbClr val="3366CC"/>
                </a:solidFill>
                <a:latin typeface="Bookman Old Style" panose="02050604050505020204" pitchFamily="18" charset="0"/>
                <a:cs typeface="+mn-cs"/>
              </a:rPr>
              <a:t> </a:t>
            </a:r>
            <a:r>
              <a:rPr lang="es-CO" sz="1000" dirty="0">
                <a:solidFill>
                  <a:srgbClr val="3366CC"/>
                </a:solidFill>
                <a:latin typeface="Bookman Old Style" panose="02050604050505020204" pitchFamily="18" charset="0"/>
                <a:cs typeface="+mn-cs"/>
              </a:rPr>
              <a:t> </a:t>
            </a:r>
            <a:endParaRPr lang="es-CO" sz="1600" dirty="0">
              <a:latin typeface="Bookman Old Style" panose="02050604050505020204" pitchFamily="18" charset="0"/>
            </a:endParaRPr>
          </a:p>
        </p:txBody>
      </p:sp>
      <p:sp>
        <p:nvSpPr>
          <p:cNvPr id="20" name="19 CuadroTexto"/>
          <p:cNvSpPr txBox="1"/>
          <p:nvPr/>
        </p:nvSpPr>
        <p:spPr>
          <a:xfrm>
            <a:off x="230488" y="799085"/>
            <a:ext cx="8660133" cy="2708434"/>
          </a:xfrm>
          <a:prstGeom prst="rect">
            <a:avLst/>
          </a:prstGeom>
          <a:noFill/>
          <a:ln w="12700">
            <a:noFill/>
            <a:prstDash val="solid"/>
          </a:ln>
        </p:spPr>
        <p:txBody>
          <a:bodyPr wrap="square" rtlCol="0">
            <a:spAutoFit/>
          </a:bodyPr>
          <a:lstStyle/>
          <a:p>
            <a:pPr algn="just" defTabSz="457200"/>
            <a:r>
              <a:rPr lang="es-MX" sz="1000" dirty="0">
                <a:solidFill>
                  <a:prstClr val="black"/>
                </a:solidFill>
                <a:latin typeface="Bookman Old Style" panose="02050604050505020204" pitchFamily="18" charset="0"/>
              </a:rPr>
              <a:t>Durante el 2022 y 2023, la Policía Nacional ajustó la metodología de conteo del SIEDCO para alinear sus cifras a la metodología de conteo de criminalidad de la Fiscalía General de la Nación de la siguiente manera:</a:t>
            </a:r>
          </a:p>
          <a:p>
            <a:pPr algn="just" defTabSz="457200"/>
            <a:endParaRPr lang="es-MX" sz="1000" dirty="0">
              <a:solidFill>
                <a:prstClr val="black"/>
              </a:solidFill>
              <a:latin typeface="Bookman Old Style" panose="02050604050505020204" pitchFamily="18" charset="0"/>
            </a:endParaRPr>
          </a:p>
          <a:p>
            <a:pPr algn="just" defTabSz="457200"/>
            <a:r>
              <a:rPr lang="es-MX" sz="1000" dirty="0">
                <a:solidFill>
                  <a:prstClr val="black"/>
                </a:solidFill>
                <a:latin typeface="Bookman Old Style" panose="02050604050505020204" pitchFamily="18" charset="0"/>
              </a:rPr>
              <a:t>1) Diariamente se ingresan al SIEDCO las denuncias realizadas por la ciudadanía a través de todas las fuentes de información (Estaciones de policía o boletines de policía, intercambio de información con Fiscalía General de la Nación o vía web a través del portal ¡A Denunciar!) dicha información es incluida preliminarmente dentro del conteo de información estadística.</a:t>
            </a:r>
          </a:p>
          <a:p>
            <a:pPr algn="just" defTabSz="457200"/>
            <a:endParaRPr lang="es-MX" sz="1000" dirty="0">
              <a:solidFill>
                <a:prstClr val="black"/>
              </a:solidFill>
              <a:latin typeface="Bookman Old Style" panose="02050604050505020204" pitchFamily="18" charset="0"/>
            </a:endParaRPr>
          </a:p>
          <a:p>
            <a:pPr algn="just" defTabSz="457200"/>
            <a:r>
              <a:rPr lang="es-MX" sz="1000" dirty="0">
                <a:solidFill>
                  <a:prstClr val="black"/>
                </a:solidFill>
                <a:latin typeface="Bookman Old Style" panose="02050604050505020204" pitchFamily="18" charset="0"/>
              </a:rPr>
              <a:t>2) La FGN envía mensualmente a principio de mes las denuncias, que, a través del trabajo de investigación de esta entidad, se han determinado que deben archivarse o precluirse debido a tres causas: inexistencia del hecho, atipicidad del delito y querellante ilegítimo.</a:t>
            </a:r>
          </a:p>
          <a:p>
            <a:pPr algn="just" defTabSz="457200"/>
            <a:endParaRPr lang="es-MX" sz="1000" dirty="0">
              <a:solidFill>
                <a:prstClr val="black"/>
              </a:solidFill>
              <a:latin typeface="Bookman Old Style" panose="02050604050505020204" pitchFamily="18" charset="0"/>
            </a:endParaRPr>
          </a:p>
          <a:p>
            <a:pPr algn="just" defTabSz="457200"/>
            <a:r>
              <a:rPr lang="es-MX" sz="1000" dirty="0">
                <a:solidFill>
                  <a:prstClr val="black"/>
                </a:solidFill>
                <a:latin typeface="Bookman Old Style" panose="02050604050505020204" pitchFamily="18" charset="0"/>
              </a:rPr>
              <a:t>3) La Policía Nacional se encarga de desactivar estos registros dentro del SIEDCO e informa al Ministerio de Defensa Nacional sobre dicho cambio en las cifra estadísticas.</a:t>
            </a:r>
          </a:p>
          <a:p>
            <a:pPr algn="just" defTabSz="457200"/>
            <a:endParaRPr lang="es-MX" sz="1000" dirty="0">
              <a:solidFill>
                <a:prstClr val="black"/>
              </a:solidFill>
              <a:latin typeface="Bookman Old Style" panose="02050604050505020204" pitchFamily="18" charset="0"/>
            </a:endParaRPr>
          </a:p>
          <a:p>
            <a:pPr algn="just" defTabSz="457200"/>
            <a:r>
              <a:rPr lang="es-MX" sz="1000" dirty="0">
                <a:solidFill>
                  <a:prstClr val="black"/>
                </a:solidFill>
                <a:latin typeface="Bookman Old Style" panose="02050604050505020204" pitchFamily="18" charset="0"/>
              </a:rPr>
              <a:t>4) El Ministerio de Defensa Nacional descarga la información del SIEDCO para consolidar los delitos y de esta manera verificar los cambios en los registros para posteriormente publicar la información en su página Web.</a:t>
            </a:r>
          </a:p>
          <a:p>
            <a:pPr algn="just" defTabSz="457200"/>
            <a:endParaRPr lang="es-MX" sz="1000" dirty="0">
              <a:solidFill>
                <a:prstClr val="black"/>
              </a:solidFill>
              <a:latin typeface="Bookman Old Style" panose="02050604050505020204" pitchFamily="18" charset="0"/>
            </a:endParaRPr>
          </a:p>
          <a:p>
            <a:pPr algn="just" defTabSz="457200"/>
            <a:r>
              <a:rPr lang="es-MX" sz="1000" dirty="0">
                <a:solidFill>
                  <a:prstClr val="black"/>
                </a:solidFill>
                <a:latin typeface="Bookman Old Style" panose="02050604050505020204" pitchFamily="18" charset="0"/>
              </a:rPr>
              <a:t>5) Durante 2024 no se ha aplicado esta metodología, puesto que se encuentra en proceso de revisión.</a:t>
            </a:r>
            <a:endParaRPr lang="es-CO" sz="1000" dirty="0">
              <a:solidFill>
                <a:prstClr val="black"/>
              </a:solidFill>
              <a:latin typeface="Bookman Old Style" panose="02050604050505020204" pitchFamily="18" charset="0"/>
            </a:endParaRPr>
          </a:p>
        </p:txBody>
      </p:sp>
      <p:sp>
        <p:nvSpPr>
          <p:cNvPr id="21" name="209 CuadroTexto"/>
          <p:cNvSpPr txBox="1"/>
          <p:nvPr/>
        </p:nvSpPr>
        <p:spPr>
          <a:xfrm>
            <a:off x="339815" y="3456330"/>
            <a:ext cx="8660132" cy="476726"/>
          </a:xfrm>
          <a:prstGeom prst="roundRect">
            <a:avLst/>
          </a:prstGeom>
          <a:solidFill>
            <a:srgbClr val="658BF7"/>
          </a:solidFill>
          <a:ln w="9525" cap="flat" cmpd="sng" algn="ctr">
            <a:noFill/>
            <a:prstDash val="solid"/>
          </a:ln>
          <a:effectLst/>
        </p:spPr>
        <p:txBody>
          <a:bodyPr wrap="square" rtlCol="0">
            <a:spAutoFit/>
          </a:bodyPr>
          <a:lstStyle>
            <a:defPPr>
              <a:defRPr lang="es-CO"/>
            </a:defPPr>
            <a:lvl1pPr>
              <a:defRPr sz="900">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CO" sz="1100" i="0" u="none" strike="noStrike" kern="0" cap="none" spc="0" normalizeH="0" baseline="0" noProof="0" dirty="0">
                <a:ln>
                  <a:noFill/>
                </a:ln>
                <a:solidFill>
                  <a:prstClr val="white"/>
                </a:solidFill>
                <a:effectLst/>
                <a:uLnTx/>
                <a:uFillTx/>
                <a:latin typeface="Bookman Old Style" panose="02050604050505020204" pitchFamily="18" charset="0"/>
                <a:ea typeface="Segoe UI" pitchFamily="34" charset="0"/>
                <a:cs typeface="Segoe UI" pitchFamily="34" charset="0"/>
              </a:rPr>
              <a:t>Estas actualizaciones generan que sea incomparable la información de todos los delitos (salvo las excepciones) antes del 1 de enero de 2022.</a:t>
            </a:r>
          </a:p>
        </p:txBody>
      </p:sp>
      <p:sp>
        <p:nvSpPr>
          <p:cNvPr id="22" name="21 Rectángulo"/>
          <p:cNvSpPr/>
          <p:nvPr/>
        </p:nvSpPr>
        <p:spPr>
          <a:xfrm>
            <a:off x="1332899" y="3918248"/>
            <a:ext cx="1813608" cy="230832"/>
          </a:xfrm>
          <a:prstGeom prst="rect">
            <a:avLst/>
          </a:prstGeom>
        </p:spPr>
        <p:txBody>
          <a:bodyPr wrap="square">
            <a:spAutoFit/>
          </a:bodyPr>
          <a:lstStyle/>
          <a:p>
            <a:pPr algn="ctr" defTabSz="457200"/>
            <a:r>
              <a:rPr lang="es-CO" sz="900" b="1" dirty="0">
                <a:solidFill>
                  <a:prstClr val="black"/>
                </a:solidFill>
                <a:latin typeface="Bookman Old Style" panose="02050604050505020204" pitchFamily="18" charset="0"/>
              </a:rPr>
              <a:t>Proceso de actualización </a:t>
            </a:r>
          </a:p>
        </p:txBody>
      </p:sp>
      <p:sp>
        <p:nvSpPr>
          <p:cNvPr id="28" name="27 Abrir llave"/>
          <p:cNvSpPr/>
          <p:nvPr/>
        </p:nvSpPr>
        <p:spPr>
          <a:xfrm rot="5400000">
            <a:off x="7171882" y="4282700"/>
            <a:ext cx="272843" cy="576064"/>
          </a:xfrm>
          <a:prstGeom prst="leftBrace">
            <a:avLst/>
          </a:prstGeom>
          <a:noFill/>
          <a:ln w="12700" cap="flat" cmpd="sng" algn="ctr">
            <a:solidFill>
              <a:srgbClr val="FFE699"/>
            </a:solidFill>
            <a:prstDash val="solid"/>
          </a:ln>
          <a:effectLst>
            <a:outerShdw blurRad="40000" dist="20000" dir="5400000" rotWithShape="0">
              <a:srgbClr val="000000">
                <a:alpha val="38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rgbClr val="FFAB00"/>
              </a:solidFill>
              <a:effectLst/>
              <a:uLnTx/>
              <a:uFillTx/>
              <a:latin typeface="Bookman Old Style" panose="02050604050505020204" pitchFamily="18" charset="0"/>
            </a:endParaRPr>
          </a:p>
        </p:txBody>
      </p:sp>
      <p:sp>
        <p:nvSpPr>
          <p:cNvPr id="29" name="28 CuadroTexto"/>
          <p:cNvSpPr txBox="1"/>
          <p:nvPr/>
        </p:nvSpPr>
        <p:spPr>
          <a:xfrm>
            <a:off x="6816737" y="4200366"/>
            <a:ext cx="903665" cy="215444"/>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s-CO" sz="800" b="1" i="0" u="none" strike="noStrike" kern="0" cap="none" spc="0" normalizeH="0" baseline="0" noProof="0" dirty="0">
                <a:ln>
                  <a:noFill/>
                </a:ln>
                <a:solidFill>
                  <a:srgbClr val="FFE699"/>
                </a:solidFill>
                <a:effectLst/>
                <a:uLnTx/>
                <a:uFillTx/>
                <a:latin typeface="Bookman Old Style" panose="02050604050505020204" pitchFamily="18" charset="0"/>
              </a:rPr>
              <a:t>!A denunciar!</a:t>
            </a:r>
          </a:p>
        </p:txBody>
      </p:sp>
      <p:sp>
        <p:nvSpPr>
          <p:cNvPr id="31" name="30 Abrir llave"/>
          <p:cNvSpPr/>
          <p:nvPr/>
        </p:nvSpPr>
        <p:spPr>
          <a:xfrm rot="5400000">
            <a:off x="6162529" y="3895531"/>
            <a:ext cx="285629" cy="1337611"/>
          </a:xfrm>
          <a:prstGeom prst="leftBrace">
            <a:avLst/>
          </a:prstGeom>
          <a:noFill/>
          <a:ln w="12700" cap="flat" cmpd="sng" algn="ctr">
            <a:solidFill>
              <a:srgbClr val="3366CC"/>
            </a:solidFill>
            <a:prstDash val="solid"/>
          </a:ln>
          <a:effectLst>
            <a:outerShdw blurRad="40000" dist="20000" dir="5400000" rotWithShape="0">
              <a:srgbClr val="000000">
                <a:alpha val="38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rgbClr val="4F81BD"/>
              </a:solidFill>
              <a:effectLst/>
              <a:uLnTx/>
              <a:uFillTx/>
              <a:latin typeface="Bookman Old Style" panose="02050604050505020204" pitchFamily="18" charset="0"/>
            </a:endParaRPr>
          </a:p>
        </p:txBody>
      </p:sp>
      <p:sp>
        <p:nvSpPr>
          <p:cNvPr id="33" name="32 CuadroTexto"/>
          <p:cNvSpPr txBox="1"/>
          <p:nvPr/>
        </p:nvSpPr>
        <p:spPr>
          <a:xfrm>
            <a:off x="5698230" y="4200366"/>
            <a:ext cx="1178026" cy="215444"/>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s-CO" sz="800" b="1" i="0" u="none" strike="noStrike" kern="0" cap="none" spc="0" normalizeH="0" baseline="0" noProof="0" dirty="0">
                <a:ln>
                  <a:noFill/>
                </a:ln>
                <a:solidFill>
                  <a:srgbClr val="3366CC"/>
                </a:solidFill>
                <a:effectLst/>
                <a:uLnTx/>
                <a:uFillTx/>
                <a:latin typeface="Bookman Old Style" panose="02050604050505020204" pitchFamily="18" charset="0"/>
              </a:rPr>
              <a:t>Periodo histórico</a:t>
            </a:r>
          </a:p>
        </p:txBody>
      </p:sp>
      <p:cxnSp>
        <p:nvCxnSpPr>
          <p:cNvPr id="34" name="33 Conector recto"/>
          <p:cNvCxnSpPr/>
          <p:nvPr/>
        </p:nvCxnSpPr>
        <p:spPr>
          <a:xfrm>
            <a:off x="7720402" y="4564336"/>
            <a:ext cx="235974" cy="0"/>
          </a:xfrm>
          <a:prstGeom prst="line">
            <a:avLst/>
          </a:prstGeom>
          <a:noFill/>
          <a:ln w="12700" cap="flat" cmpd="sng" algn="ctr">
            <a:solidFill>
              <a:srgbClr val="003087"/>
            </a:solidFill>
            <a:prstDash val="solid"/>
            <a:headEnd type="oval"/>
            <a:tailEnd type="stealth"/>
          </a:ln>
          <a:effectLst>
            <a:outerShdw blurRad="40000" dist="20000" dir="5400000" rotWithShape="0">
              <a:srgbClr val="000000">
                <a:alpha val="38000"/>
              </a:srgbClr>
            </a:outerShdw>
          </a:effectLst>
        </p:spPr>
      </p:cxnSp>
      <p:sp>
        <p:nvSpPr>
          <p:cNvPr id="35" name="34 CuadroTexto"/>
          <p:cNvSpPr txBox="1"/>
          <p:nvPr/>
        </p:nvSpPr>
        <p:spPr>
          <a:xfrm>
            <a:off x="7958235" y="4363879"/>
            <a:ext cx="1006253" cy="461665"/>
          </a:xfrm>
          <a:prstGeom prst="rect">
            <a:avLst/>
          </a:prstGeom>
          <a:noFill/>
          <a:ln>
            <a:noFill/>
          </a:ln>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lang="es-MX" sz="800" b="1" kern="0" dirty="0">
                <a:solidFill>
                  <a:srgbClr val="003087"/>
                </a:solidFill>
                <a:latin typeface="Bookman Old Style" panose="02050604050505020204" pitchFamily="18" charset="0"/>
              </a:rPr>
              <a:t>Nueva </a:t>
            </a:r>
            <a:r>
              <a:rPr lang="es-CO" sz="800" b="1" kern="0" dirty="0">
                <a:solidFill>
                  <a:srgbClr val="003087"/>
                </a:solidFill>
                <a:latin typeface="Bookman Old Style" panose="02050604050505020204" pitchFamily="18" charset="0"/>
              </a:rPr>
              <a:t>metodología con Fiscalía</a:t>
            </a:r>
            <a:endParaRPr kumimoji="0" lang="es-CO" sz="800" b="1" i="0" u="none" strike="noStrike" kern="0" cap="none" spc="0" normalizeH="0" baseline="0" noProof="0" dirty="0">
              <a:ln>
                <a:noFill/>
              </a:ln>
              <a:solidFill>
                <a:srgbClr val="003087"/>
              </a:solidFill>
              <a:effectLst/>
              <a:uLnTx/>
              <a:uFillTx/>
              <a:latin typeface="Bookman Old Style" panose="02050604050505020204" pitchFamily="18" charset="0"/>
            </a:endParaRPr>
          </a:p>
        </p:txBody>
      </p:sp>
      <p:sp>
        <p:nvSpPr>
          <p:cNvPr id="42" name="41 Rectángulo"/>
          <p:cNvSpPr/>
          <p:nvPr/>
        </p:nvSpPr>
        <p:spPr>
          <a:xfrm>
            <a:off x="5514150" y="3933056"/>
            <a:ext cx="2920024" cy="261610"/>
          </a:xfrm>
          <a:prstGeom prst="rect">
            <a:avLst/>
          </a:prstGeom>
        </p:spPr>
        <p:txBody>
          <a:bodyPr wrap="square">
            <a:spAutoFit/>
          </a:bodyPr>
          <a:lstStyle/>
          <a:p>
            <a:pPr marL="0" marR="0" lvl="1" indent="0" defTabSz="457200" eaLnBrk="1" fontAlgn="auto" latinLnBrk="0" hangingPunct="1">
              <a:lnSpc>
                <a:spcPct val="100000"/>
              </a:lnSpc>
              <a:spcBef>
                <a:spcPts val="0"/>
              </a:spcBef>
              <a:spcAft>
                <a:spcPts val="0"/>
              </a:spcAft>
              <a:buClrTx/>
              <a:buSzTx/>
              <a:buFontTx/>
              <a:buNone/>
              <a:tabLst/>
              <a:defRPr/>
            </a:pPr>
            <a:r>
              <a:rPr kumimoji="0" lang="es-CO" sz="1050" b="1" i="0" u="none" strike="noStrike" kern="0" cap="none" spc="0" normalizeH="0" baseline="0" noProof="0" dirty="0">
                <a:ln>
                  <a:noFill/>
                </a:ln>
                <a:solidFill>
                  <a:prstClr val="black"/>
                </a:solidFill>
                <a:effectLst/>
                <a:uLnTx/>
                <a:uFillTx/>
                <a:latin typeface="Bookman Old Style" panose="02050604050505020204" pitchFamily="18" charset="0"/>
              </a:rPr>
              <a:t>Evolución en los registros históricos:</a:t>
            </a:r>
          </a:p>
        </p:txBody>
      </p:sp>
      <p:cxnSp>
        <p:nvCxnSpPr>
          <p:cNvPr id="43" name="42 Conector recto"/>
          <p:cNvCxnSpPr/>
          <p:nvPr/>
        </p:nvCxnSpPr>
        <p:spPr>
          <a:xfrm>
            <a:off x="5040174" y="3988703"/>
            <a:ext cx="0" cy="2205047"/>
          </a:xfrm>
          <a:prstGeom prst="line">
            <a:avLst/>
          </a:prstGeom>
          <a:noFill/>
          <a:ln w="9525" cap="flat" cmpd="sng" algn="ctr">
            <a:solidFill>
              <a:sysClr val="windowText" lastClr="000000">
                <a:lumMod val="75000"/>
                <a:lumOff val="25000"/>
              </a:sysClr>
            </a:solidFill>
            <a:prstDash val="sysDot"/>
          </a:ln>
          <a:effectLst>
            <a:outerShdw blurRad="40000" dist="20000" dir="5400000" rotWithShape="0">
              <a:srgbClr val="000000">
                <a:alpha val="38000"/>
              </a:srgbClr>
            </a:outerShdw>
          </a:effectLst>
        </p:spPr>
      </p:cxnSp>
      <p:pic>
        <p:nvPicPr>
          <p:cNvPr id="3" name="Imagen 2">
            <a:extLst>
              <a:ext uri="{FF2B5EF4-FFF2-40B4-BE49-F238E27FC236}">
                <a16:creationId xmlns:a16="http://schemas.microsoft.com/office/drawing/2014/main" id="{17F17C3D-E7FA-D3FB-63D2-4ABC75432128}"/>
              </a:ext>
            </a:extLst>
          </p:cNvPr>
          <p:cNvPicPr>
            <a:picLocks noChangeAspect="1"/>
          </p:cNvPicPr>
          <p:nvPr/>
        </p:nvPicPr>
        <p:blipFill>
          <a:blip r:embed="rId2"/>
          <a:stretch>
            <a:fillRect/>
          </a:stretch>
        </p:blipFill>
        <p:spPr>
          <a:xfrm>
            <a:off x="424224" y="4149080"/>
            <a:ext cx="4291792" cy="2107199"/>
          </a:xfrm>
          <a:prstGeom prst="rect">
            <a:avLst/>
          </a:prstGeom>
        </p:spPr>
      </p:pic>
      <p:pic>
        <p:nvPicPr>
          <p:cNvPr id="7" name="Imagen 6">
            <a:extLst>
              <a:ext uri="{FF2B5EF4-FFF2-40B4-BE49-F238E27FC236}">
                <a16:creationId xmlns:a16="http://schemas.microsoft.com/office/drawing/2014/main" id="{A60ECD93-F9A1-A677-EBEB-15FA99EE30E3}"/>
              </a:ext>
            </a:extLst>
          </p:cNvPr>
          <p:cNvPicPr>
            <a:picLocks noChangeAspect="1"/>
          </p:cNvPicPr>
          <p:nvPr/>
        </p:nvPicPr>
        <p:blipFill>
          <a:blip r:embed="rId3"/>
          <a:stretch>
            <a:fillRect/>
          </a:stretch>
        </p:blipFill>
        <p:spPr>
          <a:xfrm>
            <a:off x="5617745" y="4555320"/>
            <a:ext cx="2336823" cy="1402094"/>
          </a:xfrm>
          <a:prstGeom prst="rect">
            <a:avLst/>
          </a:prstGeom>
        </p:spPr>
      </p:pic>
    </p:spTree>
    <p:extLst>
      <p:ext uri="{BB962C8B-B14F-4D97-AF65-F5344CB8AC3E}">
        <p14:creationId xmlns:p14="http://schemas.microsoft.com/office/powerpoint/2010/main" val="678820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colorTemperature colorTemp="5900"/>
                    </a14:imgEffect>
                    <a14:imgEffect>
                      <a14:saturation sat="66000"/>
                    </a14:imgEffect>
                    <a14:imgEffect>
                      <a14:brightnessContrast contrast="20000"/>
                    </a14:imgEffect>
                  </a14:imgLayer>
                </a14:imgProps>
              </a:ext>
              <a:ext uri="{28A0092B-C50C-407E-A947-70E740481C1C}">
                <a14:useLocalDpi xmlns:a14="http://schemas.microsoft.com/office/drawing/2010/main" val="0"/>
              </a:ext>
            </a:extLst>
          </a:blip>
          <a:srcRect l="9636"/>
          <a:stretch/>
        </p:blipFill>
        <p:spPr>
          <a:xfrm>
            <a:off x="-1416" y="0"/>
            <a:ext cx="9181927" cy="6862708"/>
          </a:xfrm>
          <a:prstGeom prst="rect">
            <a:avLst/>
          </a:prstGeom>
        </p:spPr>
      </p:pic>
      <p:sp>
        <p:nvSpPr>
          <p:cNvPr id="29" name="Rectángulo 14">
            <a:extLst>
              <a:ext uri="{FF2B5EF4-FFF2-40B4-BE49-F238E27FC236}">
                <a16:creationId xmlns:a16="http://schemas.microsoft.com/office/drawing/2014/main" id="{7A0F47DC-4D96-5B43-820F-FB760FB0B44B}"/>
              </a:ext>
            </a:extLst>
          </p:cNvPr>
          <p:cNvSpPr/>
          <p:nvPr/>
        </p:nvSpPr>
        <p:spPr>
          <a:xfrm flipV="1">
            <a:off x="329972" y="-2"/>
            <a:ext cx="3465695" cy="4077073"/>
          </a:xfrm>
          <a:prstGeom prst="rect">
            <a:avLst/>
          </a:prstGeom>
          <a:solidFill>
            <a:srgbClr val="F2AE3C">
              <a:alpha val="6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6" name="3 Marcador de texto"/>
          <p:cNvSpPr txBox="1">
            <a:spLocks/>
          </p:cNvSpPr>
          <p:nvPr/>
        </p:nvSpPr>
        <p:spPr>
          <a:xfrm>
            <a:off x="507253" y="1556792"/>
            <a:ext cx="3056635" cy="183260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es-CO" sz="2500" b="1" dirty="0">
                <a:solidFill>
                  <a:schemeClr val="bg1"/>
                </a:solidFill>
                <a:latin typeface="Montserrat-Regular"/>
                <a:cs typeface="Corbel"/>
              </a:rPr>
              <a:t>DELITOS CONTRA LA VIDA Y LA INTEGRIDAD PERSONAL</a:t>
            </a:r>
          </a:p>
          <a:p>
            <a:pPr>
              <a:defRPr/>
            </a:pPr>
            <a:endParaRPr lang="es-CO" sz="2500" dirty="0">
              <a:solidFill>
                <a:schemeClr val="bg1"/>
              </a:solidFill>
              <a:latin typeface="Montserrat-Regular"/>
            </a:endParaRPr>
          </a:p>
        </p:txBody>
      </p:sp>
      <p:sp>
        <p:nvSpPr>
          <p:cNvPr id="27" name="5 Marcador de texto"/>
          <p:cNvSpPr txBox="1">
            <a:spLocks/>
          </p:cNvSpPr>
          <p:nvPr/>
        </p:nvSpPr>
        <p:spPr>
          <a:xfrm>
            <a:off x="507253" y="620688"/>
            <a:ext cx="617468" cy="86726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es-CO" sz="6000" b="1" dirty="0">
                <a:solidFill>
                  <a:srgbClr val="3366CC"/>
                </a:solidFill>
                <a:latin typeface="Montserrat-Regular"/>
                <a:cs typeface="Corbel"/>
              </a:rPr>
              <a:t>1</a:t>
            </a:r>
          </a:p>
        </p:txBody>
      </p:sp>
      <p:cxnSp>
        <p:nvCxnSpPr>
          <p:cNvPr id="5" name="Conector recto 4"/>
          <p:cNvCxnSpPr/>
          <p:nvPr/>
        </p:nvCxnSpPr>
        <p:spPr>
          <a:xfrm>
            <a:off x="507253" y="3573016"/>
            <a:ext cx="30566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Imagen 5">
            <a:extLst>
              <a:ext uri="{FF2B5EF4-FFF2-40B4-BE49-F238E27FC236}">
                <a16:creationId xmlns:a16="http://schemas.microsoft.com/office/drawing/2014/main" id="{F5EE220E-F0AA-18ED-7D88-7A5B98A89890}"/>
              </a:ext>
            </a:extLst>
          </p:cNvPr>
          <p:cNvPicPr>
            <a:picLocks noChangeAspect="1"/>
          </p:cNvPicPr>
          <p:nvPr/>
        </p:nvPicPr>
        <p:blipFill rotWithShape="1">
          <a:blip r:embed="rId5">
            <a:extLst>
              <a:ext uri="{28A0092B-C50C-407E-A947-70E740481C1C}">
                <a14:useLocalDpi xmlns:a14="http://schemas.microsoft.com/office/drawing/2010/main" val="0"/>
              </a:ext>
            </a:extLst>
          </a:blip>
          <a:srcRect l="1153" t="2110" r="83288" b="87286"/>
          <a:stretch/>
        </p:blipFill>
        <p:spPr>
          <a:xfrm>
            <a:off x="514004" y="-6331"/>
            <a:ext cx="1668207" cy="698568"/>
          </a:xfrm>
          <a:prstGeom prst="rect">
            <a:avLst/>
          </a:prstGeom>
        </p:spPr>
      </p:pic>
      <p:pic>
        <p:nvPicPr>
          <p:cNvPr id="7" name="Imagen 6" descr="Forma&#10;&#10;Descripción generada automáticamente con confianza media">
            <a:extLst>
              <a:ext uri="{FF2B5EF4-FFF2-40B4-BE49-F238E27FC236}">
                <a16:creationId xmlns:a16="http://schemas.microsoft.com/office/drawing/2014/main" id="{887D2833-3E3C-8DB9-DA9A-5E9865CC9D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9628" y="143756"/>
            <a:ext cx="1374260" cy="475621"/>
          </a:xfrm>
          <a:prstGeom prst="rect">
            <a:avLst/>
          </a:prstGeom>
        </p:spPr>
      </p:pic>
    </p:spTree>
    <p:extLst>
      <p:ext uri="{BB962C8B-B14F-4D97-AF65-F5344CB8AC3E}">
        <p14:creationId xmlns:p14="http://schemas.microsoft.com/office/powerpoint/2010/main" val="509115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8 Objeto"/>
          <p:cNvGraphicFramePr>
            <a:graphicFrameLocks noChangeAspect="1"/>
          </p:cNvGraphicFramePr>
          <p:nvPr>
            <p:extLst>
              <p:ext uri="{D42A27DB-BD31-4B8C-83A1-F6EECF244321}">
                <p14:modId xmlns:p14="http://schemas.microsoft.com/office/powerpoint/2010/main" val="2550094614"/>
              </p:ext>
            </p:extLst>
          </p:nvPr>
        </p:nvGraphicFramePr>
        <p:xfrm>
          <a:off x="141627" y="4184822"/>
          <a:ext cx="4056876" cy="2161240"/>
        </p:xfrm>
        <a:graphic>
          <a:graphicData uri="http://schemas.openxmlformats.org/presentationml/2006/ole">
            <mc:AlternateContent xmlns:mc="http://schemas.openxmlformats.org/markup-compatibility/2006">
              <mc:Choice xmlns:v="urn:schemas-microsoft-com:vml" Requires="v">
                <p:oleObj name="Worksheet" r:id="rId2" imgW="3048038" imgH="1746096" progId="Excel.Sheet.12">
                  <p:link updateAutomatic="1"/>
                </p:oleObj>
              </mc:Choice>
              <mc:Fallback>
                <p:oleObj name="Worksheet" r:id="rId2" imgW="3048038" imgH="1746096" progId="Excel.Sheet.12">
                  <p:link updateAutomatic="1"/>
                  <p:pic>
                    <p:nvPicPr>
                      <p:cNvPr id="9" name="8 Objeto"/>
                      <p:cNvPicPr/>
                      <p:nvPr/>
                    </p:nvPicPr>
                    <p:blipFill>
                      <a:blip r:embed="rId3"/>
                      <a:stretch>
                        <a:fillRect/>
                      </a:stretch>
                    </p:blipFill>
                    <p:spPr>
                      <a:xfrm>
                        <a:off x="141627" y="4184822"/>
                        <a:ext cx="4056876" cy="2161240"/>
                      </a:xfrm>
                      <a:prstGeom prst="rect">
                        <a:avLst/>
                      </a:prstGeom>
                    </p:spPr>
                  </p:pic>
                </p:oleObj>
              </mc:Fallback>
            </mc:AlternateContent>
          </a:graphicData>
        </a:graphic>
      </p:graphicFrame>
      <p:sp>
        <p:nvSpPr>
          <p:cNvPr id="27" name="Rectángulo 14">
            <a:extLst>
              <a:ext uri="{FF2B5EF4-FFF2-40B4-BE49-F238E27FC236}">
                <a16:creationId xmlns:a16="http://schemas.microsoft.com/office/drawing/2014/main" id="{7A0F47DC-4D96-5B43-820F-FB760FB0B44B}"/>
              </a:ext>
            </a:extLst>
          </p:cNvPr>
          <p:cNvSpPr/>
          <p:nvPr/>
        </p:nvSpPr>
        <p:spPr>
          <a:xfrm flipV="1">
            <a:off x="119763" y="6257931"/>
            <a:ext cx="8844726" cy="436110"/>
          </a:xfrm>
          <a:prstGeom prst="rect">
            <a:avLst/>
          </a:prstGeom>
          <a:noFill/>
          <a:ln>
            <a:solidFill>
              <a:srgbClr val="0030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5" name="1 Marcador de texto"/>
          <p:cNvSpPr txBox="1">
            <a:spLocks/>
          </p:cNvSpPr>
          <p:nvPr/>
        </p:nvSpPr>
        <p:spPr>
          <a:xfrm>
            <a:off x="5980170" y="260648"/>
            <a:ext cx="3010556" cy="616357"/>
          </a:xfrm>
          <a:prstGeom prst="rect">
            <a:avLst/>
          </a:prstGeom>
        </p:spPr>
        <p:txBody>
          <a:bodyPr vert="horz" lIns="91440" tIns="45720" rIns="91440" bIns="45720" rtlCol="0" anchor="ctr"/>
          <a:lstStyle>
            <a:defPPr>
              <a:defRPr lang="es-C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CO" sz="1600" b="1" dirty="0">
                <a:solidFill>
                  <a:srgbClr val="3366CC"/>
                </a:solidFill>
                <a:latin typeface="Bookman Old Style" panose="02050604050505020204" pitchFamily="18" charset="0"/>
              </a:rPr>
              <a:t>HOMICIDIO INTENCIONAL</a:t>
            </a:r>
          </a:p>
        </p:txBody>
      </p:sp>
      <p:sp>
        <p:nvSpPr>
          <p:cNvPr id="32" name="12 CuadroTexto"/>
          <p:cNvSpPr txBox="1"/>
          <p:nvPr/>
        </p:nvSpPr>
        <p:spPr>
          <a:xfrm>
            <a:off x="128123" y="1065400"/>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Histórico nacional</a:t>
            </a:r>
          </a:p>
        </p:txBody>
      </p:sp>
      <p:sp>
        <p:nvSpPr>
          <p:cNvPr id="37" name="15 CuadroTexto"/>
          <p:cNvSpPr txBox="1">
            <a:spLocks noChangeArrowheads="1"/>
          </p:cNvSpPr>
          <p:nvPr/>
        </p:nvSpPr>
        <p:spPr bwMode="auto">
          <a:xfrm>
            <a:off x="4932040" y="1062045"/>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6986" eaLnBrk="1" hangingPunct="1">
              <a:defRPr/>
            </a:pPr>
            <a:r>
              <a:rPr lang="es-CO" sz="1200" b="1" dirty="0">
                <a:solidFill>
                  <a:srgbClr val="3366CC"/>
                </a:solidFill>
                <a:latin typeface="Bookman Old Style" panose="02050604050505020204" pitchFamily="18" charset="0"/>
                <a:cs typeface="Arial Narrow"/>
              </a:rPr>
              <a:t>Corrido del año</a:t>
            </a:r>
            <a:endParaRPr lang="es-ES" sz="1200" b="1" dirty="0">
              <a:solidFill>
                <a:srgbClr val="3366CC"/>
              </a:solidFill>
              <a:latin typeface="Bookman Old Style" panose="02050604050505020204" pitchFamily="18" charset="0"/>
              <a:cs typeface="Arial Narrow"/>
            </a:endParaRPr>
          </a:p>
        </p:txBody>
      </p:sp>
      <p:sp>
        <p:nvSpPr>
          <p:cNvPr id="38" name="5 CuadroTexto"/>
          <p:cNvSpPr txBox="1"/>
          <p:nvPr/>
        </p:nvSpPr>
        <p:spPr>
          <a:xfrm>
            <a:off x="117418" y="3749229"/>
            <a:ext cx="3835788" cy="267525"/>
          </a:xfrm>
          <a:prstGeom prst="rect">
            <a:avLst/>
          </a:prstGeom>
          <a:noFill/>
        </p:spPr>
        <p:txBody>
          <a:bodyPr lIns="82058" tIns="41029" rIns="82058" bIns="41029">
            <a:spAutoFit/>
          </a:bodyPr>
          <a:lstStyle/>
          <a:p>
            <a:pPr defTabSz="456986">
              <a:defRPr/>
            </a:pPr>
            <a:r>
              <a:rPr lang="es-CO" sz="1200" b="1" dirty="0">
                <a:solidFill>
                  <a:srgbClr val="3366CC"/>
                </a:solidFill>
                <a:latin typeface="Bookman Old Style" panose="02050604050505020204" pitchFamily="18" charset="0"/>
                <a:cs typeface="Arial Narrow"/>
              </a:rPr>
              <a:t>Comparativo mensual</a:t>
            </a:r>
          </a:p>
        </p:txBody>
      </p:sp>
      <p:sp>
        <p:nvSpPr>
          <p:cNvPr id="39" name="15 CuadroTexto"/>
          <p:cNvSpPr txBox="1">
            <a:spLocks noChangeArrowheads="1"/>
          </p:cNvSpPr>
          <p:nvPr/>
        </p:nvSpPr>
        <p:spPr bwMode="auto">
          <a:xfrm>
            <a:off x="4729716" y="4464697"/>
            <a:ext cx="3952373" cy="2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456986" eaLnBrk="1" hangingPunct="1">
              <a:defRPr/>
            </a:pPr>
            <a:r>
              <a:rPr lang="es-CO" sz="1200" b="1" dirty="0">
                <a:solidFill>
                  <a:srgbClr val="3366CC"/>
                </a:solidFill>
                <a:latin typeface="Bookman Old Style" panose="02050604050505020204" pitchFamily="18" charset="0"/>
                <a:cs typeface="Arial Narrow"/>
              </a:rPr>
              <a:t>Variación corrido del año</a:t>
            </a:r>
          </a:p>
        </p:txBody>
      </p:sp>
      <p:sp>
        <p:nvSpPr>
          <p:cNvPr id="45" name="Text Box 3"/>
          <p:cNvSpPr txBox="1">
            <a:spLocks noChangeArrowheads="1"/>
          </p:cNvSpPr>
          <p:nvPr/>
        </p:nvSpPr>
        <p:spPr bwMode="auto">
          <a:xfrm>
            <a:off x="139956" y="6296057"/>
            <a:ext cx="8293319" cy="32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just"/>
            <a:r>
              <a:rPr lang="es-ES" altLang="es-CO" sz="800" b="1" dirty="0">
                <a:latin typeface="Bookman Old Style" panose="02050604050505020204" pitchFamily="18" charset="0"/>
                <a:cs typeface="Tahoma" pitchFamily="34" charset="0"/>
              </a:rPr>
              <a:t>Definición: </a:t>
            </a:r>
            <a:r>
              <a:rPr lang="es-MX" altLang="es-CO" sz="800" dirty="0">
                <a:latin typeface="Bookman Old Style" panose="02050604050505020204" pitchFamily="18" charset="0"/>
                <a:cs typeface="Tahoma" pitchFamily="34" charset="0"/>
              </a:rPr>
              <a:t>Es una subcategoría del homicidio (Ley 599 de 2000, Art 103) teniendo en cuenta la Clasificación Internacional del Delito con Fines Estadísticos Adaptada para Colombia (ICCS A.C.) que se define como “muerte ilícita causada a una persona con intención”</a:t>
            </a:r>
            <a:endParaRPr lang="es-ES" altLang="es-CO" sz="800" dirty="0">
              <a:latin typeface="Bookman Old Style" panose="02050604050505020204" pitchFamily="18" charset="0"/>
              <a:cs typeface="Tahoma" pitchFamily="34" charset="0"/>
            </a:endParaRPr>
          </a:p>
        </p:txBody>
      </p:sp>
      <p:sp>
        <p:nvSpPr>
          <p:cNvPr id="46" name="Text Box 4"/>
          <p:cNvSpPr txBox="1">
            <a:spLocks noChangeArrowheads="1"/>
          </p:cNvSpPr>
          <p:nvPr/>
        </p:nvSpPr>
        <p:spPr bwMode="auto">
          <a:xfrm>
            <a:off x="7691096" y="6046731"/>
            <a:ext cx="1273393"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pPr algn="r"/>
            <a:r>
              <a:rPr lang="es-ES" altLang="es-CO" sz="700" b="1" dirty="0">
                <a:latin typeface="Bookman Old Style" panose="02050604050505020204" pitchFamily="18" charset="0"/>
                <a:cs typeface="Tahoma" pitchFamily="34" charset="0"/>
              </a:rPr>
              <a:t>Fuente: </a:t>
            </a:r>
            <a:r>
              <a:rPr lang="es-ES" altLang="es-CO" sz="700" dirty="0">
                <a:latin typeface="Bookman Old Style" panose="02050604050505020204" pitchFamily="18" charset="0"/>
                <a:cs typeface="Tahoma" pitchFamily="34" charset="0"/>
              </a:rPr>
              <a:t>Policía Nacional.</a:t>
            </a:r>
          </a:p>
        </p:txBody>
      </p:sp>
      <p:sp>
        <p:nvSpPr>
          <p:cNvPr id="33" name="2 Marcador de número de diapositiva"/>
          <p:cNvSpPr txBox="1">
            <a:spLocks/>
          </p:cNvSpPr>
          <p:nvPr/>
        </p:nvSpPr>
        <p:spPr bwMode="auto">
          <a:xfrm>
            <a:off x="8244408" y="6304235"/>
            <a:ext cx="67136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ctr" anchorCtr="0" compatLnSpc="1">
            <a:prstTxWarp prst="textNoShape">
              <a:avLst/>
            </a:prstTxWarp>
          </a:bodyPr>
          <a:lstStyle>
            <a:defPPr>
              <a:defRPr lang="es-ES"/>
            </a:defPPr>
            <a:lvl1pPr marL="0" algn="l" defTabSz="457200" rtl="0" eaLnBrk="1" latinLnBrk="0" hangingPunct="1">
              <a:defRPr sz="1800" kern="1200">
                <a:solidFill>
                  <a:schemeClr val="tx1"/>
                </a:solidFill>
                <a:latin typeface="Arial" charset="0"/>
                <a:ea typeface="+mn-ea"/>
                <a:cs typeface="+mn-cs"/>
              </a:defRPr>
            </a:lvl1pPr>
            <a:lvl2pPr marL="666723" indent="-256432" algn="l" defTabSz="457200" rtl="0" eaLnBrk="1" latinLnBrk="0" hangingPunct="1">
              <a:defRPr sz="1800" kern="1200">
                <a:solidFill>
                  <a:schemeClr val="tx1"/>
                </a:solidFill>
                <a:latin typeface="Arial" charset="0"/>
                <a:ea typeface="+mn-ea"/>
                <a:cs typeface="+mn-cs"/>
              </a:defRPr>
            </a:lvl2pPr>
            <a:lvl3pPr marL="1025728" indent="-205146" algn="l" defTabSz="457200" rtl="0" eaLnBrk="1" latinLnBrk="0" hangingPunct="1">
              <a:defRPr sz="1800" kern="1200">
                <a:solidFill>
                  <a:schemeClr val="tx1"/>
                </a:solidFill>
                <a:latin typeface="Arial" charset="0"/>
                <a:ea typeface="+mn-ea"/>
                <a:cs typeface="+mn-cs"/>
              </a:defRPr>
            </a:lvl3pPr>
            <a:lvl4pPr marL="1436019" indent="-205146" algn="l" defTabSz="457200" rtl="0" eaLnBrk="1" latinLnBrk="0" hangingPunct="1">
              <a:defRPr sz="1800" kern="1200">
                <a:solidFill>
                  <a:schemeClr val="tx1"/>
                </a:solidFill>
                <a:latin typeface="Arial" charset="0"/>
                <a:ea typeface="+mn-ea"/>
                <a:cs typeface="+mn-cs"/>
              </a:defRPr>
            </a:lvl4pPr>
            <a:lvl5pPr marL="1846311" indent="-205146" algn="l" defTabSz="457200" rtl="0" eaLnBrk="1" latinLnBrk="0" hangingPunct="1">
              <a:defRPr sz="1800" kern="1200">
                <a:solidFill>
                  <a:schemeClr val="tx1"/>
                </a:solidFill>
                <a:latin typeface="Arial" charset="0"/>
                <a:ea typeface="+mn-ea"/>
                <a:cs typeface="+mn-cs"/>
              </a:defRPr>
            </a:lvl5pPr>
            <a:lvl6pPr marL="2256602"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6pPr>
            <a:lvl7pPr marL="2666893"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7pPr>
            <a:lvl8pPr marL="3077185"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8pPr>
            <a:lvl9pPr marL="3487476" indent="-205146" algn="l" defTabSz="457200" rtl="0" eaLnBrk="1" fontAlgn="base" latinLnBrk="0" hangingPunct="1">
              <a:spcBef>
                <a:spcPct val="0"/>
              </a:spcBef>
              <a:spcAft>
                <a:spcPct val="0"/>
              </a:spcAft>
              <a:defRPr sz="1800" kern="1200">
                <a:solidFill>
                  <a:schemeClr val="tx1"/>
                </a:solidFill>
                <a:latin typeface="Arial" charset="0"/>
                <a:ea typeface="+mn-ea"/>
                <a:cs typeface="+mn-cs"/>
              </a:defRPr>
            </a:lvl9pPr>
          </a:lstStyle>
          <a:p>
            <a:pPr algn="r" defTabSz="820583" fontAlgn="base">
              <a:spcBef>
                <a:spcPct val="0"/>
              </a:spcBef>
              <a:spcAft>
                <a:spcPct val="0"/>
              </a:spcAft>
              <a:defRPr/>
            </a:pPr>
            <a:r>
              <a:rPr lang="es-CO" sz="1100" b="1" dirty="0">
                <a:latin typeface="Bookman Old Style" panose="02050604050505020204" pitchFamily="18" charset="0"/>
              </a:rPr>
              <a:t>8</a:t>
            </a:r>
          </a:p>
        </p:txBody>
      </p:sp>
      <p:sp>
        <p:nvSpPr>
          <p:cNvPr id="16" name="Text Box 4"/>
          <p:cNvSpPr txBox="1">
            <a:spLocks noChangeArrowheads="1"/>
          </p:cNvSpPr>
          <p:nvPr/>
        </p:nvSpPr>
        <p:spPr bwMode="auto">
          <a:xfrm>
            <a:off x="7252337" y="694602"/>
            <a:ext cx="1885741"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058" tIns="41029" rIns="82058" bIns="41029">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5080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5080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5080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508000" eaLnBrk="0" fontAlgn="base" hangingPunct="0">
              <a:spcBef>
                <a:spcPct val="0"/>
              </a:spcBef>
              <a:spcAft>
                <a:spcPct val="0"/>
              </a:spcAft>
              <a:defRPr sz="2000">
                <a:solidFill>
                  <a:schemeClr val="tx1"/>
                </a:solidFill>
                <a:latin typeface="Arial" pitchFamily="34" charset="0"/>
                <a:cs typeface="Arial" pitchFamily="34" charset="0"/>
              </a:defRPr>
            </a:lvl9pPr>
          </a:lstStyle>
          <a:p>
            <a:r>
              <a:rPr lang="es-ES" altLang="es-CO" sz="700" dirty="0">
                <a:latin typeface="Bookman Old Style" panose="02050604050505020204" pitchFamily="18" charset="0"/>
                <a:cs typeface="Tahoma" pitchFamily="34" charset="0"/>
              </a:rPr>
              <a:t>Cifras preliminares sujetas a variación.</a:t>
            </a:r>
          </a:p>
        </p:txBody>
      </p:sp>
      <p:graphicFrame>
        <p:nvGraphicFramePr>
          <p:cNvPr id="2" name="1 Objeto"/>
          <p:cNvGraphicFramePr>
            <a:graphicFrameLocks noChangeAspect="1"/>
          </p:cNvGraphicFramePr>
          <p:nvPr>
            <p:extLst>
              <p:ext uri="{D42A27DB-BD31-4B8C-83A1-F6EECF244321}">
                <p14:modId xmlns:p14="http://schemas.microsoft.com/office/powerpoint/2010/main" val="3298006866"/>
              </p:ext>
            </p:extLst>
          </p:nvPr>
        </p:nvGraphicFramePr>
        <p:xfrm>
          <a:off x="251521" y="1329570"/>
          <a:ext cx="4030664" cy="2410163"/>
        </p:xfrm>
        <a:graphic>
          <a:graphicData uri="http://schemas.openxmlformats.org/presentationml/2006/ole">
            <mc:AlternateContent xmlns:mc="http://schemas.openxmlformats.org/markup-compatibility/2006">
              <mc:Choice xmlns:v="urn:schemas-microsoft-com:vml" Requires="v">
                <p:oleObj name="Worksheet" r:id="rId4" imgW="3340033" imgH="1733526" progId="Excel.Sheet.12">
                  <p:link updateAutomatic="1"/>
                </p:oleObj>
              </mc:Choice>
              <mc:Fallback>
                <p:oleObj name="Worksheet" r:id="rId4" imgW="3340033" imgH="1733526" progId="Excel.Sheet.12">
                  <p:link updateAutomatic="1"/>
                  <p:pic>
                    <p:nvPicPr>
                      <p:cNvPr id="2" name="1 Objeto"/>
                      <p:cNvPicPr/>
                      <p:nvPr/>
                    </p:nvPicPr>
                    <p:blipFill>
                      <a:blip r:embed="rId5"/>
                      <a:stretch>
                        <a:fillRect/>
                      </a:stretch>
                    </p:blipFill>
                    <p:spPr>
                      <a:xfrm>
                        <a:off x="251521" y="1329570"/>
                        <a:ext cx="4030664" cy="2410163"/>
                      </a:xfrm>
                      <a:prstGeom prst="rect">
                        <a:avLst/>
                      </a:prstGeom>
                    </p:spPr>
                  </p:pic>
                </p:oleObj>
              </mc:Fallback>
            </mc:AlternateContent>
          </a:graphicData>
        </a:graphic>
      </p:graphicFrame>
      <p:graphicFrame>
        <p:nvGraphicFramePr>
          <p:cNvPr id="7" name="6 Objeto"/>
          <p:cNvGraphicFramePr>
            <a:graphicFrameLocks noChangeAspect="1"/>
          </p:cNvGraphicFramePr>
          <p:nvPr>
            <p:extLst>
              <p:ext uri="{D42A27DB-BD31-4B8C-83A1-F6EECF244321}">
                <p14:modId xmlns:p14="http://schemas.microsoft.com/office/powerpoint/2010/main" val="3606015650"/>
              </p:ext>
            </p:extLst>
          </p:nvPr>
        </p:nvGraphicFramePr>
        <p:xfrm>
          <a:off x="4644008" y="1268760"/>
          <a:ext cx="4030664" cy="2412000"/>
        </p:xfrm>
        <a:graphic>
          <a:graphicData uri="http://schemas.openxmlformats.org/presentationml/2006/ole">
            <mc:AlternateContent xmlns:mc="http://schemas.openxmlformats.org/markup-compatibility/2006">
              <mc:Choice xmlns:v="urn:schemas-microsoft-com:vml" Requires="v">
                <p:oleObj name="Worksheet" r:id="rId6" imgW="3168568" imgH="1739811" progId="Excel.Sheet.12">
                  <p:link updateAutomatic="1"/>
                </p:oleObj>
              </mc:Choice>
              <mc:Fallback>
                <p:oleObj name="Worksheet" r:id="rId6" imgW="3168568" imgH="1739811" progId="Excel.Sheet.12">
                  <p:link updateAutomatic="1"/>
                  <p:pic>
                    <p:nvPicPr>
                      <p:cNvPr id="7" name="6 Objeto"/>
                      <p:cNvPicPr/>
                      <p:nvPr/>
                    </p:nvPicPr>
                    <p:blipFill>
                      <a:blip r:embed="rId7"/>
                      <a:stretch>
                        <a:fillRect/>
                      </a:stretch>
                    </p:blipFill>
                    <p:spPr>
                      <a:xfrm>
                        <a:off x="4644008" y="1268760"/>
                        <a:ext cx="4030664" cy="2412000"/>
                      </a:xfrm>
                      <a:prstGeom prst="rect">
                        <a:avLst/>
                      </a:prstGeom>
                    </p:spPr>
                  </p:pic>
                </p:oleObj>
              </mc:Fallback>
            </mc:AlternateContent>
          </a:graphicData>
        </a:graphic>
      </p:graphicFrame>
      <p:graphicFrame>
        <p:nvGraphicFramePr>
          <p:cNvPr id="8" name="7 Objeto"/>
          <p:cNvGraphicFramePr>
            <a:graphicFrameLocks noChangeAspect="1"/>
          </p:cNvGraphicFramePr>
          <p:nvPr>
            <p:extLst>
              <p:ext uri="{D42A27DB-BD31-4B8C-83A1-F6EECF244321}">
                <p14:modId xmlns:p14="http://schemas.microsoft.com/office/powerpoint/2010/main" val="2338609533"/>
              </p:ext>
            </p:extLst>
          </p:nvPr>
        </p:nvGraphicFramePr>
        <p:xfrm>
          <a:off x="4945499" y="4910137"/>
          <a:ext cx="3487776" cy="843731"/>
        </p:xfrm>
        <a:graphic>
          <a:graphicData uri="http://schemas.openxmlformats.org/presentationml/2006/ole">
            <mc:AlternateContent xmlns:mc="http://schemas.openxmlformats.org/markup-compatibility/2006">
              <mc:Choice xmlns:v="urn:schemas-microsoft-com:vml" Requires="v">
                <p:oleObj name="Worksheet" r:id="rId8" imgW="2997103" imgH="596780" progId="Excel.Sheet.12">
                  <p:link updateAutomatic="1"/>
                </p:oleObj>
              </mc:Choice>
              <mc:Fallback>
                <p:oleObj name="Worksheet" r:id="rId8" imgW="2997103" imgH="596780" progId="Excel.Sheet.12">
                  <p:link updateAutomatic="1"/>
                  <p:pic>
                    <p:nvPicPr>
                      <p:cNvPr id="8" name="7 Objeto"/>
                      <p:cNvPicPr/>
                      <p:nvPr/>
                    </p:nvPicPr>
                    <p:blipFill>
                      <a:blip r:embed="rId9"/>
                      <a:stretch>
                        <a:fillRect/>
                      </a:stretch>
                    </p:blipFill>
                    <p:spPr>
                      <a:xfrm>
                        <a:off x="4945499" y="4910137"/>
                        <a:ext cx="3487776" cy="843731"/>
                      </a:xfrm>
                      <a:prstGeom prst="rect">
                        <a:avLst/>
                      </a:prstGeom>
                    </p:spPr>
                  </p:pic>
                </p:oleObj>
              </mc:Fallback>
            </mc:AlternateContent>
          </a:graphicData>
        </a:graphic>
      </p:graphicFrame>
    </p:spTree>
    <p:extLst>
      <p:ext uri="{BB962C8B-B14F-4D97-AF65-F5344CB8AC3E}">
        <p14:creationId xmlns:p14="http://schemas.microsoft.com/office/powerpoint/2010/main" val="18891507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6197e4b-79ed-4548-9c1c-f6aa20e43136" xsi:nil="true"/>
    <lcf76f155ced4ddcb4097134ff3c332f xmlns="d8b9a598-38ed-4391-9e83-df7580fb90b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11EDA1C657F242419E4A24D624555778" ma:contentTypeVersion="15" ma:contentTypeDescription="Crear nuevo documento." ma:contentTypeScope="" ma:versionID="680c65253a6c6eaf744bdca42347430c">
  <xsd:schema xmlns:xsd="http://www.w3.org/2001/XMLSchema" xmlns:xs="http://www.w3.org/2001/XMLSchema" xmlns:p="http://schemas.microsoft.com/office/2006/metadata/properties" xmlns:ns2="d8b9a598-38ed-4391-9e83-df7580fb90be" xmlns:ns3="96197e4b-79ed-4548-9c1c-f6aa20e43136" targetNamespace="http://schemas.microsoft.com/office/2006/metadata/properties" ma:root="true" ma:fieldsID="6874328d6a1b286570acef5e6a9e8016" ns2:_="" ns3:_="">
    <xsd:import namespace="d8b9a598-38ed-4391-9e83-df7580fb90be"/>
    <xsd:import namespace="96197e4b-79ed-4548-9c1c-f6aa20e4313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b9a598-38ed-4391-9e83-df7580fb90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Etiquetas de imagen" ma:readOnly="false" ma:fieldId="{5cf76f15-5ced-4ddc-b409-7134ff3c332f}" ma:taxonomyMulti="true" ma:sspId="9cd89f1b-a003-4de7-9a7f-02d01f9108aa"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6197e4b-79ed-4548-9c1c-f6aa20e43136" elementFormDefault="qualified">
    <xsd:import namespace="http://schemas.microsoft.com/office/2006/documentManagement/types"/>
    <xsd:import namespace="http://schemas.microsoft.com/office/infopath/2007/PartnerControls"/>
    <xsd:element name="SharedWithUsers" ma:index="1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les de uso compartido" ma:internalName="SharedWithDetails" ma:readOnly="true">
      <xsd:simpleType>
        <xsd:restriction base="dms:Note">
          <xsd:maxLength value="255"/>
        </xsd:restriction>
      </xsd:simpleType>
    </xsd:element>
    <xsd:element name="TaxCatchAll" ma:index="21" nillable="true" ma:displayName="Taxonomy Catch All Column" ma:hidden="true" ma:list="{b4de6661-729c-4fdb-a468-31ca2a1c5070}" ma:internalName="TaxCatchAll" ma:showField="CatchAllData" ma:web="96197e4b-79ed-4548-9c1c-f6aa20e4313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5D50596-0709-4F80-9555-45D6D4D6BFD1}">
  <ds:schemaRefs>
    <ds:schemaRef ds:uri="http://schemas.microsoft.com/sharepoint/v3/contenttype/forms"/>
  </ds:schemaRefs>
</ds:datastoreItem>
</file>

<file path=customXml/itemProps2.xml><?xml version="1.0" encoding="utf-8"?>
<ds:datastoreItem xmlns:ds="http://schemas.openxmlformats.org/officeDocument/2006/customXml" ds:itemID="{A862635B-5566-4ADC-9B3B-5BDA133D113F}">
  <ds:schemaRefs>
    <ds:schemaRef ds:uri="http://purl.org/dc/terms/"/>
    <ds:schemaRef ds:uri="http://schemas.microsoft.com/office/2006/documentManagement/types"/>
    <ds:schemaRef ds:uri="http://purl.org/dc/elements/1.1/"/>
    <ds:schemaRef ds:uri="http://purl.org/dc/dcmitype/"/>
    <ds:schemaRef ds:uri="96197e4b-79ed-4548-9c1c-f6aa20e43136"/>
    <ds:schemaRef ds:uri="d8b9a598-38ed-4391-9e83-df7580fb90be"/>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061C3D6D-8F15-458D-8AEE-417DDAF096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b9a598-38ed-4391-9e83-df7580fb90be"/>
    <ds:schemaRef ds:uri="96197e4b-79ed-4548-9c1c-f6aa20e431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22506</TotalTime>
  <Words>6058</Words>
  <Application>Microsoft Office PowerPoint</Application>
  <PresentationFormat>Presentación en pantalla (4:3)</PresentationFormat>
  <Paragraphs>617</Paragraphs>
  <Slides>64</Slides>
  <Notes>6</Notes>
  <HiddenSlides>0</HiddenSlides>
  <MMClips>0</MMClips>
  <ScaleCrop>false</ScaleCrop>
  <HeadingPairs>
    <vt:vector size="8" baseType="variant">
      <vt:variant>
        <vt:lpstr>Fuentes usadas</vt:lpstr>
      </vt:variant>
      <vt:variant>
        <vt:i4>5</vt:i4>
      </vt:variant>
      <vt:variant>
        <vt:lpstr>Tema</vt:lpstr>
      </vt:variant>
      <vt:variant>
        <vt:i4>2</vt:i4>
      </vt:variant>
      <vt:variant>
        <vt:lpstr>Vínculos</vt:lpstr>
      </vt:variant>
      <vt:variant>
        <vt:i4>164</vt:i4>
      </vt:variant>
      <vt:variant>
        <vt:lpstr>Títulos de diapositiva</vt:lpstr>
      </vt:variant>
      <vt:variant>
        <vt:i4>64</vt:i4>
      </vt:variant>
    </vt:vector>
  </HeadingPairs>
  <TitlesOfParts>
    <vt:vector size="235" baseType="lpstr">
      <vt:lpstr>Arial</vt:lpstr>
      <vt:lpstr>Bookman Old Style</vt:lpstr>
      <vt:lpstr>Calibri</vt:lpstr>
      <vt:lpstr>Montserrat-Regular</vt:lpstr>
      <vt:lpstr>Wingdings</vt:lpstr>
      <vt:lpstr>Tema de Office</vt:lpstr>
      <vt:lpstr>1_Diseño personalizado</vt:lpstr>
      <vt:lpstr>file:///\\filesvr01\Direccion_Estudios_Sectoriales\GIE\Datos\Manejo%20Mensual%20SSJ\Tablas%20departamentales%20y%20municipales\Graficas%20Indicadores%20Nacionales.xlsx!Hoja1!%5bGraficas%20Indicadores%20Nacionales.xlsx%5dHoja1%205%20Gráfico</vt:lpstr>
      <vt:lpstr>file:///\\filesvr01\Direccion_Estudios_Sectoriales\GIE\Datos\Manejo%20Mensual%20SSJ\Tablas%20departamentales%20y%20municipales\Graficas%20Indicadores%20Nacionales.xlsx!Hoja1!%5bGraficas%20Indicadores%20Nacionales.xlsx%5dHoja1%202%20Gráfico</vt:lpstr>
      <vt:lpstr>file:///\\filesvr01\Direccion_Estudios_Sectoriales\GIE\Datos\Manejo%20Mensual%20SSJ\Tablas%20departamentales%20y%20municipales\Graficas%20Indicadores%20Nacionales.xlsx!Hoja1!%5bGraficas%20Indicadores%20Nacionales.xlsx%5dHoja1%204%20Gráfico</vt:lpstr>
      <vt:lpstr>file:///\\filesvr01\Direccion_Estudios_Sectoriales\GIE\Datos\Manejo%20Mensual%20SSJ\Tablas%20departamentales%20y%20municipales\Graficas%20Indicadores%20Nacionales.xlsx!Hoja1!F5C2:F6C5</vt:lpstr>
      <vt:lpstr>file:///\\filesvr01\Direccion_Estudios_Sectoriales\GIE\Datos\Manejo%20Mensual%20SSJ\Tablas%20departamentales%20y%20municipales\Graficas%20Indicadores%20Nacionales.xlsx!Hoja1!%5bGraficas%20Indicadores%20Nacionales.xlsx%5dHoja1%2012%20Gráfico</vt:lpstr>
      <vt:lpstr>file:///\\filesvr01\Direccion_Estudios_Sectoriales\GIE\Datos\Manejo%20Mensual%20SSJ\Tablas%20departamentales%20y%20municipales\Graficas%20Indicadores%20Nacionales.xlsx!Hoja1!%5bGraficas%20Indicadores%20Nacionales.xlsx%5dHoja1%2012%20Gráfico-1</vt:lpstr>
      <vt:lpstr>file:///\\filesvr01\Direccion_Estudios_Sectoriales\GIE\Datos\Manejo%20Mensual%20SSJ\Tablas%20departamentales%20y%20municipales\Graficas%20Indicadores%20Nacionales.xlsx!Hoja1!%5bGraficas%20Indicadores%20Nacionales.xlsx%5dHoja1%2012%20Gráfico-2</vt:lpstr>
      <vt:lpstr>file:///\\filesvr01\Direccion_Estudios_Sectoriales\GIE\Datos\Manejo%20Mensual%20SSJ\Tablas%20departamentales%20y%20municipales\Graficas%20Indicadores%20Nacionales.xlsx!Hoja1!%5bGraficas%20Indicadores%20Nacionales.xlsx%5dHoja1%2012%20Gráfico-3</vt:lpstr>
      <vt:lpstr>file:///\\filesvr01\Direccion_Estudios_Sectoriales\GIE\Datos\Manejo%20Mensual%20SSJ\Tablas%20departamentales%20y%20municipales\Graficas%20Indicadores%20Nacionales.xlsx!Hoja1!F44C1:F46C5</vt:lpstr>
      <vt:lpstr>file:///\\filesvr01\Direccion_Estudios_Sectoriales\GIE\Datos\Manejo%20Mensual%20SSJ\Tablas%20departamentales%20y%20municipales\Graficas%20Indicadores%20Nacionales.xlsx!Hoja1!%5bGraficas%20Indicadores%20Nacionales.xlsx%5dHoja1%2017%20Gráfico</vt:lpstr>
      <vt:lpstr>file:///\\filesvr01\Direccion_Estudios_Sectoriales\GIE\Datos\Manejo%20Mensual%20SSJ\Tablas%20departamentales%20y%20municipales\Graficas%20Indicadores%20Nacionales.xlsx!Hoja1!%5bGraficas%20Indicadores%20Nacionales.xlsx%5dHoja1%2015%20Gráfico</vt:lpstr>
      <vt:lpstr>file:///\\filesvr01\Direccion_Estudios_Sectoriales\GIE\Datos\Manejo%20Mensual%20SSJ\Tablas%20departamentales%20y%20municipales\Graficas%20Indicadores%20Nacionales.xlsx!Hoja1!%5bGraficas%20Indicadores%20Nacionales.xlsx%5dHoja1%2016%20Gráfico</vt:lpstr>
      <vt:lpstr>file:///\\filesvr01\Direccion_Estudios_Sectoriales\GIE\Datos\Manejo%20Mensual%20SSJ\Tablas%20departamentales%20y%20municipales\Graficas%20Indicadores%20Nacionales.xlsx!Hoja1!F74C2:F76C6</vt:lpstr>
      <vt:lpstr>file:///\\filesvr01\Direccion_Estudios_Sectoriales\GIE\Datos\Manejo%20Mensual%20SSJ\Tablas%20departamentales%20y%20municipales\Graficas%20Indicadores%20Nacionales.xlsx!Hoja1!%5bGraficas%20Indicadores%20Nacionales.xlsx%5dHoja1%2023%20Gráfico</vt:lpstr>
      <vt:lpstr>file:///\\filesvr01\Direccion_Estudios_Sectoriales\GIE\Datos\Manejo%20Mensual%20SSJ\Tablas%20departamentales%20y%20municipales\Graficas%20Indicadores%20Nacionales.xlsx!Hoja1!%5bGraficas%20Indicadores%20Nacionales.xlsx%5dHoja1%2021%20Gráfico</vt:lpstr>
      <vt:lpstr>file:///\\filesvr01\Direccion_Estudios_Sectoriales\GIE\Datos\Manejo%20Mensual%20SSJ\Tablas%20departamentales%20y%20municipales\Graficas%20Indicadores%20Nacionales.xlsx!Hoja1!%5bGraficas%20Indicadores%20Nacionales.xlsx%5dHoja1%2022%20Gráfico</vt:lpstr>
      <vt:lpstr>file:///\\filesvr01\Direccion_Estudios_Sectoriales\GIE\Datos\Manejo%20Mensual%20SSJ\Tablas%20departamentales%20y%20municipales\Graficas%20Indicadores%20Nacionales.xlsx!Hoja1!F97C2:F98C5</vt:lpstr>
      <vt:lpstr>file:///\\filesvr01\Direccion_Estudios_Sectoriales\GIE\Datos\Manejo%20Mensual%20SSJ\Tablas%20departamentales%20y%20municipales\Graficas%20Indicadores%20Nacionales.xlsx!Hoja1!%5bGraficas%20Indicadores%20Nacionales.xlsx%5dHoja1%2026%20Gráfico</vt:lpstr>
      <vt:lpstr>file:///\\filesvr01\Direccion_Estudios_Sectoriales\GIE\Datos\Manejo%20Mensual%20SSJ\Tablas%20departamentales%20y%20municipales\Graficas%20Indicadores%20Nacionales.xlsx!Hoja1!%5bGraficas%20Indicadores%20Nacionales.xlsx%5dHoja1%2024%20Gráfico</vt:lpstr>
      <vt:lpstr>file:///\\filesvr01\Direccion_Estudios_Sectoriales\GIE\Datos\Manejo%20Mensual%20SSJ\Tablas%20departamentales%20y%20municipales\Graficas%20Indicadores%20Nacionales.xlsx!Hoja1!%5bGraficas%20Indicadores%20Nacionales.xlsx%5dHoja1%2025%20Gráfico</vt:lpstr>
      <vt:lpstr>file:///\\filesvr01\Direccion_Estudios_Sectoriales\GIE\Datos\Manejo%20Mensual%20SSJ\Tablas%20departamentales%20y%20municipales\Graficas%20Indicadores%20Nacionales.xlsx!Hoja1!F120C2:F121C5</vt:lpstr>
      <vt:lpstr>file:///\\filesvr01\Direccion_Estudios_Sectoriales\GIE\Datos\Manejo%20Mensual%20SSJ\Tablas%20departamentales%20y%20municipales\Graficas%20Indicadores%20Nacionales.xlsx!Hoja1!%5bGraficas%20Indicadores%20Nacionales.xlsx%5dHoja1%2027%20Gráfico</vt:lpstr>
      <vt:lpstr>file:///\\filesvr01\Direccion_Estudios_Sectoriales\GIE\Datos\Manejo%20Mensual%20SSJ\Tablas%20departamentales%20y%20municipales\Graficas%20Indicadores%20Nacionales.xlsx!Hoja1!F143C23:F149C27</vt:lpstr>
      <vt:lpstr>file:///\\filesvr01\Direccion_Estudios_Sectoriales\GIE\Datos\Manejo%20Mensual%20SSJ\Tablas%20departamentales%20y%20municipales\Graficas%20Indicadores%20Nacionales.xlsx!Hoja1!F143C2:F144C5</vt:lpstr>
      <vt:lpstr>file:///\\filesvr01\Direccion_Estudios_Sectoriales\GIE\Datos\Manejo%20Mensual%20SSJ\Tablas%20departamentales%20y%20municipales\Graficas%20Indicadores%20Nacionales.xlsx!Hoja1!F152C23:F159C27</vt:lpstr>
      <vt:lpstr>file:///\\filesvr01\Direccion_Estudios_Sectoriales\GIE\Datos\Manejo%20Mensual%20SSJ\Tablas%20departamentales%20y%20municipales\Graficas%20Indicadores%20Nacionales.xlsx!Hoja1!%5bGraficas%20Indicadores%20Nacionales.xlsx%5dHoja1%2068%20Gráfico-1</vt:lpstr>
      <vt:lpstr>file:///\\filesvr01\Direccion_Estudios_Sectoriales\GIE\Datos\Manejo%20Mensual%20SSJ\Tablas%20departamentales%20y%20municipales\Graficas%20Indicadores%20Nacionales.xlsx!Hoja1!%5bGraficas%20Indicadores%20Nacionales.xlsx%5dHoja1%2066%20Gráfico-1</vt:lpstr>
      <vt:lpstr>file:///\\filesvr01\Direccion_Estudios_Sectoriales\GIE\Datos\Manejo%20Mensual%20SSJ\Tablas%20departamentales%20y%20municipales\Graficas%20Indicadores%20Nacionales.xlsx!Hoja1!%5bGraficas%20Indicadores%20Nacionales.xlsx%5dHoja1%2067%20Gráfico-1</vt:lpstr>
      <vt:lpstr>file:///\\filesvr01\Direccion_Estudios_Sectoriales\GIE\Datos\Manejo%20Mensual%20SSJ\Tablas%20departamentales%20y%20municipales\Graficas%20Indicadores%20Nacionales.xlsx!Hoja1!F506C2:F507C5</vt:lpstr>
      <vt:lpstr>file:///\\filesvr01\Direccion_Estudios_Sectoriales\GIE\Datos\Manejo%20Mensual%20SSJ\Tablas%20departamentales%20y%20municipales\Graficas%20Indicadores%20Nacionales.xlsx!Hoja1!%5bGraficas%20Indicadores%20Nacionales.xlsx%5dHoja1%2068%20Gráfico-5</vt:lpstr>
      <vt:lpstr>file:///\\filesvr01\Direccion_Estudios_Sectoriales\GIE\Datos\Manejo%20Mensual%20SSJ\Tablas%20departamentales%20y%20municipales\Graficas%20Indicadores%20Nacionales.xlsx!Hoja1!F527C2:F528C5</vt:lpstr>
      <vt:lpstr>file:///\\filesvr01\Direccion_Estudios_Sectoriales\GIE\Datos\Manejo%20Mensual%20SSJ\Tablas%20departamentales%20y%20municipales\Graficas%20Indicadores%20Nacionales.xlsx!Hoja1!%5bGraficas%20Indicadores%20Nacionales.xlsx%5dHoja1%2066%20Gráfico-5</vt:lpstr>
      <vt:lpstr>file:///\\filesvr01\Direccion_Estudios_Sectoriales\GIE\Datos\Manejo%20Mensual%20SSJ\Tablas%20departamentales%20y%20municipales\Graficas%20Indicadores%20Nacionales.xlsx!Hoja1!%5bGraficas%20Indicadores%20Nacionales.xlsx%5dHoja1%2067%20Gráfico-5</vt:lpstr>
      <vt:lpstr>file:///\\filesvr01\Direccion_Estudios_Sectoriales\GIE\Datos\Manejo%20Mensual%20SSJ\Tablas%20departamentales%20y%20municipales\Graficas%20Indicadores%20Nacionales.xlsx!Hoja1!%5bGraficas%20Indicadores%20Nacionales.xlsx%5dHoja1%2032%20Gráfico</vt:lpstr>
      <vt:lpstr>file:///\\filesvr01\Direccion_Estudios_Sectoriales\GIE\Datos\Manejo%20Mensual%20SSJ\Tablas%20departamentales%20y%20municipales\Graficas%20Indicadores%20Nacionales.xlsx!Hoja1!%5bGraficas%20Indicadores%20Nacionales.xlsx%5dHoja1%2030%20Gráfico</vt:lpstr>
      <vt:lpstr>file:///\\filesvr01\Direccion_Estudios_Sectoriales\GIE\Datos\Manejo%20Mensual%20SSJ\Tablas%20departamentales%20y%20municipales\Graficas%20Indicadores%20Nacionales.xlsx!Hoja1!%5bGraficas%20Indicadores%20Nacionales.xlsx%5dHoja1%2031%20Gráfico</vt:lpstr>
      <vt:lpstr>file:///\\filesvr01\Direccion_Estudios_Sectoriales\GIE\Datos\Manejo%20Mensual%20SSJ\Tablas%20departamentales%20y%20municipales\Graficas%20Indicadores%20Nacionales.xlsx!Hoja1!F166C2:F167C5</vt:lpstr>
      <vt:lpstr>file:///\\filesvr01\Direccion_Estudios_Sectoriales\GIE\Datos\Manejo%20Mensual%20SSJ\Tablas%20departamentales%20y%20municipales\Graficas%20Indicadores%20Nacionales.xlsx!Hoja1!%5bGraficas%20Indicadores%20Nacionales.xlsx%5dHoja1%2035%20Gráfico</vt:lpstr>
      <vt:lpstr>file:///\\filesvr01\Direccion_Estudios_Sectoriales\GIE\Datos\Manejo%20Mensual%20SSJ\Tablas%20departamentales%20y%20municipales\Graficas%20Indicadores%20Nacionales.xlsx!Hoja1!%5bGraficas%20Indicadores%20Nacionales.xlsx%5dHoja1%2034%20Gráfico</vt:lpstr>
      <vt:lpstr>file:///\\filesvr01\Direccion_Estudios_Sectoriales\GIE\Datos\Manejo%20Mensual%20SSJ\Tablas%20departamentales%20y%20municipales\Graficas%20Indicadores%20Nacionales.xlsx!Hoja1!%5bGraficas%20Indicadores%20Nacionales.xlsx%5dHoja1%2033%20Gráfico</vt:lpstr>
      <vt:lpstr>file:///\\filesvr01\Direccion_Estudios_Sectoriales\GIE\Datos\Manejo%20Mensual%20SSJ\Tablas%20departamentales%20y%20municipales\Graficas%20Indicadores%20Nacionales.xlsx!Hoja1!F189C2:F190C5</vt:lpstr>
      <vt:lpstr>file:///\\filesvr01\Direccion_Estudios_Sectoriales\GIE\Datos\Manejo%20Mensual%20SSJ\Tablas%20departamentales%20y%20municipales\Graficas%20Indicadores%20Nacionales.xlsx!Hoja1!%5bGraficas%20Indicadores%20Nacionales.xlsx%5dHoja1%2038%20Gráfico</vt:lpstr>
      <vt:lpstr>file:///\\filesvr01\Direccion_Estudios_Sectoriales\GIE\Datos\Manejo%20Mensual%20SSJ\Tablas%20departamentales%20y%20municipales\Graficas%20Indicadores%20Nacionales.xlsx!Hoja1!%5bGraficas%20Indicadores%20Nacionales.xlsx%5dHoja1%2037%20Gráfico</vt:lpstr>
      <vt:lpstr>file:///\\filesvr01\Direccion_Estudios_Sectoriales\GIE\Datos\Manejo%20Mensual%20SSJ\Tablas%20departamentales%20y%20municipales\Graficas%20Indicadores%20Nacionales.xlsx!Hoja1!%5bGraficas%20Indicadores%20Nacionales.xlsx%5dHoja1%2036%20Gráfico</vt:lpstr>
      <vt:lpstr>file:///\\filesvr01\Direccion_Estudios_Sectoriales\GIE\Datos\Manejo%20Mensual%20SSJ\Tablas%20departamentales%20y%20municipales\Graficas%20Indicadores%20Nacionales.xlsx!Hoja1!F212C2:F213C5</vt:lpstr>
      <vt:lpstr>file:///\\filesvr01\Direccion_Estudios_Sectoriales\GIE\Datos\Manejo%20Mensual%20SSJ\Tablas%20departamentales%20y%20municipales\Graficas%20Indicadores%20Nacionales.xlsx!Hoja1!%5bGraficas%20Indicadores%20Nacionales.xlsx%5dHoja1%2041%20Gráfico</vt:lpstr>
      <vt:lpstr>file:///\\filesvr01\Direccion_Estudios_Sectoriales\GIE\Datos\Manejo%20Mensual%20SSJ\Tablas%20departamentales%20y%20municipales\Graficas%20Indicadores%20Nacionales.xlsx!Hoja1!%5bGraficas%20Indicadores%20Nacionales.xlsx%5dHoja1%2040%20Gráfico</vt:lpstr>
      <vt:lpstr>file:///\\filesvr01\Direccion_Estudios_Sectoriales\GIE\Datos\Manejo%20Mensual%20SSJ\Tablas%20departamentales%20y%20municipales\Graficas%20Indicadores%20Nacionales.xlsx!Hoja1!%5bGraficas%20Indicadores%20Nacionales.xlsx%5dHoja1%2039%20Gráfico</vt:lpstr>
      <vt:lpstr>file:///\\filesvr01\Direccion_Estudios_Sectoriales\GIE\Datos\Manejo%20Mensual%20SSJ\Tablas%20departamentales%20y%20municipales\Graficas%20Indicadores%20Nacionales.xlsx!Hoja1!F235C2:F236C5</vt:lpstr>
      <vt:lpstr>file:///\\filesvr01\Direccion_Estudios_Sectoriales\GIE\Datos\Manejo%20Mensual%20SSJ\Tablas%20departamentales%20y%20municipales\Graficas%20Indicadores%20Nacionales.xlsx!Hoja1!%5bGraficas%20Indicadores%20Nacionales.xlsx%5dHoja1%2047%20Gráfico</vt:lpstr>
      <vt:lpstr>file:///\\filesvr01\Direccion_Estudios_Sectoriales\GIE\Datos\Manejo%20Mensual%20SSJ\Tablas%20departamentales%20y%20municipales\Graficas%20Indicadores%20Nacionales.xlsx!Hoja1!%5bGraficas%20Indicadores%20Nacionales.xlsx%5dHoja1%2046%20Gráfico</vt:lpstr>
      <vt:lpstr>file:///\\filesvr01\Direccion_Estudios_Sectoriales\GIE\Datos\Manejo%20Mensual%20SSJ\Tablas%20departamentales%20y%20municipales\Graficas%20Indicadores%20Nacionales.xlsx!Hoja1!%5bGraficas%20Indicadores%20Nacionales.xlsx%5dHoja1%2045%20Gráfico</vt:lpstr>
      <vt:lpstr>file:///\\filesvr01\Direccion_Estudios_Sectoriales\GIE\Datos\Manejo%20Mensual%20SSJ\Tablas%20departamentales%20y%20municipales\Graficas%20Indicadores%20Nacionales.xlsx!Hoja1!F259C2:F260C5</vt:lpstr>
      <vt:lpstr>file:///\\filesvr01\Direccion_Estudios_Sectoriales\GIE\Datos\Manejo%20Mensual%20SSJ\Tablas%20departamentales%20y%20municipales\Graficas%20Indicadores%20Nacionales.xlsx!Hoja1!%5bGraficas%20Indicadores%20Nacionales.xlsx%5dHoja1%2050%20Gráfico</vt:lpstr>
      <vt:lpstr>file:///\\filesvr01\Direccion_Estudios_Sectoriales\GIE\Datos\Manejo%20Mensual%20SSJ\Tablas%20departamentales%20y%20municipales\Graficas%20Indicadores%20Nacionales.xlsx!Hoja1!%5bGraficas%20Indicadores%20Nacionales.xlsx%5dHoja1%2049%20Gráfico</vt:lpstr>
      <vt:lpstr>file:///\\filesvr01\Direccion_Estudios_Sectoriales\GIE\Datos\Manejo%20Mensual%20SSJ\Tablas%20departamentales%20y%20municipales\Graficas%20Indicadores%20Nacionales.xlsx!Hoja1!%5bGraficas%20Indicadores%20Nacionales.xlsx%5dHoja1%2048%20Gráfico</vt:lpstr>
      <vt:lpstr>file:///\\filesvr01\Direccion_Estudios_Sectoriales\GIE\Datos\Manejo%20Mensual%20SSJ\Tablas%20departamentales%20y%20municipales\Graficas%20Indicadores%20Nacionales.xlsx!Hoja1!F282C2:F283C5</vt:lpstr>
      <vt:lpstr>file:///\\filesvr01\Direccion_Estudios_Sectoriales\GIE\Datos\Manejo%20Mensual%20SSJ\Tablas%20departamentales%20y%20municipales\Graficas%20Indicadores%20Nacionales.xlsx!Hoja1!%5bGraficas%20Indicadores%20Nacionales.xlsx%5dHoja1%2053%20Gráfico</vt:lpstr>
      <vt:lpstr>file:///\\filesvr01\Direccion_Estudios_Sectoriales\GIE\Datos\Manejo%20Mensual%20SSJ\Tablas%20departamentales%20y%20municipales\Graficas%20Indicadores%20Nacionales.xlsx!Hoja1!%5bGraficas%20Indicadores%20Nacionales.xlsx%5dHoja1%2052%20Gráfico</vt:lpstr>
      <vt:lpstr>file:///\\filesvr01\Direccion_Estudios_Sectoriales\GIE\Datos\Manejo%20Mensual%20SSJ\Tablas%20departamentales%20y%20municipales\Graficas%20Indicadores%20Nacionales.xlsx!Hoja1!%5bGraficas%20Indicadores%20Nacionales.xlsx%5dHoja1%2051%20Gráfico</vt:lpstr>
      <vt:lpstr>file:///\\filesvr01\Direccion_Estudios_Sectoriales\GIE\Datos\Manejo%20Mensual%20SSJ\Tablas%20departamentales%20y%20municipales\Graficas%20Indicadores%20Nacionales.xlsx!Hoja1!F305C2:F306C5</vt:lpstr>
      <vt:lpstr>file:///\\filesvr01\Direccion_Estudios_Sectoriales\GIE\Datos\Manejo%20Mensual%20SSJ\Tablas%20departamentales%20y%20municipales\Graficas%20Indicadores%20Nacionales.xlsx!Hoja1!%5bGraficas%20Indicadores%20Nacionales.xlsx%5dHoja1%2056%20Gráfico</vt:lpstr>
      <vt:lpstr>file:///\\filesvr01\Direccion_Estudios_Sectoriales\GIE\Datos\Manejo%20Mensual%20SSJ\Tablas%20departamentales%20y%20municipales\Graficas%20Indicadores%20Nacionales.xlsx!Hoja1!%5bGraficas%20Indicadores%20Nacionales.xlsx%5dHoja1%2055%20Gráfico</vt:lpstr>
      <vt:lpstr>file:///\\filesvr01\Direccion_Estudios_Sectoriales\GIE\Datos\Manejo%20Mensual%20SSJ\Tablas%20departamentales%20y%20municipales\Graficas%20Indicadores%20Nacionales.xlsx!Hoja1!%5bGraficas%20Indicadores%20Nacionales.xlsx%5dHoja1%2054%20Gráfico</vt:lpstr>
      <vt:lpstr>file:///\\filesvr01\Direccion_Estudios_Sectoriales\GIE\Datos\Manejo%20Mensual%20SSJ\Tablas%20departamentales%20y%20municipales\Graficas%20Indicadores%20Nacionales.xlsx!Hoja1!F328C2:F329C5</vt:lpstr>
      <vt:lpstr>file:///\\filesvr01\Direccion_Estudios_Sectoriales\GIE\Datos\Manejo%20Mensual%20SSJ\Tablas%20departamentales%20y%20municipales\Graficas%20Indicadores%20Nacionales.xlsx!Hoja1!%5bGraficas%20Indicadores%20Nacionales.xlsx%5dHoja1%2059%20Gráfico</vt:lpstr>
      <vt:lpstr>file:///\\filesvr01\Direccion_Estudios_Sectoriales\GIE\Datos\Manejo%20Mensual%20SSJ\Tablas%20departamentales%20y%20municipales\Graficas%20Indicadores%20Nacionales.xlsx!Hoja1!%5bGraficas%20Indicadores%20Nacionales.xlsx%5dHoja1%2058%20Gráfico</vt:lpstr>
      <vt:lpstr>file:///\\filesvr01\Direccion_Estudios_Sectoriales\GIE\Datos\Manejo%20Mensual%20SSJ\Tablas%20departamentales%20y%20municipales\Graficas%20Indicadores%20Nacionales.xlsx!Hoja1!%5bGraficas%20Indicadores%20Nacionales.xlsx%5dHoja1%2057%20Gráfico</vt:lpstr>
      <vt:lpstr>file:///\\filesvr01\Direccion_Estudios_Sectoriales\GIE\Datos\Manejo%20Mensual%20SSJ\Tablas%20departamentales%20y%20municipales\Graficas%20Indicadores%20Nacionales.xlsx!Hoja1!F351C2:F352C5</vt:lpstr>
      <vt:lpstr>file:///\\filesvr01\Direccion_Estudios_Sectoriales\GIE\Datos\Manejo%20Mensual%20SSJ\Tablas%20departamentales%20y%20municipales\Graficas%20Indicadores%20Nacionales.xlsx!Hoja1!%5bGraficas%20Indicadores%20Nacionales.xlsx%5dHoja1%2068%20Gráfico-3</vt:lpstr>
      <vt:lpstr>file:///\\filesvr01\Direccion_Estudios_Sectoriales\GIE\Datos\Manejo%20Mensual%20SSJ\Tablas%20departamentales%20y%20municipales\Graficas%20Indicadores%20Nacionales.xlsx!Hoja1!%5bGraficas%20Indicadores%20Nacionales.xlsx%5dHoja1%2067%20Gráfico-3</vt:lpstr>
      <vt:lpstr>file:///\\filesvr01\Direccion_Estudios_Sectoriales\GIE\Datos\Manejo%20Mensual%20SSJ\Tablas%20departamentales%20y%20municipales\Graficas%20Indicadores%20Nacionales.xlsx!Hoja1!%5bGraficas%20Indicadores%20Nacionales.xlsx%5dHoja1%2066%20Gráfico-3</vt:lpstr>
      <vt:lpstr>file:///\\filesvr01\Direccion_Estudios_Sectoriales\GIE\Datos\Manejo%20Mensual%20SSJ\Tablas%20departamentales%20y%20municipales\Graficas%20Indicadores%20Nacionales.xlsx!Hoja1!F572C2:F573C5</vt:lpstr>
      <vt:lpstr>file:///\\filesvr01\Direccion_Estudios_Sectoriales\GIE\Datos\Manejo%20Mensual%20SSJ\Tablas%20departamentales%20y%20municipales\Graficas%20Indicadores%20Nacionales.xlsx!Hoja1!%5bGraficas%20Indicadores%20Nacionales.xlsx%5dHoja1%2062%20Gráfico</vt:lpstr>
      <vt:lpstr>file:///\\filesvr01\Direccion_Estudios_Sectoriales\GIE\Datos\Manejo%20Mensual%20SSJ\Tablas%20departamentales%20y%20municipales\Graficas%20Indicadores%20Nacionales.xlsx!Hoja1!%5bGraficas%20Indicadores%20Nacionales.xlsx%5dHoja1%2061%20Gráfico</vt:lpstr>
      <vt:lpstr>file:///\\filesvr01\Direccion_Estudios_Sectoriales\GIE\Datos\Manejo%20Mensual%20SSJ\Tablas%20departamentales%20y%20municipales\Graficas%20Indicadores%20Nacionales.xlsx!Hoja1!%5bGraficas%20Indicadores%20Nacionales.xlsx%5dHoja1%2060%20Gráfico</vt:lpstr>
      <vt:lpstr>file:///\\filesvr01\Direccion_Estudios_Sectoriales\GIE\Datos\Manejo%20Mensual%20SSJ\Tablas%20departamentales%20y%20municipales\Graficas%20Indicadores%20Nacionales.xlsx!Hoja1!F374C2:F375C5</vt:lpstr>
      <vt:lpstr>file:///\\filesvr01\Direccion_Estudios_Sectoriales\GIE\Datos\Manejo%20Mensual%20SSJ\Tablas%20departamentales%20y%20municipales\Graficas%20Indicadores%20Nacionales.xlsx!Hoja1!%5bGraficas%20Indicadores%20Nacionales.xlsx%5dHoja1%2066%20Gráfico-2</vt:lpstr>
      <vt:lpstr>file:///\\filesvr01\Direccion_Estudios_Sectoriales\GIE\Datos\Manejo%20Mensual%20SSJ\Tablas%20departamentales%20y%20municipales\Graficas%20Indicadores%20Nacionales.xlsx!Hoja1!%5bGraficas%20Indicadores%20Nacionales.xlsx%5dHoja1%2067%20Gráfico-2</vt:lpstr>
      <vt:lpstr>file:///\\filesvr01\Direccion_Estudios_Sectoriales\GIE\Datos\Manejo%20Mensual%20SSJ\Tablas%20departamentales%20y%20municipales\Graficas%20Indicadores%20Nacionales.xlsx!Hoja1!%5bGraficas%20Indicadores%20Nacionales.xlsx%5dHoja1%2068%20Gráfico-2</vt:lpstr>
      <vt:lpstr>file:///\\filesvr01\Direccion_Estudios_Sectoriales\GIE\Datos\Manejo%20Mensual%20SSJ\Tablas%20departamentales%20y%20municipales\Graficas%20Indicadores%20Nacionales.xlsx!Hoja1!F549C2:F550C5</vt:lpstr>
      <vt:lpstr>file:///\\filesvr01\Direccion_Estudios_Sectoriales\GIE\Datos\Manejo%20Mensual%20SSJ\Tablas%20departamentales%20y%20municipales\Graficas%20Indicadores%20Nacionales.xlsx!Hoja1!%5bGraficas%20Indicadores%20Nacionales.xlsx%5dHoja1%2065%20Gráfico</vt:lpstr>
      <vt:lpstr>file:///\\filesvr01\Direccion_Estudios_Sectoriales\GIE\Datos\Manejo%20Mensual%20SSJ\Tablas%20departamentales%20y%20municipales\Graficas%20Indicadores%20Nacionales.xlsx!Hoja1!%5bGraficas%20Indicadores%20Nacionales.xlsx%5dHoja1%2063%20Gráfico</vt:lpstr>
      <vt:lpstr>file:///\\filesvr01\Direccion_Estudios_Sectoriales\GIE\Datos\Manejo%20Mensual%20SSJ\Tablas%20departamentales%20y%20municipales\Graficas%20Indicadores%20Nacionales.xlsx!Hoja1!%5bGraficas%20Indicadores%20Nacionales.xlsx%5dHoja1%2064%20Gráfico</vt:lpstr>
      <vt:lpstr>file:///\\filesvr01\Direccion_Estudios_Sectoriales\GIE\Datos\Manejo%20Mensual%20SSJ\Tablas%20departamentales%20y%20municipales\Graficas%20Indicadores%20Nacionales.xlsx!Hoja1!F397C2:F398C5</vt:lpstr>
      <vt:lpstr>file:///\\filesvr01\Direccion_Estudios_Sectoriales\GIE\Datos\Manejo%20Mensual%20SSJ\Tablas%20departamentales%20y%20municipales\Graficas%20Indicadores%20Nacionales.xlsx!Hoja1!%5bGraficas%20Indicadores%20Nacionales.xlsx%5dHoja1%2068%20Gráfico-4</vt:lpstr>
      <vt:lpstr>file:///\\filesvr01\Direccion_Estudios_Sectoriales\GIE\Datos\Manejo%20Mensual%20SSJ\Tablas%20departamentales%20y%20municipales\Graficas%20Indicadores%20Nacionales.xlsx!Hoja1!%5bGraficas%20Indicadores%20Nacionales.xlsx%5dHoja1%2066%20Gráfico-4</vt:lpstr>
      <vt:lpstr>file:///\\filesvr01\Direccion_Estudios_Sectoriales\GIE\Datos\Manejo%20Mensual%20SSJ\Tablas%20departamentales%20y%20municipales\Graficas%20Indicadores%20Nacionales.xlsx!Hoja1!%5bGraficas%20Indicadores%20Nacionales.xlsx%5dHoja1%2067%20Gráfico-4</vt:lpstr>
      <vt:lpstr>file:///\\filesvr01\Direccion_Estudios_Sectoriales\GIE\Datos\Manejo%20Mensual%20SSJ\Tablas%20departamentales%20y%20municipales\Graficas%20Indicadores%20Nacionales.xlsx!Hoja1!F600C2:F601C5</vt:lpstr>
      <vt:lpstr>file:///\\filesvr01\Direccion_Estudios_Sectoriales\GIE\Datos\Manejo%20Mensual%20SSJ\Tablas%20departamentales%20y%20municipales\Graficas%20Indicadores%20Nacionales.xlsx!Hoja1!%5bGraficas%20Indicadores%20Nacionales.xlsx%5dHoja1%2068%20Gráfico</vt:lpstr>
      <vt:lpstr>file:///\\filesvr01\Direccion_Estudios_Sectoriales\GIE\Datos\Manejo%20Mensual%20SSJ\Tablas%20departamentales%20y%20municipales\Graficas%20Indicadores%20Nacionales.xlsx!Hoja1!%5bGraficas%20Indicadores%20Nacionales.xlsx%5dHoja1%2066%20Gráfico</vt:lpstr>
      <vt:lpstr>file:///\\filesvr01\Direccion_Estudios_Sectoriales\GIE\Datos\Manejo%20Mensual%20SSJ\Tablas%20departamentales%20y%20municipales\Graficas%20Indicadores%20Nacionales.xlsx!Hoja1!%5bGraficas%20Indicadores%20Nacionales.xlsx%5dHoja1%2067%20Gráfico</vt:lpstr>
      <vt:lpstr>file:///\\filesvr01\Direccion_Estudios_Sectoriales\GIE\Datos\Manejo%20Mensual%20SSJ\Tablas%20departamentales%20y%20municipales\Graficas%20Indicadores%20Nacionales.xlsx!Hoja1!F420C2:F421C5</vt:lpstr>
      <vt:lpstr>file:///\\filesvr01\Direccion_Estudios_Sectoriales\GIE\Datos\Manejo%20Mensual%20SSJ\Tablas%20departamentales%20y%20municipales\Graficas%20Indicadores%20Nacionales.xlsx!Hoja1!%5bGraficas%20Indicadores%20Nacionales.xlsx%5dHoja1%2071%20Gráfico</vt:lpstr>
      <vt:lpstr>file:///\\filesvr01\Direccion_Estudios_Sectoriales\GIE\Datos\Manejo%20Mensual%20SSJ\Tablas%20departamentales%20y%20municipales\Graficas%20Indicadores%20Nacionales.xlsx!Hoja1!%5bGraficas%20Indicadores%20Nacionales.xlsx%5dHoja1%2069%20Gráfico</vt:lpstr>
      <vt:lpstr>file:///\\filesvr01\Direccion_Estudios_Sectoriales\GIE\Datos\Manejo%20Mensual%20SSJ\Tablas%20departamentales%20y%20municipales\Graficas%20Indicadores%20Nacionales.xlsx!Hoja1!%5bGraficas%20Indicadores%20Nacionales.xlsx%5dHoja1%2070%20Gráfico</vt:lpstr>
      <vt:lpstr>file:///\\filesvr01\Direccion_Estudios_Sectoriales\GIE\Datos\Manejo%20Mensual%20SSJ\Tablas%20departamentales%20y%20municipales\Graficas%20Indicadores%20Nacionales.xlsx!Hoja1!F443C2:F444C5</vt:lpstr>
      <vt:lpstr>file:///\\filesvr01\Direccion_Estudios_Sectoriales\GIE\Datos\Manejo%20Mensual%20SSJ\Tablas%20departamentales%20y%20municipales\Graficas%20Indicadores%20Nacionales.xlsx!Hoja1!%5bGraficas%20Indicadores%20Nacionales.xlsx%5dHoja1%2075%20Gráfico</vt:lpstr>
      <vt:lpstr>file:///\\filesvr01\Direccion_Estudios_Sectoriales\GIE\Datos\Manejo%20Mensual%20SSJ\Tablas%20departamentales%20y%20municipales\Graficas%20Indicadores%20Nacionales.xlsx!Hoja1!%5bGraficas%20Indicadores%20Nacionales.xlsx%5dHoja1%2076%20Gráfico</vt:lpstr>
      <vt:lpstr>file:///\\filesvr01\Direccion_Estudios_Sectoriales\GIE\Datos\Manejo%20Mensual%20SSJ\Tablas%20departamentales%20y%20municipales\Graficas%20Indicadores%20Nacionales.xlsx!Hoja1!F485C23:F489C27</vt:lpstr>
      <vt:lpstr>file:///\\filesvr01\Direccion_Estudios_Sectoriales\GIE\Datos\Manejo%20Mensual%20SSJ\Tablas%20departamentales%20y%20municipales\Graficas%20Indicadores%20Nacionales.xlsx!Hoja2!%5bGraficas%20Indicadores%20Nacionales.xlsx%5dHoja2%206%20Gráfico</vt:lpstr>
      <vt:lpstr>file:///\\filesvr01\Direccion_Estudios_Sectoriales\GIE\Datos\Manejo%20Mensual%20SSJ\Tablas%20departamentales%20y%20municipales\Graficas%20Indicadores%20Nacionales.xlsx!Hoja2!%5bGraficas%20Indicadores%20Nacionales.xlsx%5dHoja2%204%20Gráfico</vt:lpstr>
      <vt:lpstr>file:///\\filesvr01\Direccion_Estudios_Sectoriales\GIE\Datos\Manejo%20Mensual%20SSJ\Tablas%20departamentales%20y%20municipales\Graficas%20Indicadores%20Nacionales.xlsx!Hoja2!%5bGraficas%20Indicadores%20Nacionales.xlsx%5dHoja2%205%20Gráfico</vt:lpstr>
      <vt:lpstr>file:///\\filesvr01\Direccion_Estudios_Sectoriales\GIE\Datos\Manejo%20Mensual%20SSJ\Tablas%20departamentales%20y%20municipales\Graficas%20Indicadores%20Nacionales.xlsx!Hoja2!F5C2:F6C5</vt:lpstr>
      <vt:lpstr>file:///\\filesvr01\Direccion_Estudios_Sectoriales\GIE\Datos\Manejo%20Mensual%20SSJ\Tablas%20departamentales%20y%20municipales\Graficas%20Indicadores%20Nacionales.xlsx!Hoja2!%5bGraficas%20Indicadores%20Nacionales.xlsx%5dHoja2%209%20Gráfico</vt:lpstr>
      <vt:lpstr>file:///\\filesvr01\Direccion_Estudios_Sectoriales\GIE\Datos\Manejo%20Mensual%20SSJ\Tablas%20departamentales%20y%20municipales\Graficas%20Indicadores%20Nacionales.xlsx!Hoja2!%5bGraficas%20Indicadores%20Nacionales.xlsx%5dHoja2%208%20Gráfico</vt:lpstr>
      <vt:lpstr>file:///\\filesvr01\Direccion_Estudios_Sectoriales\GIE\Datos\Manejo%20Mensual%20SSJ\Tablas%20departamentales%20y%20municipales\Graficas%20Indicadores%20Nacionales.xlsx!Hoja2!%5bGraficas%20Indicadores%20Nacionales.xlsx%5dHoja2%207%20Gráfico</vt:lpstr>
      <vt:lpstr>file:///\\filesvr01\Direccion_Estudios_Sectoriales\GIE\Datos\Manejo%20Mensual%20SSJ\Tablas%20departamentales%20y%20municipales\Graficas%20Indicadores%20Nacionales.xlsx!Hoja2!F28C2:F29C5</vt:lpstr>
      <vt:lpstr>file:///\\filesvr01\Direccion_Estudios_Sectoriales\GIE\Datos\Manejo%20Mensual%20SSJ\Tablas%20departamentales%20y%20municipales\Graficas%20Indicadores%20Nacionales.xlsx!Hoja2!%5bGraficas%20Indicadores%20Nacionales.xlsx%5dHoja2%2010%20Gráfico</vt:lpstr>
      <vt:lpstr>file:///\\filesvr01\Direccion_Estudios_Sectoriales\GIE\Datos\Manejo%20Mensual%20SSJ\Tablas%20departamentales%20y%20municipales\Graficas%20Indicadores%20Nacionales.xlsx!Hoja2!%5bGraficas%20Indicadores%20Nacionales.xlsx%5dHoja2%2011%20Gráfico</vt:lpstr>
      <vt:lpstr>file:///\\filesvr01\Direccion_Estudios_Sectoriales\GIE\Datos\Manejo%20Mensual%20SSJ\Tablas%20departamentales%20y%20municipales\Graficas%20Indicadores%20Nacionales.xlsx!Hoja2!F51C2:F52C5</vt:lpstr>
      <vt:lpstr>file:///\\filesvr01\Direccion_Estudios_Sectoriales\GIE\Datos\Manejo%20Mensual%20SSJ\Tablas%20departamentales%20y%20municipales\Graficas%20Indicadores%20Nacionales.xlsx!Hoja2!%5bGraficas%20Indicadores%20Nacionales.xlsx%5dHoja2%2012%20Gráfico</vt:lpstr>
      <vt:lpstr>file:///\\filesvr01\Direccion_Estudios_Sectoriales\GIE\Datos\Manejo%20Mensual%20SSJ\Tablas%20departamentales%20y%20municipales\Graficas%20Indicadores%20Nacionales.xlsx!Hoja2!%5bGraficas%20Indicadores%20Nacionales.xlsx%5dHoja2%2015%20Gráfico</vt:lpstr>
      <vt:lpstr>file:///\\filesvr01\Direccion_Estudios_Sectoriales\GIE\Datos\Manejo%20Mensual%20SSJ\Tablas%20departamentales%20y%20municipales\Graficas%20Indicadores%20Nacionales.xlsx!Hoja2!%5bGraficas%20Indicadores%20Nacionales.xlsx%5dHoja2%2013%20Gráfico</vt:lpstr>
      <vt:lpstr>file:///\\filesvr01\Direccion_Estudios_Sectoriales\GIE\Datos\Manejo%20Mensual%20SSJ\Tablas%20departamentales%20y%20municipales\Graficas%20Indicadores%20Nacionales.xlsx!Hoja2!%5bGraficas%20Indicadores%20Nacionales.xlsx%5dHoja2%2014%20Gráfico</vt:lpstr>
      <vt:lpstr>file:///\\filesvr01\Direccion_Estudios_Sectoriales\GIE\Datos\Manejo%20Mensual%20SSJ\Tablas%20departamentales%20y%20municipales\Graficas%20Indicadores%20Nacionales.xlsx!Hoja2!F74C2:F75C5</vt:lpstr>
      <vt:lpstr>file:///\\filesvr01\Direccion_Estudios_Sectoriales\GIE\Datos\Manejo%20Mensual%20SSJ\Tablas%20departamentales%20y%20municipales\Graficas%20Indicadores%20Nacionales.xlsx!Hoja2!%5bGraficas%20Indicadores%20Nacionales.xlsx%5dHoja2%2018%20Gráfico</vt:lpstr>
      <vt:lpstr>file:///\\filesvr01\Direccion_Estudios_Sectoriales\GIE\Datos\Manejo%20Mensual%20SSJ\Tablas%20departamentales%20y%20municipales\Graficas%20Indicadores%20Nacionales.xlsx!Hoja2!%5bGraficas%20Indicadores%20Nacionales.xlsx%5dHoja2%2016%20Gráfico</vt:lpstr>
      <vt:lpstr>file:///\\filesvr01\Direccion_Estudios_Sectoriales\GIE\Datos\Manejo%20Mensual%20SSJ\Tablas%20departamentales%20y%20municipales\Graficas%20Indicadores%20Nacionales.xlsx!Hoja2!F97C2:F98C5</vt:lpstr>
      <vt:lpstr>file:///\\filesvr01\Direccion_Estudios_Sectoriales\GIE\Datos\Manejo%20Mensual%20SSJ\Tablas%20departamentales%20y%20municipales\Graficas%20Indicadores%20Nacionales.xlsx!Hoja2!%5bGraficas%20Indicadores%20Nacionales.xlsx%5dHoja2%2017%20Gráfico</vt:lpstr>
      <vt:lpstr>file:///\\filesvr01\Direccion_Estudios_Sectoriales\GIE\Datos\Manejo%20Mensual%20SSJ\Tablas%20departamentales%20y%20municipales\Graficas%20Indicadores%20Nacionales.xlsx!Hoja2!%5bGraficas%20Indicadores%20Nacionales.xlsx%5dHoja2%2027%20Gráfico</vt:lpstr>
      <vt:lpstr>file:///\\filesvr01\Direccion_Estudios_Sectoriales\GIE\Datos\Manejo%20Mensual%20SSJ\Tablas%20departamentales%20y%20municipales\Graficas%20Indicadores%20Nacionales.xlsx!Hoja2!%5bGraficas%20Indicadores%20Nacionales.xlsx%5dHoja2%2025%20Gráfico</vt:lpstr>
      <vt:lpstr>file:///\\filesvr01\Direccion_Estudios_Sectoriales\GIE\Datos\Manejo%20Mensual%20SSJ\Tablas%20departamentales%20y%20municipales\Graficas%20Indicadores%20Nacionales.xlsx!Hoja2!F166C2:F167C5</vt:lpstr>
      <vt:lpstr>file:///\\filesvr01\Direccion_Estudios_Sectoriales\GIE\Datos\Manejo%20Mensual%20SSJ\Tablas%20departamentales%20y%20municipales\Graficas%20Indicadores%20Nacionales.xlsx!Hoja2!%5bGraficas%20Indicadores%20Nacionales.xlsx%5dHoja2%2026%20Gráfico</vt:lpstr>
      <vt:lpstr>file:///\\filesvr01\Direccion_Estudios_Sectoriales\GIE\Datos\Manejo%20Mensual%20SSJ\Tablas%20departamentales%20y%20municipales\Graficas%20Indicadores%20Nacionales.xlsx!Hoja2!%5bGraficas%20Indicadores%20Nacionales.xlsx%5dHoja2%2030%20Gráfico</vt:lpstr>
      <vt:lpstr>file:///\\filesvr01\Direccion_Estudios_Sectoriales\GIE\Datos\Manejo%20Mensual%20SSJ\Tablas%20departamentales%20y%20municipales\Graficas%20Indicadores%20Nacionales.xlsx!Hoja2!%5bGraficas%20Indicadores%20Nacionales.xlsx%5dHoja2%2028%20Gráfico</vt:lpstr>
      <vt:lpstr>file:///\\filesvr01\Direccion_Estudios_Sectoriales\GIE\Datos\Manejo%20Mensual%20SSJ\Tablas%20departamentales%20y%20municipales\Graficas%20Indicadores%20Nacionales.xlsx!Hoja2!F189C2:F190C5</vt:lpstr>
      <vt:lpstr>file:///\\filesvr01\Direccion_Estudios_Sectoriales\GIE\Datos\Manejo%20Mensual%20SSJ\Tablas%20departamentales%20y%20municipales\Graficas%20Indicadores%20Nacionales.xlsx!Hoja2!%5bGraficas%20Indicadores%20Nacionales.xlsx%5dHoja2%2029%20Gráfico</vt:lpstr>
      <vt:lpstr>file:///\\filesvr01\Direccion_Estudios_Sectoriales\GIE\Datos\Manejo%20Mensual%20SSJ\Tablas%20departamentales%20y%20municipales\Graficas%20Indicadores%20Nacionales.xlsx!Hoja2!%5bGraficas%20Indicadores%20Nacionales.xlsx%5dHoja2%20105%20Gráfico-1</vt:lpstr>
      <vt:lpstr>file:///\\filesvr01\Direccion_Estudios_Sectoriales\GIE\Datos\Manejo%20Mensual%20SSJ\Tablas%20departamentales%20y%20municipales\Graficas%20Indicadores%20Nacionales.xlsx!Hoja2!%5bGraficas%20Indicadores%20Nacionales.xlsx%5dHoja2%20103%20Gráfico-1</vt:lpstr>
      <vt:lpstr>file:///\\filesvr01\Direccion_Estudios_Sectoriales\GIE\Datos\Manejo%20Mensual%20SSJ\Tablas%20departamentales%20y%20municipales\Graficas%20Indicadores%20Nacionales.xlsx!Hoja2!%5bGraficas%20Indicadores%20Nacionales.xlsx%5dHoja2%20104%20Gráfico-1</vt:lpstr>
      <vt:lpstr>file:///\\filesvr01\Direccion_Estudios_Sectoriales\GIE\Datos\Manejo%20Mensual%20SSJ\Tablas%20departamentales%20y%20municipales\Graficas%20Indicadores%20Nacionales.xlsx!Hoja2!F351C2:F352C5</vt:lpstr>
      <vt:lpstr>file:///\\filesvr01\Direccion_Estudios_Sectoriales\GIE\Datos\Manejo%20Mensual%20SSJ\Tablas%20departamentales%20y%20municipales\Graficas%20Indicadores%20Nacionales.xlsx!Hoja2!%5bGraficas%20Indicadores%20Nacionales.xlsx%5dHoja2%20103%20Gráfico-2</vt:lpstr>
      <vt:lpstr>file:///\\filesvr01\Direccion_Estudios_Sectoriales\GIE\Datos\Manejo%20Mensual%20SSJ\Tablas%20departamentales%20y%20municipales\Graficas%20Indicadores%20Nacionales.xlsx!Hoja2!%5bGraficas%20Indicadores%20Nacionales.xlsx%5dHoja2%20104%20Gráfico-2</vt:lpstr>
      <vt:lpstr>file:///\\filesvr01\Direccion_Estudios_Sectoriales\GIE\Datos\Manejo%20Mensual%20SSJ\Tablas%20departamentales%20y%20municipales\Graficas%20Indicadores%20Nacionales.xlsx!Hoja2!F373C2:F374C5</vt:lpstr>
      <vt:lpstr>file:///\\filesvr01\Direccion_Estudios_Sectoriales\GIE\Datos\Manejo%20Mensual%20SSJ\Tablas%20departamentales%20y%20municipales\Graficas%20Indicadores%20Nacionales.xlsx!Hoja2!F377C18:F382C22</vt:lpstr>
      <vt:lpstr>file:///\\filesvr01\Direccion_Estudios_Sectoriales\GIE\Datos\Manejo%20Mensual%20SSJ\Tablas%20departamentales%20y%20municipales\Graficas%20Indicadores%20Nacionales.xlsx!Hoja2!F394C2:F395C5</vt:lpstr>
      <vt:lpstr>file:///\\filesvr01\Direccion_Estudios_Sectoriales\GIE\Datos\Manejo%20Mensual%20SSJ\Tablas%20departamentales%20y%20municipales\Graficas%20Indicadores%20Nacionales.xlsx!Hoja2!%5bGraficas%20Indicadores%20Nacionales.xlsx%5dHoja2%20103%20Gráfico-3</vt:lpstr>
      <vt:lpstr>file:///\\filesvr01\Direccion_Estudios_Sectoriales\GIE\Datos\Manejo%20Mensual%20SSJ\Tablas%20departamentales%20y%20municipales\Graficas%20Indicadores%20Nacionales.xlsx!Hoja2!%5bGraficas%20Indicadores%20Nacionales.xlsx%5dHoja2%20104%20Gráfico-3</vt:lpstr>
      <vt:lpstr>file:///\\filesvr01\Direccion_Estudios_Sectoriales\GIE\Datos\Manejo%20Mensual%20SSJ\Tablas%20departamentales%20y%20municipales\Graficas%20Indicadores%20Nacionales.xlsx!Hoja2!F398C18:F403C22</vt:lpstr>
      <vt:lpstr>file:///\\filesvr01\Direccion_Estudios_Sectoriales\GIE\Datos\Manejo%20Mensual%20SSJ\Tablas%20departamentales%20y%20municipales\Graficas%20Indicadores%20Nacionales.xlsx!Hoja2!%5bGraficas%20Indicadores%20Nacionales.xlsx%5dHoja2%2075%20Gráfico</vt:lpstr>
      <vt:lpstr>file:///\\filesvr01\Direccion_Estudios_Sectoriales\GIE\Datos\Manejo%20Mensual%20SSJ\Tablas%20departamentales%20y%20municipales\Graficas%20Indicadores%20Nacionales.xlsx!Hoja2!%5bGraficas%20Indicadores%20Nacionales.xlsx%5dHoja2%2073%20Gráfico</vt:lpstr>
      <vt:lpstr>file:///\\filesvr01\Direccion_Estudios_Sectoriales\GIE\Datos\Manejo%20Mensual%20SSJ\Tablas%20departamentales%20y%20municipales\Graficas%20Indicadores%20Nacionales.xlsx!Hoja2!%5bGraficas%20Indicadores%20Nacionales.xlsx%5dHoja2%2074%20Gráfico</vt:lpstr>
      <vt:lpstr>file:///\\filesvr01\Direccion_Estudios_Sectoriales\GIE\Datos\Manejo%20Mensual%20SSJ\Tablas%20departamentales%20y%20municipales\Graficas%20Indicadores%20Nacionales.xlsx!Hoja2!F214C2:F215C5</vt:lpstr>
      <vt:lpstr>file:///\\filesvr01\Direccion_Estudios_Sectoriales\GIE\Datos\Manejo%20Mensual%20SSJ\Tablas%20departamentales%20y%20municipales\Graficas%20Indicadores%20Nacionales.xlsx!Hoja2!%5bGraficas%20Indicadores%20Nacionales.xlsx%5dHoja2%2081%20Gráfico</vt:lpstr>
      <vt:lpstr>file:///\\filesvr01\Direccion_Estudios_Sectoriales\GIE\Datos\Manejo%20Mensual%20SSJ\Tablas%20departamentales%20y%20municipales\Graficas%20Indicadores%20Nacionales.xlsx!Hoja2!%5bGraficas%20Indicadores%20Nacionales.xlsx%5dHoja2%2079%20Gráfico</vt:lpstr>
      <vt:lpstr>file:///\\filesvr01\Direccion_Estudios_Sectoriales\GIE\Datos\Manejo%20Mensual%20SSJ\Tablas%20departamentales%20y%20municipales\Graficas%20Indicadores%20Nacionales.xlsx!Hoja2!%5bGraficas%20Indicadores%20Nacionales.xlsx%5dHoja2%2080%20Gráfico</vt:lpstr>
      <vt:lpstr>file:///\\filesvr01\Direccion_Estudios_Sectoriales\GIE\Datos\Manejo%20Mensual%20SSJ\Tablas%20departamentales%20y%20municipales\Graficas%20Indicadores%20Nacionales.xlsx!Hoja2!F237C2:F238C5</vt:lpstr>
      <vt:lpstr>file:///\\filesvr01\Direccion_Estudios_Sectoriales\GIE\Datos\Manejo%20Mensual%20SSJ\Tablas%20departamentales%20y%20municipales\Graficas%20Indicadores%20Nacionales.xlsx!Hoja2!%5bGraficas%20Indicadores%20Nacionales.xlsx%5dHoja2%2087%20Gráfico</vt:lpstr>
      <vt:lpstr>file:///\\filesvr01\Direccion_Estudios_Sectoriales\GIE\Datos\Manejo%20Mensual%20SSJ\Tablas%20departamentales%20y%20municipales\Graficas%20Indicadores%20Nacionales.xlsx!Hoja2!%5bGraficas%20Indicadores%20Nacionales.xlsx%5dHoja2%2085%20Gráfico</vt:lpstr>
      <vt:lpstr>file:///\\filesvr01\Direccion_Estudios_Sectoriales\GIE\Datos\Manejo%20Mensual%20SSJ\Tablas%20departamentales%20y%20municipales\Graficas%20Indicadores%20Nacionales.xlsx!Hoja2!%5bGraficas%20Indicadores%20Nacionales.xlsx%5dHoja2%2086%20Gráfico</vt:lpstr>
      <vt:lpstr>file:///\\filesvr01\Direccion_Estudios_Sectoriales\GIE\Datos\Manejo%20Mensual%20SSJ\Tablas%20departamentales%20y%20municipales\Graficas%20Indicadores%20Nacionales.xlsx!Hoja2!F260C2:F261C5</vt:lpstr>
      <vt:lpstr>file:///\\filesvr01\Direccion_Estudios_Sectoriales\GIE\Datos\Manejo%20Mensual%20SSJ\Tablas%20departamentales%20y%20municipales\Graficas%20Indicadores%20Nacionales.xlsx!Hoja2!%5bGraficas%20Indicadores%20Nacionales.xlsx%5dHoja2%2093%20Gráfico</vt:lpstr>
      <vt:lpstr>file:///\\filesvr01\Direccion_Estudios_Sectoriales\GIE\Datos\Manejo%20Mensual%20SSJ\Tablas%20departamentales%20y%20municipales\Graficas%20Indicadores%20Nacionales.xlsx!Hoja2!%5bGraficas%20Indicadores%20Nacionales.xlsx%5dHoja2%2091%20Gráfico</vt:lpstr>
      <vt:lpstr>file:///\\filesvr01\Direccion_Estudios_Sectoriales\GIE\Datos\Manejo%20Mensual%20SSJ\Tablas%20departamentales%20y%20municipales\Graficas%20Indicadores%20Nacionales.xlsx!Hoja2!%5bGraficas%20Indicadores%20Nacionales.xlsx%5dHoja2%2092%20Gráfico</vt:lpstr>
      <vt:lpstr>file:///\\filesvr01\Direccion_Estudios_Sectoriales\GIE\Datos\Manejo%20Mensual%20SSJ\Tablas%20departamentales%20y%20municipales\Graficas%20Indicadores%20Nacionales.xlsx!Hoja2!F283C2:F284C5</vt:lpstr>
      <vt:lpstr>file:///\\filesvr01\Direccion_Estudios_Sectoriales\GIE\Datos\Manejo%20Mensual%20SSJ\Tablas%20departamentales%20y%20municipales\Graficas%20Indicadores%20Nacionales.xlsx!Hoja2!%5bGraficas%20Indicadores%20Nacionales.xlsx%5dHoja2%2098%20Gráfico</vt:lpstr>
      <vt:lpstr>file:///\\filesvr01\Direccion_Estudios_Sectoriales\GIE\Datos\Manejo%20Mensual%20SSJ\Tablas%20departamentales%20y%20municipales\Graficas%20Indicadores%20Nacionales.xlsx!Hoja2!%5bGraficas%20Indicadores%20Nacionales.xlsx%5dHoja2%2097%20Gráfico</vt:lpstr>
      <vt:lpstr>file:///\\filesvr01\Direccion_Estudios_Sectoriales\GIE\Datos\Manejo%20Mensual%20SSJ\Tablas%20departamentales%20y%20municipales\Graficas%20Indicadores%20Nacionales.xlsx!Hoja2!%5bGraficas%20Indicadores%20Nacionales.xlsx%5dHoja2%2099%20Gráfico</vt:lpstr>
      <vt:lpstr>file:///\\filesvr01\Direccion_Estudios_Sectoriales\GIE\Datos\Manejo%20Mensual%20SSJ\Tablas%20departamentales%20y%20municipales\Graficas%20Indicadores%20Nacionales.xlsx!Hoja2!F306C23:F314C27</vt:lpstr>
      <vt:lpstr>file:///\\filesvr01\Direccion_Estudios_Sectoriales\GIE\Datos\Manejo%20Mensual%20SSJ\Tablas%20departamentales%20y%20municipales\Graficas%20Indicadores%20Nacionales.xlsx!Hoja2!%5bGraficas%20Indicadores%20Nacionales.xlsx%5dHoja2%20103%20Gráfico</vt:lpstr>
      <vt:lpstr>file:///\\filesvr01\Direccion_Estudios_Sectoriales\GIE\Datos\Manejo%20Mensual%20SSJ\Tablas%20departamentales%20y%20municipales\Graficas%20Indicadores%20Nacionales.xlsx!Hoja2!%5bGraficas%20Indicadores%20Nacionales.xlsx%5dHoja2%20104%20Gráfico</vt:lpstr>
      <vt:lpstr>file:///\\filesvr01\Direccion_Estudios_Sectoriales\GIE\Datos\Manejo%20Mensual%20SSJ\Tablas%20departamentales%20y%20municipales\Graficas%20Indicadores%20Nacionales.xlsx!Hoja2!%5bGraficas%20Indicadores%20Nacionales.xlsx%5dHoja2%20105%20Gráfico</vt:lpstr>
      <vt:lpstr>file:///\\filesvr01\Direccion_Estudios_Sectoriales\GIE\Datos\Manejo%20Mensual%20SSJ\Tablas%20departamentales%20y%20municipales\Graficas%20Indicadores%20Nacionales.xlsx!Hoja2!F329C23:F339C27</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Sidney Yerlein Cruz Pinilla</dc:creator>
  <cp:lastModifiedBy>Adriana Maria Hernandez Medina</cp:lastModifiedBy>
  <cp:revision>1017</cp:revision>
  <cp:lastPrinted>2020-12-14T18:59:52Z</cp:lastPrinted>
  <dcterms:created xsi:type="dcterms:W3CDTF">2018-08-17T22:44:39Z</dcterms:created>
  <dcterms:modified xsi:type="dcterms:W3CDTF">2024-09-17T15:45:05Z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0x01010011EDA1C657F242419E4A24D624555778</vt:lpwstr>
  </property>
  <property fmtid="{D5CDD505-2E9C-101B-9397-08002B2CF9AE}" pid="3" name="MediaServiceImageTags">
    <vt:lpwstr/>
  </property>
</Properties>
</file>